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58"/>
  </p:notesMasterIdLst>
  <p:handoutMasterIdLst>
    <p:handoutMasterId r:id="rId359"/>
  </p:handoutMasterIdLst>
  <p:sldIdLst>
    <p:sldId id="257"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797" r:id="rId25"/>
    <p:sldId id="449" r:id="rId26"/>
    <p:sldId id="450" r:id="rId27"/>
    <p:sldId id="451" r:id="rId28"/>
    <p:sldId id="452"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1" r:id="rId47"/>
    <p:sldId id="472" r:id="rId48"/>
    <p:sldId id="473" r:id="rId49"/>
    <p:sldId id="474" r:id="rId50"/>
    <p:sldId id="475" r:id="rId51"/>
    <p:sldId id="476" r:id="rId52"/>
    <p:sldId id="477" r:id="rId53"/>
    <p:sldId id="478" r:id="rId54"/>
    <p:sldId id="479" r:id="rId55"/>
    <p:sldId id="480" r:id="rId56"/>
    <p:sldId id="481" r:id="rId57"/>
    <p:sldId id="482" r:id="rId58"/>
    <p:sldId id="483" r:id="rId59"/>
    <p:sldId id="484" r:id="rId60"/>
    <p:sldId id="485" r:id="rId61"/>
    <p:sldId id="486" r:id="rId62"/>
    <p:sldId id="488" r:id="rId63"/>
    <p:sldId id="489" r:id="rId64"/>
    <p:sldId id="490" r:id="rId65"/>
    <p:sldId id="491" r:id="rId66"/>
    <p:sldId id="492" r:id="rId67"/>
    <p:sldId id="493" r:id="rId68"/>
    <p:sldId id="494" r:id="rId69"/>
    <p:sldId id="495" r:id="rId70"/>
    <p:sldId id="496" r:id="rId71"/>
    <p:sldId id="497" r:id="rId72"/>
    <p:sldId id="498" r:id="rId73"/>
    <p:sldId id="499" r:id="rId74"/>
    <p:sldId id="500" r:id="rId75"/>
    <p:sldId id="501" r:id="rId76"/>
    <p:sldId id="503" r:id="rId77"/>
    <p:sldId id="505" r:id="rId78"/>
    <p:sldId id="507" r:id="rId79"/>
    <p:sldId id="508" r:id="rId80"/>
    <p:sldId id="510" r:id="rId81"/>
    <p:sldId id="512" r:id="rId82"/>
    <p:sldId id="513" r:id="rId83"/>
    <p:sldId id="514" r:id="rId84"/>
    <p:sldId id="515" r:id="rId85"/>
    <p:sldId id="516" r:id="rId86"/>
    <p:sldId id="518" r:id="rId87"/>
    <p:sldId id="799" r:id="rId88"/>
    <p:sldId id="520" r:id="rId89"/>
    <p:sldId id="521" r:id="rId90"/>
    <p:sldId id="522" r:id="rId91"/>
    <p:sldId id="523" r:id="rId92"/>
    <p:sldId id="524" r:id="rId93"/>
    <p:sldId id="525" r:id="rId94"/>
    <p:sldId id="526" r:id="rId95"/>
    <p:sldId id="527" r:id="rId96"/>
    <p:sldId id="528" r:id="rId97"/>
    <p:sldId id="529" r:id="rId98"/>
    <p:sldId id="530" r:id="rId99"/>
    <p:sldId id="531" r:id="rId100"/>
    <p:sldId id="532" r:id="rId101"/>
    <p:sldId id="533" r:id="rId102"/>
    <p:sldId id="534" r:id="rId103"/>
    <p:sldId id="535" r:id="rId104"/>
    <p:sldId id="800" r:id="rId105"/>
    <p:sldId id="537" r:id="rId106"/>
    <p:sldId id="539" r:id="rId107"/>
    <p:sldId id="540" r:id="rId108"/>
    <p:sldId id="541" r:id="rId109"/>
    <p:sldId id="542" r:id="rId110"/>
    <p:sldId id="543" r:id="rId111"/>
    <p:sldId id="544" r:id="rId112"/>
    <p:sldId id="545" r:id="rId113"/>
    <p:sldId id="547" r:id="rId114"/>
    <p:sldId id="549" r:id="rId115"/>
    <p:sldId id="550" r:id="rId116"/>
    <p:sldId id="801" r:id="rId117"/>
    <p:sldId id="552" r:id="rId118"/>
    <p:sldId id="553" r:id="rId119"/>
    <p:sldId id="554" r:id="rId120"/>
    <p:sldId id="555" r:id="rId121"/>
    <p:sldId id="556" r:id="rId122"/>
    <p:sldId id="557" r:id="rId123"/>
    <p:sldId id="559" r:id="rId124"/>
    <p:sldId id="560" r:id="rId125"/>
    <p:sldId id="561" r:id="rId126"/>
    <p:sldId id="562" r:id="rId127"/>
    <p:sldId id="563" r:id="rId128"/>
    <p:sldId id="564" r:id="rId129"/>
    <p:sldId id="802" r:id="rId130"/>
    <p:sldId id="566" r:id="rId131"/>
    <p:sldId id="567" r:id="rId132"/>
    <p:sldId id="568" r:id="rId133"/>
    <p:sldId id="569" r:id="rId134"/>
    <p:sldId id="570" r:id="rId135"/>
    <p:sldId id="571" r:id="rId136"/>
    <p:sldId id="572" r:id="rId137"/>
    <p:sldId id="573" r:id="rId138"/>
    <p:sldId id="574" r:id="rId139"/>
    <p:sldId id="575" r:id="rId140"/>
    <p:sldId id="576" r:id="rId141"/>
    <p:sldId id="577" r:id="rId142"/>
    <p:sldId id="578" r:id="rId143"/>
    <p:sldId id="579" r:id="rId144"/>
    <p:sldId id="580" r:id="rId145"/>
    <p:sldId id="581" r:id="rId146"/>
    <p:sldId id="582" r:id="rId147"/>
    <p:sldId id="583" r:id="rId148"/>
    <p:sldId id="584" r:id="rId149"/>
    <p:sldId id="585" r:id="rId150"/>
    <p:sldId id="586" r:id="rId151"/>
    <p:sldId id="587" r:id="rId152"/>
    <p:sldId id="588" r:id="rId153"/>
    <p:sldId id="589" r:id="rId154"/>
    <p:sldId id="590" r:id="rId155"/>
    <p:sldId id="591" r:id="rId156"/>
    <p:sldId id="592" r:id="rId157"/>
    <p:sldId id="593" r:id="rId158"/>
    <p:sldId id="594" r:id="rId159"/>
    <p:sldId id="595" r:id="rId160"/>
    <p:sldId id="596" r:id="rId161"/>
    <p:sldId id="597" r:id="rId162"/>
    <p:sldId id="598" r:id="rId163"/>
    <p:sldId id="599" r:id="rId164"/>
    <p:sldId id="600" r:id="rId165"/>
    <p:sldId id="601" r:id="rId166"/>
    <p:sldId id="602" r:id="rId167"/>
    <p:sldId id="603" r:id="rId168"/>
    <p:sldId id="604" r:id="rId169"/>
    <p:sldId id="605" r:id="rId170"/>
    <p:sldId id="606" r:id="rId171"/>
    <p:sldId id="607" r:id="rId172"/>
    <p:sldId id="608" r:id="rId173"/>
    <p:sldId id="609" r:id="rId174"/>
    <p:sldId id="610" r:id="rId175"/>
    <p:sldId id="611" r:id="rId176"/>
    <p:sldId id="612" r:id="rId177"/>
    <p:sldId id="614" r:id="rId178"/>
    <p:sldId id="615" r:id="rId179"/>
    <p:sldId id="616" r:id="rId180"/>
    <p:sldId id="617" r:id="rId181"/>
    <p:sldId id="619" r:id="rId182"/>
    <p:sldId id="620" r:id="rId183"/>
    <p:sldId id="621" r:id="rId184"/>
    <p:sldId id="622" r:id="rId185"/>
    <p:sldId id="623" r:id="rId186"/>
    <p:sldId id="624" r:id="rId187"/>
    <p:sldId id="625" r:id="rId188"/>
    <p:sldId id="626" r:id="rId189"/>
    <p:sldId id="627" r:id="rId190"/>
    <p:sldId id="628" r:id="rId191"/>
    <p:sldId id="629" r:id="rId192"/>
    <p:sldId id="630" r:id="rId193"/>
    <p:sldId id="631" r:id="rId194"/>
    <p:sldId id="632" r:id="rId195"/>
    <p:sldId id="633" r:id="rId196"/>
    <p:sldId id="634" r:id="rId197"/>
    <p:sldId id="803" r:id="rId198"/>
    <p:sldId id="636" r:id="rId199"/>
    <p:sldId id="637" r:id="rId200"/>
    <p:sldId id="638" r:id="rId201"/>
    <p:sldId id="639" r:id="rId202"/>
    <p:sldId id="640" r:id="rId203"/>
    <p:sldId id="641" r:id="rId204"/>
    <p:sldId id="642" r:id="rId205"/>
    <p:sldId id="643" r:id="rId206"/>
    <p:sldId id="644" r:id="rId207"/>
    <p:sldId id="645" r:id="rId208"/>
    <p:sldId id="646" r:id="rId209"/>
    <p:sldId id="647" r:id="rId210"/>
    <p:sldId id="648" r:id="rId211"/>
    <p:sldId id="650" r:id="rId212"/>
    <p:sldId id="651" r:id="rId213"/>
    <p:sldId id="652" r:id="rId214"/>
    <p:sldId id="655" r:id="rId215"/>
    <p:sldId id="656" r:id="rId216"/>
    <p:sldId id="657" r:id="rId217"/>
    <p:sldId id="658" r:id="rId218"/>
    <p:sldId id="659" r:id="rId219"/>
    <p:sldId id="660" r:id="rId220"/>
    <p:sldId id="661" r:id="rId221"/>
    <p:sldId id="662" r:id="rId222"/>
    <p:sldId id="663" r:id="rId223"/>
    <p:sldId id="804" r:id="rId224"/>
    <p:sldId id="811" r:id="rId225"/>
    <p:sldId id="664" r:id="rId226"/>
    <p:sldId id="665" r:id="rId227"/>
    <p:sldId id="666" r:id="rId228"/>
    <p:sldId id="667" r:id="rId229"/>
    <p:sldId id="668" r:id="rId230"/>
    <p:sldId id="669" r:id="rId231"/>
    <p:sldId id="670" r:id="rId232"/>
    <p:sldId id="671" r:id="rId233"/>
    <p:sldId id="672" r:id="rId234"/>
    <p:sldId id="673" r:id="rId235"/>
    <p:sldId id="674" r:id="rId236"/>
    <p:sldId id="675" r:id="rId237"/>
    <p:sldId id="676" r:id="rId238"/>
    <p:sldId id="677" r:id="rId239"/>
    <p:sldId id="678" r:id="rId240"/>
    <p:sldId id="679" r:id="rId241"/>
    <p:sldId id="680" r:id="rId242"/>
    <p:sldId id="681" r:id="rId243"/>
    <p:sldId id="682" r:id="rId244"/>
    <p:sldId id="684" r:id="rId245"/>
    <p:sldId id="685" r:id="rId246"/>
    <p:sldId id="686" r:id="rId247"/>
    <p:sldId id="687" r:id="rId248"/>
    <p:sldId id="688" r:id="rId249"/>
    <p:sldId id="689" r:id="rId250"/>
    <p:sldId id="690" r:id="rId251"/>
    <p:sldId id="691" r:id="rId252"/>
    <p:sldId id="805" r:id="rId253"/>
    <p:sldId id="694" r:id="rId254"/>
    <p:sldId id="695" r:id="rId255"/>
    <p:sldId id="696" r:id="rId256"/>
    <p:sldId id="697" r:id="rId257"/>
    <p:sldId id="698" r:id="rId258"/>
    <p:sldId id="699" r:id="rId259"/>
    <p:sldId id="700" r:id="rId260"/>
    <p:sldId id="701" r:id="rId261"/>
    <p:sldId id="702" r:id="rId262"/>
    <p:sldId id="703" r:id="rId263"/>
    <p:sldId id="704" r:id="rId264"/>
    <p:sldId id="705" r:id="rId265"/>
    <p:sldId id="706" r:id="rId266"/>
    <p:sldId id="707" r:id="rId267"/>
    <p:sldId id="708" r:id="rId268"/>
    <p:sldId id="709" r:id="rId269"/>
    <p:sldId id="710" r:id="rId270"/>
    <p:sldId id="711" r:id="rId271"/>
    <p:sldId id="712" r:id="rId272"/>
    <p:sldId id="713" r:id="rId273"/>
    <p:sldId id="714" r:id="rId274"/>
    <p:sldId id="715" r:id="rId275"/>
    <p:sldId id="716" r:id="rId276"/>
    <p:sldId id="717" r:id="rId277"/>
    <p:sldId id="718" r:id="rId278"/>
    <p:sldId id="719" r:id="rId279"/>
    <p:sldId id="720" r:id="rId280"/>
    <p:sldId id="721" r:id="rId281"/>
    <p:sldId id="722" r:id="rId282"/>
    <p:sldId id="723" r:id="rId283"/>
    <p:sldId id="724" r:id="rId284"/>
    <p:sldId id="725" r:id="rId285"/>
    <p:sldId id="726" r:id="rId286"/>
    <p:sldId id="806" r:id="rId287"/>
    <p:sldId id="728" r:id="rId288"/>
    <p:sldId id="729" r:id="rId289"/>
    <p:sldId id="730" r:id="rId290"/>
    <p:sldId id="731" r:id="rId291"/>
    <p:sldId id="732" r:id="rId292"/>
    <p:sldId id="733" r:id="rId293"/>
    <p:sldId id="734" r:id="rId294"/>
    <p:sldId id="735" r:id="rId295"/>
    <p:sldId id="736" r:id="rId296"/>
    <p:sldId id="737" r:id="rId297"/>
    <p:sldId id="738" r:id="rId298"/>
    <p:sldId id="739" r:id="rId299"/>
    <p:sldId id="740" r:id="rId300"/>
    <p:sldId id="741" r:id="rId301"/>
    <p:sldId id="742" r:id="rId302"/>
    <p:sldId id="743" r:id="rId303"/>
    <p:sldId id="744" r:id="rId304"/>
    <p:sldId id="745" r:id="rId305"/>
    <p:sldId id="746" r:id="rId306"/>
    <p:sldId id="747" r:id="rId307"/>
    <p:sldId id="807" r:id="rId308"/>
    <p:sldId id="749" r:id="rId309"/>
    <p:sldId id="750" r:id="rId310"/>
    <p:sldId id="751" r:id="rId311"/>
    <p:sldId id="752" r:id="rId312"/>
    <p:sldId id="753" r:id="rId313"/>
    <p:sldId id="754" r:id="rId314"/>
    <p:sldId id="755" r:id="rId315"/>
    <p:sldId id="756" r:id="rId316"/>
    <p:sldId id="757" r:id="rId317"/>
    <p:sldId id="758" r:id="rId318"/>
    <p:sldId id="759" r:id="rId319"/>
    <p:sldId id="808" r:id="rId320"/>
    <p:sldId id="760" r:id="rId321"/>
    <p:sldId id="762" r:id="rId322"/>
    <p:sldId id="763" r:id="rId323"/>
    <p:sldId id="764" r:id="rId324"/>
    <p:sldId id="765" r:id="rId325"/>
    <p:sldId id="766" r:id="rId326"/>
    <p:sldId id="767" r:id="rId327"/>
    <p:sldId id="768" r:id="rId328"/>
    <p:sldId id="809" r:id="rId329"/>
    <p:sldId id="770" r:id="rId330"/>
    <p:sldId id="771" r:id="rId331"/>
    <p:sldId id="772" r:id="rId332"/>
    <p:sldId id="773" r:id="rId333"/>
    <p:sldId id="774" r:id="rId334"/>
    <p:sldId id="775" r:id="rId335"/>
    <p:sldId id="776" r:id="rId336"/>
    <p:sldId id="810" r:id="rId337"/>
    <p:sldId id="778" r:id="rId338"/>
    <p:sldId id="779" r:id="rId339"/>
    <p:sldId id="780" r:id="rId340"/>
    <p:sldId id="781" r:id="rId341"/>
    <p:sldId id="782" r:id="rId342"/>
    <p:sldId id="783" r:id="rId343"/>
    <p:sldId id="784" r:id="rId344"/>
    <p:sldId id="785" r:id="rId345"/>
    <p:sldId id="786" r:id="rId346"/>
    <p:sldId id="787" r:id="rId347"/>
    <p:sldId id="788" r:id="rId348"/>
    <p:sldId id="789" r:id="rId349"/>
    <p:sldId id="790" r:id="rId350"/>
    <p:sldId id="791" r:id="rId351"/>
    <p:sldId id="792" r:id="rId352"/>
    <p:sldId id="793" r:id="rId353"/>
    <p:sldId id="794" r:id="rId354"/>
    <p:sldId id="795" r:id="rId355"/>
    <p:sldId id="796" r:id="rId356"/>
    <p:sldId id="798" r:id="rId3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3CBFE-261A-A2A6-96F9-67A40C960D56}" v="1393" dt="2020-07-16T19:03:08.718"/>
    <p1510:client id="{1B572859-F813-4270-149C-8D00F9AADE5C}" v="509" dt="2020-06-17T16:36:47.851"/>
    <p1510:client id="{2A21C5F2-DC17-751A-75DD-55F97929A50F}" v="1806" dt="2019-12-17T19:12:20.709"/>
    <p1510:client id="{320DDC51-3967-5EEC-2F6D-486EEEA129DD}" v="1689" dt="2020-07-15T18:11:27.148"/>
    <p1510:client id="{5B8CF526-0D63-4EA3-78AC-4EF63CF8A43D}" v="2607" dt="2019-12-17T02:25:17.704"/>
    <p1510:client id="{61022CCC-29D8-C340-D1D0-71AC1D8C6524}" v="1377" dt="2020-08-13T23:49:30.065"/>
    <p1510:client id="{64C18063-7E94-6DB9-8DFE-4891DB9DEB6D}" v="2" dt="2020-09-21T16:47:05.347"/>
    <p1510:client id="{68A4F5BA-290F-F777-3135-85D844F062CB}" v="1168" dt="2020-07-14T22:16:59.387"/>
    <p1510:client id="{85AFD41E-710C-D25E-9DEB-869479023E6C}" v="133" dt="2020-09-03T15:22:57.714"/>
    <p1510:client id="{BF3EFB85-0EF1-4C74-A4E2-4864BEEB4E08}" v="247" dt="2020-07-16T18:03:33.578"/>
    <p1510:client id="{D9BE594E-5129-6D86-C445-195567556025}" v="24" dt="2020-07-06T20:55:56.999"/>
    <p1510:client id="{FB32DC17-8F73-75FF-2AC9-FD2406501EEC}" v="40" dt="2020-08-28T19:06:04.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94682"/>
  </p:normalViewPr>
  <p:slideViewPr>
    <p:cSldViewPr>
      <p:cViewPr>
        <p:scale>
          <a:sx n="124" d="100"/>
          <a:sy n="124" d="100"/>
        </p:scale>
        <p:origin x="488" y="0"/>
      </p:cViewPr>
      <p:guideLst>
        <p:guide orient="horz" pos="2160"/>
        <p:guide pos="2880"/>
      </p:guideLst>
    </p:cSldViewPr>
  </p:slideViewPr>
  <p:outlineViewPr>
    <p:cViewPr>
      <p:scale>
        <a:sx n="33" d="100"/>
        <a:sy n="33" d="100"/>
      </p:scale>
      <p:origin x="0" y="-361040"/>
    </p:cViewPr>
  </p:outlineViewPr>
  <p:notesTextViewPr>
    <p:cViewPr>
      <p:scale>
        <a:sx n="100" d="100"/>
        <a:sy n="100" d="100"/>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345" Type="http://schemas.openxmlformats.org/officeDocument/2006/relationships/slide" Target="slides/slide341.xml"/><Relationship Id="rId346" Type="http://schemas.openxmlformats.org/officeDocument/2006/relationships/slide" Target="slides/slide342.xml"/><Relationship Id="rId347" Type="http://schemas.openxmlformats.org/officeDocument/2006/relationships/slide" Target="slides/slide343.xml"/><Relationship Id="rId348" Type="http://schemas.openxmlformats.org/officeDocument/2006/relationships/slide" Target="slides/slide344.xml"/><Relationship Id="rId349" Type="http://schemas.openxmlformats.org/officeDocument/2006/relationships/slide" Target="slides/slide34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170" Type="http://schemas.openxmlformats.org/officeDocument/2006/relationships/slide" Target="slides/slide166.xml"/><Relationship Id="rId171" Type="http://schemas.openxmlformats.org/officeDocument/2006/relationships/slide" Target="slides/slide167.xml"/><Relationship Id="rId172" Type="http://schemas.openxmlformats.org/officeDocument/2006/relationships/slide" Target="slides/slide168.xml"/><Relationship Id="rId173" Type="http://schemas.openxmlformats.org/officeDocument/2006/relationships/slide" Target="slides/slide169.xml"/><Relationship Id="rId174" Type="http://schemas.openxmlformats.org/officeDocument/2006/relationships/slide" Target="slides/slide170.xml"/><Relationship Id="rId175" Type="http://schemas.openxmlformats.org/officeDocument/2006/relationships/slide" Target="slides/slide171.xml"/><Relationship Id="rId176" Type="http://schemas.openxmlformats.org/officeDocument/2006/relationships/slide" Target="slides/slide172.xml"/><Relationship Id="rId177" Type="http://schemas.openxmlformats.org/officeDocument/2006/relationships/slide" Target="slides/slide173.xml"/><Relationship Id="rId178" Type="http://schemas.openxmlformats.org/officeDocument/2006/relationships/slide" Target="slides/slide174.xml"/><Relationship Id="rId179" Type="http://schemas.openxmlformats.org/officeDocument/2006/relationships/slide" Target="slides/slide175.xml"/><Relationship Id="rId260" Type="http://schemas.openxmlformats.org/officeDocument/2006/relationships/slide" Target="slides/slide256.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61" Type="http://schemas.openxmlformats.org/officeDocument/2006/relationships/slide" Target="slides/slide257.xml"/><Relationship Id="rId262" Type="http://schemas.openxmlformats.org/officeDocument/2006/relationships/slide" Target="slides/slide258.xml"/><Relationship Id="rId263" Type="http://schemas.openxmlformats.org/officeDocument/2006/relationships/slide" Target="slides/slide259.xml"/><Relationship Id="rId264" Type="http://schemas.openxmlformats.org/officeDocument/2006/relationships/slide" Target="slides/slide260.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200" Type="http://schemas.openxmlformats.org/officeDocument/2006/relationships/slide" Target="slides/slide196.xml"/><Relationship Id="rId201" Type="http://schemas.openxmlformats.org/officeDocument/2006/relationships/slide" Target="slides/slide197.xml"/><Relationship Id="rId202" Type="http://schemas.openxmlformats.org/officeDocument/2006/relationships/slide" Target="slides/slide198.xml"/><Relationship Id="rId203" Type="http://schemas.openxmlformats.org/officeDocument/2006/relationships/slide" Target="slides/slide199.xml"/><Relationship Id="rId204" Type="http://schemas.openxmlformats.org/officeDocument/2006/relationships/slide" Target="slides/slide200.xml"/><Relationship Id="rId205" Type="http://schemas.openxmlformats.org/officeDocument/2006/relationships/slide" Target="slides/slide201.xml"/><Relationship Id="rId206" Type="http://schemas.openxmlformats.org/officeDocument/2006/relationships/slide" Target="slides/slide202.xml"/><Relationship Id="rId207" Type="http://schemas.openxmlformats.org/officeDocument/2006/relationships/slide" Target="slides/slide203.xml"/><Relationship Id="rId208" Type="http://schemas.openxmlformats.org/officeDocument/2006/relationships/slide" Target="slides/slide204.xml"/><Relationship Id="rId209" Type="http://schemas.openxmlformats.org/officeDocument/2006/relationships/slide" Target="slides/slide205.xml"/><Relationship Id="rId265" Type="http://schemas.openxmlformats.org/officeDocument/2006/relationships/slide" Target="slides/slide261.xml"/><Relationship Id="rId266" Type="http://schemas.openxmlformats.org/officeDocument/2006/relationships/slide" Target="slides/slide262.xml"/><Relationship Id="rId267" Type="http://schemas.openxmlformats.org/officeDocument/2006/relationships/slide" Target="slides/slide263.xml"/><Relationship Id="rId268" Type="http://schemas.openxmlformats.org/officeDocument/2006/relationships/slide" Target="slides/slide264.xml"/><Relationship Id="rId269" Type="http://schemas.openxmlformats.org/officeDocument/2006/relationships/slide" Target="slides/slide265.xml"/><Relationship Id="rId350" Type="http://schemas.openxmlformats.org/officeDocument/2006/relationships/slide" Target="slides/slide346.xml"/><Relationship Id="rId351" Type="http://schemas.openxmlformats.org/officeDocument/2006/relationships/slide" Target="slides/slide347.xml"/><Relationship Id="rId352" Type="http://schemas.openxmlformats.org/officeDocument/2006/relationships/slide" Target="slides/slide348.xml"/><Relationship Id="rId353" Type="http://schemas.openxmlformats.org/officeDocument/2006/relationships/slide" Target="slides/slide349.xml"/><Relationship Id="rId354" Type="http://schemas.openxmlformats.org/officeDocument/2006/relationships/slide" Target="slides/slide350.xml"/><Relationship Id="rId355" Type="http://schemas.openxmlformats.org/officeDocument/2006/relationships/slide" Target="slides/slide351.xml"/><Relationship Id="rId356" Type="http://schemas.openxmlformats.org/officeDocument/2006/relationships/slide" Target="slides/slide352.xml"/><Relationship Id="rId357" Type="http://schemas.openxmlformats.org/officeDocument/2006/relationships/slide" Target="slides/slide353.xml"/><Relationship Id="rId358"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59" Type="http://schemas.openxmlformats.org/officeDocument/2006/relationships/handoutMaster" Target="handoutMasters/handoutMaster1.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180" Type="http://schemas.openxmlformats.org/officeDocument/2006/relationships/slide" Target="slides/slide176.xml"/><Relationship Id="rId181" Type="http://schemas.openxmlformats.org/officeDocument/2006/relationships/slide" Target="slides/slide177.xml"/><Relationship Id="rId182" Type="http://schemas.openxmlformats.org/officeDocument/2006/relationships/slide" Target="slides/slide178.xml"/><Relationship Id="rId183" Type="http://schemas.openxmlformats.org/officeDocument/2006/relationships/slide" Target="slides/slide179.xml"/><Relationship Id="rId184" Type="http://schemas.openxmlformats.org/officeDocument/2006/relationships/slide" Target="slides/slide180.xml"/><Relationship Id="rId185" Type="http://schemas.openxmlformats.org/officeDocument/2006/relationships/slide" Target="slides/slide181.xml"/><Relationship Id="rId186" Type="http://schemas.openxmlformats.org/officeDocument/2006/relationships/slide" Target="slides/slide182.xml"/><Relationship Id="rId187" Type="http://schemas.openxmlformats.org/officeDocument/2006/relationships/slide" Target="slides/slide183.xml"/><Relationship Id="rId188" Type="http://schemas.openxmlformats.org/officeDocument/2006/relationships/slide" Target="slides/slide184.xml"/><Relationship Id="rId189" Type="http://schemas.openxmlformats.org/officeDocument/2006/relationships/slide" Target="slides/slide185.xml"/><Relationship Id="rId270" Type="http://schemas.openxmlformats.org/officeDocument/2006/relationships/slide" Target="slides/slide266.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271" Type="http://schemas.openxmlformats.org/officeDocument/2006/relationships/slide" Target="slides/slide267.xml"/><Relationship Id="rId272" Type="http://schemas.openxmlformats.org/officeDocument/2006/relationships/slide" Target="slides/slide268.xml"/><Relationship Id="rId273" Type="http://schemas.openxmlformats.org/officeDocument/2006/relationships/slide" Target="slides/slide269.xml"/><Relationship Id="rId274" Type="http://schemas.openxmlformats.org/officeDocument/2006/relationships/slide" Target="slides/slide270.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210" Type="http://schemas.openxmlformats.org/officeDocument/2006/relationships/slide" Target="slides/slide206.xml"/><Relationship Id="rId211" Type="http://schemas.openxmlformats.org/officeDocument/2006/relationships/slide" Target="slides/slide207.xml"/><Relationship Id="rId212" Type="http://schemas.openxmlformats.org/officeDocument/2006/relationships/slide" Target="slides/slide208.xml"/><Relationship Id="rId213" Type="http://schemas.openxmlformats.org/officeDocument/2006/relationships/slide" Target="slides/slide209.xml"/><Relationship Id="rId214" Type="http://schemas.openxmlformats.org/officeDocument/2006/relationships/slide" Target="slides/slide210.xml"/><Relationship Id="rId215" Type="http://schemas.openxmlformats.org/officeDocument/2006/relationships/slide" Target="slides/slide211.xml"/><Relationship Id="rId216" Type="http://schemas.openxmlformats.org/officeDocument/2006/relationships/slide" Target="slides/slide212.xml"/><Relationship Id="rId217" Type="http://schemas.openxmlformats.org/officeDocument/2006/relationships/slide" Target="slides/slide213.xml"/><Relationship Id="rId218" Type="http://schemas.openxmlformats.org/officeDocument/2006/relationships/slide" Target="slides/slide214.xml"/><Relationship Id="rId219" Type="http://schemas.openxmlformats.org/officeDocument/2006/relationships/slide" Target="slides/slide215.xml"/><Relationship Id="rId275" Type="http://schemas.openxmlformats.org/officeDocument/2006/relationships/slide" Target="slides/slide271.xml"/><Relationship Id="rId276" Type="http://schemas.openxmlformats.org/officeDocument/2006/relationships/slide" Target="slides/slide272.xml"/><Relationship Id="rId277" Type="http://schemas.openxmlformats.org/officeDocument/2006/relationships/slide" Target="slides/slide273.xml"/><Relationship Id="rId278" Type="http://schemas.openxmlformats.org/officeDocument/2006/relationships/slide" Target="slides/slide274.xml"/><Relationship Id="rId279" Type="http://schemas.openxmlformats.org/officeDocument/2006/relationships/slide" Target="slides/slide275.xml"/><Relationship Id="rId300" Type="http://schemas.openxmlformats.org/officeDocument/2006/relationships/slide" Target="slides/slide296.xml"/><Relationship Id="rId301" Type="http://schemas.openxmlformats.org/officeDocument/2006/relationships/slide" Target="slides/slide297.xml"/><Relationship Id="rId302" Type="http://schemas.openxmlformats.org/officeDocument/2006/relationships/slide" Target="slides/slide298.xml"/><Relationship Id="rId303" Type="http://schemas.openxmlformats.org/officeDocument/2006/relationships/slide" Target="slides/slide299.xml"/><Relationship Id="rId304" Type="http://schemas.openxmlformats.org/officeDocument/2006/relationships/slide" Target="slides/slide300.xml"/><Relationship Id="rId305" Type="http://schemas.openxmlformats.org/officeDocument/2006/relationships/slide" Target="slides/slide301.xml"/><Relationship Id="rId306" Type="http://schemas.openxmlformats.org/officeDocument/2006/relationships/slide" Target="slides/slide302.xml"/><Relationship Id="rId307" Type="http://schemas.openxmlformats.org/officeDocument/2006/relationships/slide" Target="slides/slide303.xml"/><Relationship Id="rId308" Type="http://schemas.openxmlformats.org/officeDocument/2006/relationships/slide" Target="slides/slide304.xml"/><Relationship Id="rId309" Type="http://schemas.openxmlformats.org/officeDocument/2006/relationships/slide" Target="slides/slide305.xml"/><Relationship Id="rId360" Type="http://schemas.openxmlformats.org/officeDocument/2006/relationships/presProps" Target="presProps.xml"/><Relationship Id="rId361" Type="http://schemas.openxmlformats.org/officeDocument/2006/relationships/viewProps" Target="viewProps.xml"/><Relationship Id="rId362" Type="http://schemas.openxmlformats.org/officeDocument/2006/relationships/theme" Target="theme/theme1.xml"/><Relationship Id="rId363" Type="http://schemas.openxmlformats.org/officeDocument/2006/relationships/tableStyles" Target="tableStyles.xml"/><Relationship Id="rId364" Type="http://schemas.microsoft.com/office/2016/11/relationships/changesInfo" Target="changesInfos/changesInfo1.xml"/><Relationship Id="rId365" Type="http://schemas.microsoft.com/office/2015/10/relationships/revisionInfo" Target="revisionInfo.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90" Type="http://schemas.openxmlformats.org/officeDocument/2006/relationships/slide" Target="slides/slide186.xml"/><Relationship Id="rId191" Type="http://schemas.openxmlformats.org/officeDocument/2006/relationships/slide" Target="slides/slide187.xml"/><Relationship Id="rId192" Type="http://schemas.openxmlformats.org/officeDocument/2006/relationships/slide" Target="slides/slide188.xml"/><Relationship Id="rId193" Type="http://schemas.openxmlformats.org/officeDocument/2006/relationships/slide" Target="slides/slide189.xml"/><Relationship Id="rId194" Type="http://schemas.openxmlformats.org/officeDocument/2006/relationships/slide" Target="slides/slide190.xml"/><Relationship Id="rId195" Type="http://schemas.openxmlformats.org/officeDocument/2006/relationships/slide" Target="slides/slide191.xml"/><Relationship Id="rId196" Type="http://schemas.openxmlformats.org/officeDocument/2006/relationships/slide" Target="slides/slide192.xml"/><Relationship Id="rId197" Type="http://schemas.openxmlformats.org/officeDocument/2006/relationships/slide" Target="slides/slide193.xml"/><Relationship Id="rId198" Type="http://schemas.openxmlformats.org/officeDocument/2006/relationships/slide" Target="slides/slide194.xml"/><Relationship Id="rId199" Type="http://schemas.openxmlformats.org/officeDocument/2006/relationships/slide" Target="slides/slide195.xml"/><Relationship Id="rId280" Type="http://schemas.openxmlformats.org/officeDocument/2006/relationships/slide" Target="slides/slide276.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81" Type="http://schemas.openxmlformats.org/officeDocument/2006/relationships/slide" Target="slides/slide277.xml"/><Relationship Id="rId282" Type="http://schemas.openxmlformats.org/officeDocument/2006/relationships/slide" Target="slides/slide278.xml"/><Relationship Id="rId283" Type="http://schemas.openxmlformats.org/officeDocument/2006/relationships/slide" Target="slides/slide279.xml"/><Relationship Id="rId284" Type="http://schemas.openxmlformats.org/officeDocument/2006/relationships/slide" Target="slides/slide280.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220" Type="http://schemas.openxmlformats.org/officeDocument/2006/relationships/slide" Target="slides/slide216.xml"/><Relationship Id="rId221" Type="http://schemas.openxmlformats.org/officeDocument/2006/relationships/slide" Target="slides/slide217.xml"/><Relationship Id="rId222" Type="http://schemas.openxmlformats.org/officeDocument/2006/relationships/slide" Target="slides/slide218.xml"/><Relationship Id="rId223" Type="http://schemas.openxmlformats.org/officeDocument/2006/relationships/slide" Target="slides/slide219.xml"/><Relationship Id="rId224" Type="http://schemas.openxmlformats.org/officeDocument/2006/relationships/slide" Target="slides/slide220.xml"/><Relationship Id="rId225" Type="http://schemas.openxmlformats.org/officeDocument/2006/relationships/slide" Target="slides/slide221.xml"/><Relationship Id="rId226" Type="http://schemas.openxmlformats.org/officeDocument/2006/relationships/slide" Target="slides/slide222.xml"/><Relationship Id="rId227" Type="http://schemas.openxmlformats.org/officeDocument/2006/relationships/slide" Target="slides/slide223.xml"/><Relationship Id="rId228" Type="http://schemas.openxmlformats.org/officeDocument/2006/relationships/slide" Target="slides/slide224.xml"/><Relationship Id="rId229" Type="http://schemas.openxmlformats.org/officeDocument/2006/relationships/slide" Target="slides/slide225.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285" Type="http://schemas.openxmlformats.org/officeDocument/2006/relationships/slide" Target="slides/slide281.xml"/><Relationship Id="rId286" Type="http://schemas.openxmlformats.org/officeDocument/2006/relationships/slide" Target="slides/slide282.xml"/><Relationship Id="rId287" Type="http://schemas.openxmlformats.org/officeDocument/2006/relationships/slide" Target="slides/slide283.xml"/><Relationship Id="rId288" Type="http://schemas.openxmlformats.org/officeDocument/2006/relationships/slide" Target="slides/slide284.xml"/><Relationship Id="rId289" Type="http://schemas.openxmlformats.org/officeDocument/2006/relationships/slide" Target="slides/slide285.xml"/><Relationship Id="rId310" Type="http://schemas.openxmlformats.org/officeDocument/2006/relationships/slide" Target="slides/slide306.xml"/><Relationship Id="rId311" Type="http://schemas.openxmlformats.org/officeDocument/2006/relationships/slide" Target="slides/slide307.xml"/><Relationship Id="rId312" Type="http://schemas.openxmlformats.org/officeDocument/2006/relationships/slide" Target="slides/slide308.xml"/><Relationship Id="rId313" Type="http://schemas.openxmlformats.org/officeDocument/2006/relationships/slide" Target="slides/slide309.xml"/><Relationship Id="rId314" Type="http://schemas.openxmlformats.org/officeDocument/2006/relationships/slide" Target="slides/slide310.xml"/><Relationship Id="rId315" Type="http://schemas.openxmlformats.org/officeDocument/2006/relationships/slide" Target="slides/slide311.xml"/><Relationship Id="rId316" Type="http://schemas.openxmlformats.org/officeDocument/2006/relationships/slide" Target="slides/slide312.xml"/><Relationship Id="rId317" Type="http://schemas.openxmlformats.org/officeDocument/2006/relationships/slide" Target="slides/slide313.xml"/><Relationship Id="rId318" Type="http://schemas.openxmlformats.org/officeDocument/2006/relationships/slide" Target="slides/slide314.xml"/><Relationship Id="rId319" Type="http://schemas.openxmlformats.org/officeDocument/2006/relationships/slide" Target="slides/slide315.xml"/><Relationship Id="rId290" Type="http://schemas.openxmlformats.org/officeDocument/2006/relationships/slide" Target="slides/slide286.xml"/><Relationship Id="rId291" Type="http://schemas.openxmlformats.org/officeDocument/2006/relationships/slide" Target="slides/slide287.xml"/><Relationship Id="rId292" Type="http://schemas.openxmlformats.org/officeDocument/2006/relationships/slide" Target="slides/slide288.xml"/><Relationship Id="rId293" Type="http://schemas.openxmlformats.org/officeDocument/2006/relationships/slide" Target="slides/slide289.xml"/><Relationship Id="rId294" Type="http://schemas.openxmlformats.org/officeDocument/2006/relationships/slide" Target="slides/slide290.xml"/><Relationship Id="rId295" Type="http://schemas.openxmlformats.org/officeDocument/2006/relationships/slide" Target="slides/slide291.xml"/><Relationship Id="rId296" Type="http://schemas.openxmlformats.org/officeDocument/2006/relationships/slide" Target="slides/slide292.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297" Type="http://schemas.openxmlformats.org/officeDocument/2006/relationships/slide" Target="slides/slide293.xml"/><Relationship Id="rId298" Type="http://schemas.openxmlformats.org/officeDocument/2006/relationships/slide" Target="slides/slide294.xml"/><Relationship Id="rId299" Type="http://schemas.openxmlformats.org/officeDocument/2006/relationships/slide" Target="slides/slide29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230" Type="http://schemas.openxmlformats.org/officeDocument/2006/relationships/slide" Target="slides/slide226.xml"/><Relationship Id="rId231" Type="http://schemas.openxmlformats.org/officeDocument/2006/relationships/slide" Target="slides/slide227.xml"/><Relationship Id="rId232" Type="http://schemas.openxmlformats.org/officeDocument/2006/relationships/slide" Target="slides/slide228.xml"/><Relationship Id="rId233" Type="http://schemas.openxmlformats.org/officeDocument/2006/relationships/slide" Target="slides/slide229.xml"/><Relationship Id="rId234" Type="http://schemas.openxmlformats.org/officeDocument/2006/relationships/slide" Target="slides/slide230.xml"/><Relationship Id="rId235" Type="http://schemas.openxmlformats.org/officeDocument/2006/relationships/slide" Target="slides/slide231.xml"/><Relationship Id="rId236" Type="http://schemas.openxmlformats.org/officeDocument/2006/relationships/slide" Target="slides/slide232.xml"/><Relationship Id="rId237" Type="http://schemas.openxmlformats.org/officeDocument/2006/relationships/slide" Target="slides/slide233.xml"/><Relationship Id="rId238" Type="http://schemas.openxmlformats.org/officeDocument/2006/relationships/slide" Target="slides/slide234.xml"/><Relationship Id="rId239" Type="http://schemas.openxmlformats.org/officeDocument/2006/relationships/slide" Target="slides/slide235.xml"/><Relationship Id="rId320" Type="http://schemas.openxmlformats.org/officeDocument/2006/relationships/slide" Target="slides/slide316.xml"/><Relationship Id="rId321" Type="http://schemas.openxmlformats.org/officeDocument/2006/relationships/slide" Target="slides/slide317.xml"/><Relationship Id="rId322" Type="http://schemas.openxmlformats.org/officeDocument/2006/relationships/slide" Target="slides/slide318.xml"/><Relationship Id="rId323" Type="http://schemas.openxmlformats.org/officeDocument/2006/relationships/slide" Target="slides/slide319.xml"/><Relationship Id="rId324" Type="http://schemas.openxmlformats.org/officeDocument/2006/relationships/slide" Target="slides/slide320.xml"/><Relationship Id="rId325" Type="http://schemas.openxmlformats.org/officeDocument/2006/relationships/slide" Target="slides/slide321.xml"/><Relationship Id="rId326" Type="http://schemas.openxmlformats.org/officeDocument/2006/relationships/slide" Target="slides/slide322.xml"/><Relationship Id="rId327" Type="http://schemas.openxmlformats.org/officeDocument/2006/relationships/slide" Target="slides/slide323.xml"/><Relationship Id="rId328" Type="http://schemas.openxmlformats.org/officeDocument/2006/relationships/slide" Target="slides/slide324.xml"/><Relationship Id="rId329" Type="http://schemas.openxmlformats.org/officeDocument/2006/relationships/slide" Target="slides/slide32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53" Type="http://schemas.openxmlformats.org/officeDocument/2006/relationships/slide" Target="slides/slide149.xml"/><Relationship Id="rId154" Type="http://schemas.openxmlformats.org/officeDocument/2006/relationships/slide" Target="slides/slide150.xml"/><Relationship Id="rId155" Type="http://schemas.openxmlformats.org/officeDocument/2006/relationships/slide" Target="slides/slide151.xml"/><Relationship Id="rId156" Type="http://schemas.openxmlformats.org/officeDocument/2006/relationships/slide" Target="slides/slide152.xml"/><Relationship Id="rId157" Type="http://schemas.openxmlformats.org/officeDocument/2006/relationships/slide" Target="slides/slide153.xml"/><Relationship Id="rId158" Type="http://schemas.openxmlformats.org/officeDocument/2006/relationships/slide" Target="slides/slide154.xml"/><Relationship Id="rId159" Type="http://schemas.openxmlformats.org/officeDocument/2006/relationships/slide" Target="slides/slide155.xml"/><Relationship Id="rId240" Type="http://schemas.openxmlformats.org/officeDocument/2006/relationships/slide" Target="slides/slide236.xml"/><Relationship Id="rId241" Type="http://schemas.openxmlformats.org/officeDocument/2006/relationships/slide" Target="slides/slide237.xml"/><Relationship Id="rId242" Type="http://schemas.openxmlformats.org/officeDocument/2006/relationships/slide" Target="slides/slide238.xml"/><Relationship Id="rId243" Type="http://schemas.openxmlformats.org/officeDocument/2006/relationships/slide" Target="slides/slide239.xml"/><Relationship Id="rId244" Type="http://schemas.openxmlformats.org/officeDocument/2006/relationships/slide" Target="slides/slide240.xml"/><Relationship Id="rId245" Type="http://schemas.openxmlformats.org/officeDocument/2006/relationships/slide" Target="slides/slide241.xml"/><Relationship Id="rId246" Type="http://schemas.openxmlformats.org/officeDocument/2006/relationships/slide" Target="slides/slide242.xml"/><Relationship Id="rId247" Type="http://schemas.openxmlformats.org/officeDocument/2006/relationships/slide" Target="slides/slide243.xml"/><Relationship Id="rId248" Type="http://schemas.openxmlformats.org/officeDocument/2006/relationships/slide" Target="slides/slide244.xml"/><Relationship Id="rId249" Type="http://schemas.openxmlformats.org/officeDocument/2006/relationships/slide" Target="slides/slide245.xml"/><Relationship Id="rId330" Type="http://schemas.openxmlformats.org/officeDocument/2006/relationships/slide" Target="slides/slide326.xml"/><Relationship Id="rId331" Type="http://schemas.openxmlformats.org/officeDocument/2006/relationships/slide" Target="slides/slide327.xml"/><Relationship Id="rId332" Type="http://schemas.openxmlformats.org/officeDocument/2006/relationships/slide" Target="slides/slide328.xml"/><Relationship Id="rId333" Type="http://schemas.openxmlformats.org/officeDocument/2006/relationships/slide" Target="slides/slide329.xml"/><Relationship Id="rId334" Type="http://schemas.openxmlformats.org/officeDocument/2006/relationships/slide" Target="slides/slide330.xml"/><Relationship Id="rId335" Type="http://schemas.openxmlformats.org/officeDocument/2006/relationships/slide" Target="slides/slide331.xml"/><Relationship Id="rId336" Type="http://schemas.openxmlformats.org/officeDocument/2006/relationships/slide" Target="slides/slide332.xml"/><Relationship Id="rId337" Type="http://schemas.openxmlformats.org/officeDocument/2006/relationships/slide" Target="slides/slide333.xml"/><Relationship Id="rId338" Type="http://schemas.openxmlformats.org/officeDocument/2006/relationships/slide" Target="slides/slide334.xml"/><Relationship Id="rId339" Type="http://schemas.openxmlformats.org/officeDocument/2006/relationships/slide" Target="slides/slide33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60" Type="http://schemas.openxmlformats.org/officeDocument/2006/relationships/slide" Target="slides/slide156.xml"/><Relationship Id="rId161" Type="http://schemas.openxmlformats.org/officeDocument/2006/relationships/slide" Target="slides/slide157.xml"/><Relationship Id="rId162" Type="http://schemas.openxmlformats.org/officeDocument/2006/relationships/slide" Target="slides/slide158.xml"/><Relationship Id="rId163" Type="http://schemas.openxmlformats.org/officeDocument/2006/relationships/slide" Target="slides/slide159.xml"/><Relationship Id="rId164" Type="http://schemas.openxmlformats.org/officeDocument/2006/relationships/slide" Target="slides/slide160.xml"/><Relationship Id="rId165" Type="http://schemas.openxmlformats.org/officeDocument/2006/relationships/slide" Target="slides/slide161.xml"/><Relationship Id="rId166" Type="http://schemas.openxmlformats.org/officeDocument/2006/relationships/slide" Target="slides/slide162.xml"/><Relationship Id="rId167" Type="http://schemas.openxmlformats.org/officeDocument/2006/relationships/slide" Target="slides/slide163.xml"/><Relationship Id="rId168" Type="http://schemas.openxmlformats.org/officeDocument/2006/relationships/slide" Target="slides/slide164.xml"/><Relationship Id="rId169" Type="http://schemas.openxmlformats.org/officeDocument/2006/relationships/slide" Target="slides/slide165.xml"/><Relationship Id="rId250" Type="http://schemas.openxmlformats.org/officeDocument/2006/relationships/slide" Target="slides/slide246.xml"/><Relationship Id="rId251" Type="http://schemas.openxmlformats.org/officeDocument/2006/relationships/slide" Target="slides/slide247.xml"/><Relationship Id="rId252" Type="http://schemas.openxmlformats.org/officeDocument/2006/relationships/slide" Target="slides/slide248.xml"/><Relationship Id="rId253" Type="http://schemas.openxmlformats.org/officeDocument/2006/relationships/slide" Target="slides/slide249.xml"/><Relationship Id="rId254" Type="http://schemas.openxmlformats.org/officeDocument/2006/relationships/slide" Target="slides/slide250.xml"/><Relationship Id="rId255" Type="http://schemas.openxmlformats.org/officeDocument/2006/relationships/slide" Target="slides/slide251.xml"/><Relationship Id="rId256" Type="http://schemas.openxmlformats.org/officeDocument/2006/relationships/slide" Target="slides/slide252.xml"/><Relationship Id="rId257" Type="http://schemas.openxmlformats.org/officeDocument/2006/relationships/slide" Target="slides/slide253.xml"/><Relationship Id="rId258" Type="http://schemas.openxmlformats.org/officeDocument/2006/relationships/slide" Target="slides/slide254.xml"/><Relationship Id="rId259" Type="http://schemas.openxmlformats.org/officeDocument/2006/relationships/slide" Target="slides/slide255.xml"/><Relationship Id="rId340" Type="http://schemas.openxmlformats.org/officeDocument/2006/relationships/slide" Target="slides/slide336.xml"/><Relationship Id="rId341" Type="http://schemas.openxmlformats.org/officeDocument/2006/relationships/slide" Target="slides/slide337.xml"/><Relationship Id="rId342" Type="http://schemas.openxmlformats.org/officeDocument/2006/relationships/slide" Target="slides/slide338.xml"/><Relationship Id="rId343" Type="http://schemas.openxmlformats.org/officeDocument/2006/relationships/slide" Target="slides/slide339.xml"/><Relationship Id="rId344" Type="http://schemas.openxmlformats.org/officeDocument/2006/relationships/slide" Target="slides/slide340.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h Helgeson" userId="S::mariah@drbconsult.onmicrosoft.com::51b1bd1c-374c-4333-91a8-ada6f1cc33a2" providerId="AD" clId="Web-{64C18063-7E94-6DB9-8DFE-4891DB9DEB6D}"/>
    <pc:docChg chg="delSld">
      <pc:chgData name="Mariah Helgeson" userId="S::mariah@drbconsult.onmicrosoft.com::51b1bd1c-374c-4333-91a8-ada6f1cc33a2" providerId="AD" clId="Web-{64C18063-7E94-6DB9-8DFE-4891DB9DEB6D}" dt="2020-09-21T16:47:05.347" v="1"/>
      <pc:docMkLst>
        <pc:docMk/>
      </pc:docMkLst>
      <pc:sldChg chg="del">
        <pc:chgData name="Mariah Helgeson" userId="S::mariah@drbconsult.onmicrosoft.com::51b1bd1c-374c-4333-91a8-ada6f1cc33a2" providerId="AD" clId="Web-{64C18063-7E94-6DB9-8DFE-4891DB9DEB6D}" dt="2020-09-21T16:47:05.347" v="1"/>
        <pc:sldMkLst>
          <pc:docMk/>
          <pc:sldMk cId="406083043" sldId="692"/>
        </pc:sldMkLst>
      </pc:sldChg>
      <pc:sldChg chg="del">
        <pc:chgData name="Mariah Helgeson" userId="S::mariah@drbconsult.onmicrosoft.com::51b1bd1c-374c-4333-91a8-ada6f1cc33a2" providerId="AD" clId="Web-{64C18063-7E94-6DB9-8DFE-4891DB9DEB6D}" dt="2020-09-21T16:47:05.347" v="0"/>
        <pc:sldMkLst>
          <pc:docMk/>
          <pc:sldMk cId="334673535" sldId="69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1" Type="http://schemas.openxmlformats.org/officeDocument/2006/relationships/image" Target="../media/image2.png"/><Relationship Id="rId2" Type="http://schemas.openxmlformats.org/officeDocument/2006/relationships/image" Target="../media/image3.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svg"/><Relationship Id="rId1" Type="http://schemas.openxmlformats.org/officeDocument/2006/relationships/image" Target="../media/image5.png"/><Relationship Id="rId2"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1" Type="http://schemas.openxmlformats.org/officeDocument/2006/relationships/image" Target="../media/image2.png"/><Relationship Id="rId2" Type="http://schemas.openxmlformats.org/officeDocument/2006/relationships/image" Target="../media/image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svg"/><Relationship Id="rId1" Type="http://schemas.openxmlformats.org/officeDocument/2006/relationships/image" Target="../media/image5.png"/><Relationship Id="rId2"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BEFFC-CD7B-483A-9803-C060A9B26A9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33DD33D-8A15-49B0-BC29-EF614635BAF7}">
      <dgm:prSet/>
      <dgm:spPr/>
      <dgm:t>
        <a:bodyPr/>
        <a:lstStyle/>
        <a:p>
          <a:r>
            <a:rPr lang="en-US"/>
            <a:t>Safety begins with you!</a:t>
          </a:r>
        </a:p>
      </dgm:t>
    </dgm:pt>
    <dgm:pt modelId="{26780056-5E23-440C-BA4C-044A9C20F587}" type="parTrans" cxnId="{DF8637EA-1306-4BC3-AB6D-768C94E805C7}">
      <dgm:prSet/>
      <dgm:spPr/>
      <dgm:t>
        <a:bodyPr/>
        <a:lstStyle/>
        <a:p>
          <a:endParaRPr lang="en-US"/>
        </a:p>
      </dgm:t>
    </dgm:pt>
    <dgm:pt modelId="{3544F240-8C07-4488-82CC-5783ADF8AA36}" type="sibTrans" cxnId="{DF8637EA-1306-4BC3-AB6D-768C94E805C7}">
      <dgm:prSet/>
      <dgm:spPr/>
      <dgm:t>
        <a:bodyPr/>
        <a:lstStyle/>
        <a:p>
          <a:endParaRPr lang="en-US"/>
        </a:p>
      </dgm:t>
    </dgm:pt>
    <dgm:pt modelId="{9C8E1E7C-FF7E-475F-B9BF-92283F593C11}">
      <dgm:prSet/>
      <dgm:spPr/>
      <dgm:t>
        <a:bodyPr/>
        <a:lstStyle/>
        <a:p>
          <a:r>
            <a:rPr lang="en-US"/>
            <a:t>Create a safe work environment for yourself.</a:t>
          </a:r>
        </a:p>
      </dgm:t>
    </dgm:pt>
    <dgm:pt modelId="{F2DEFC41-1E8C-48F3-B8D2-C00CD4613419}" type="parTrans" cxnId="{49C7B36E-1615-4288-8D67-DB119D58144D}">
      <dgm:prSet/>
      <dgm:spPr/>
      <dgm:t>
        <a:bodyPr/>
        <a:lstStyle/>
        <a:p>
          <a:endParaRPr lang="en-US"/>
        </a:p>
      </dgm:t>
    </dgm:pt>
    <dgm:pt modelId="{855BB3B7-078C-45FF-B69A-B09F05CBD0F5}" type="sibTrans" cxnId="{49C7B36E-1615-4288-8D67-DB119D58144D}">
      <dgm:prSet/>
      <dgm:spPr/>
      <dgm:t>
        <a:bodyPr/>
        <a:lstStyle/>
        <a:p>
          <a:endParaRPr lang="en-US"/>
        </a:p>
      </dgm:t>
    </dgm:pt>
    <dgm:pt modelId="{866C507F-A33B-4451-B1A7-F7AB4A29B3E9}">
      <dgm:prSet/>
      <dgm:spPr/>
      <dgm:t>
        <a:bodyPr/>
        <a:lstStyle/>
        <a:p>
          <a:r>
            <a:rPr lang="en-US" dirty="0"/>
            <a:t>Eating, breakfast, lunch</a:t>
          </a:r>
          <a:r>
            <a:rPr lang="uk-UA" dirty="0"/>
            <a:t> &amp; </a:t>
          </a:r>
          <a:r>
            <a:rPr lang="en-US" dirty="0"/>
            <a:t>dinner should not be done while driving.</a:t>
          </a:r>
        </a:p>
      </dgm:t>
    </dgm:pt>
    <dgm:pt modelId="{D8E659A3-6558-4678-9145-83D27096848F}" type="parTrans" cxnId="{14125E67-AEB3-48EB-B780-2A4C6291CBA0}">
      <dgm:prSet/>
      <dgm:spPr/>
      <dgm:t>
        <a:bodyPr/>
        <a:lstStyle/>
        <a:p>
          <a:endParaRPr lang="en-US"/>
        </a:p>
      </dgm:t>
    </dgm:pt>
    <dgm:pt modelId="{EBC2B3BB-239E-4BF5-B829-958238DDDDF8}" type="sibTrans" cxnId="{14125E67-AEB3-48EB-B780-2A4C6291CBA0}">
      <dgm:prSet/>
      <dgm:spPr/>
      <dgm:t>
        <a:bodyPr/>
        <a:lstStyle/>
        <a:p>
          <a:endParaRPr lang="en-US"/>
        </a:p>
      </dgm:t>
    </dgm:pt>
    <dgm:pt modelId="{9EE6B450-1AEE-4F86-9780-ADC66DAEB764}" type="pres">
      <dgm:prSet presAssocID="{232BEFFC-CD7B-483A-9803-C060A9B26A91}" presName="root" presStyleCnt="0">
        <dgm:presLayoutVars>
          <dgm:dir/>
          <dgm:resizeHandles val="exact"/>
        </dgm:presLayoutVars>
      </dgm:prSet>
      <dgm:spPr/>
      <dgm:t>
        <a:bodyPr/>
        <a:lstStyle/>
        <a:p>
          <a:endParaRPr lang="en-US"/>
        </a:p>
      </dgm:t>
    </dgm:pt>
    <dgm:pt modelId="{D0AABA52-D0F9-45C4-98CF-1F486D55DF22}" type="pres">
      <dgm:prSet presAssocID="{333DD33D-8A15-49B0-BC29-EF614635BAF7}" presName="compNode" presStyleCnt="0"/>
      <dgm:spPr/>
    </dgm:pt>
    <dgm:pt modelId="{24797238-539D-495F-85A0-DB92E7B4672D}" type="pres">
      <dgm:prSet presAssocID="{333DD33D-8A15-49B0-BC29-EF614635BAF7}" presName="bgRect" presStyleLbl="bgShp" presStyleIdx="0" presStyleCnt="3"/>
      <dgm:spPr/>
    </dgm:pt>
    <dgm:pt modelId="{9E097789-062D-4D46-B1B9-EBCFF5E7056A}" type="pres">
      <dgm:prSet presAssocID="{333DD33D-8A15-49B0-BC29-EF614635BA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0E4A421C-02BF-4024-AEB6-E6A66417FD79}" type="pres">
      <dgm:prSet presAssocID="{333DD33D-8A15-49B0-BC29-EF614635BAF7}" presName="spaceRect" presStyleCnt="0"/>
      <dgm:spPr/>
    </dgm:pt>
    <dgm:pt modelId="{776F55F7-B67E-4D18-A3D2-E1EE84D28ECE}" type="pres">
      <dgm:prSet presAssocID="{333DD33D-8A15-49B0-BC29-EF614635BAF7}" presName="parTx" presStyleLbl="revTx" presStyleIdx="0" presStyleCnt="3">
        <dgm:presLayoutVars>
          <dgm:chMax val="0"/>
          <dgm:chPref val="0"/>
        </dgm:presLayoutVars>
      </dgm:prSet>
      <dgm:spPr/>
      <dgm:t>
        <a:bodyPr/>
        <a:lstStyle/>
        <a:p>
          <a:endParaRPr lang="en-US"/>
        </a:p>
      </dgm:t>
    </dgm:pt>
    <dgm:pt modelId="{9B377B72-8764-4725-B217-723E9F71EB99}" type="pres">
      <dgm:prSet presAssocID="{3544F240-8C07-4488-82CC-5783ADF8AA36}" presName="sibTrans" presStyleCnt="0"/>
      <dgm:spPr/>
    </dgm:pt>
    <dgm:pt modelId="{5FC29CBC-DA37-40F0-8FFA-D028795FF0F6}" type="pres">
      <dgm:prSet presAssocID="{9C8E1E7C-FF7E-475F-B9BF-92283F593C11}" presName="compNode" presStyleCnt="0"/>
      <dgm:spPr/>
    </dgm:pt>
    <dgm:pt modelId="{85043C89-AA7A-4A5B-A790-B052372765CE}" type="pres">
      <dgm:prSet presAssocID="{9C8E1E7C-FF7E-475F-B9BF-92283F593C11}" presName="bgRect" presStyleLbl="bgShp" presStyleIdx="1" presStyleCnt="3"/>
      <dgm:spPr/>
    </dgm:pt>
    <dgm:pt modelId="{0FCE3EB2-A328-4948-8C0D-2EB81906B907}" type="pres">
      <dgm:prSet presAssocID="{9C8E1E7C-FF7E-475F-B9BF-92283F593C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DFA03758-724F-4AD4-AA8B-02E145632DB6}" type="pres">
      <dgm:prSet presAssocID="{9C8E1E7C-FF7E-475F-B9BF-92283F593C11}" presName="spaceRect" presStyleCnt="0"/>
      <dgm:spPr/>
    </dgm:pt>
    <dgm:pt modelId="{7F863441-BBBD-4AB5-BAC6-E311031D408C}" type="pres">
      <dgm:prSet presAssocID="{9C8E1E7C-FF7E-475F-B9BF-92283F593C11}" presName="parTx" presStyleLbl="revTx" presStyleIdx="1" presStyleCnt="3">
        <dgm:presLayoutVars>
          <dgm:chMax val="0"/>
          <dgm:chPref val="0"/>
        </dgm:presLayoutVars>
      </dgm:prSet>
      <dgm:spPr/>
      <dgm:t>
        <a:bodyPr/>
        <a:lstStyle/>
        <a:p>
          <a:endParaRPr lang="en-US"/>
        </a:p>
      </dgm:t>
    </dgm:pt>
    <dgm:pt modelId="{61394589-4F88-4F34-BF64-C6DC47F87C2E}" type="pres">
      <dgm:prSet presAssocID="{855BB3B7-078C-45FF-B69A-B09F05CBD0F5}" presName="sibTrans" presStyleCnt="0"/>
      <dgm:spPr/>
    </dgm:pt>
    <dgm:pt modelId="{CFBD71DF-745E-47A3-9C7A-F79A41E977A3}" type="pres">
      <dgm:prSet presAssocID="{866C507F-A33B-4451-B1A7-F7AB4A29B3E9}" presName="compNode" presStyleCnt="0"/>
      <dgm:spPr/>
    </dgm:pt>
    <dgm:pt modelId="{26D4B57E-D0AF-47AF-AD2B-0B3701764F56}" type="pres">
      <dgm:prSet presAssocID="{866C507F-A33B-4451-B1A7-F7AB4A29B3E9}" presName="bgRect" presStyleLbl="bgShp" presStyleIdx="2" presStyleCnt="3"/>
      <dgm:spPr/>
    </dgm:pt>
    <dgm:pt modelId="{CF60BB50-A6FF-4D3E-930D-AD2881DC0EDB}" type="pres">
      <dgm:prSet presAssocID="{866C507F-A33B-4451-B1A7-F7AB4A29B3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ext>
      </dgm:extLst>
    </dgm:pt>
    <dgm:pt modelId="{72019DF6-B57B-4C08-9810-06D317F3A021}" type="pres">
      <dgm:prSet presAssocID="{866C507F-A33B-4451-B1A7-F7AB4A29B3E9}" presName="spaceRect" presStyleCnt="0"/>
      <dgm:spPr/>
    </dgm:pt>
    <dgm:pt modelId="{BCA0AE8C-C65C-403F-B503-1084BD2B4544}" type="pres">
      <dgm:prSet presAssocID="{866C507F-A33B-4451-B1A7-F7AB4A29B3E9}" presName="parTx" presStyleLbl="revTx" presStyleIdx="2" presStyleCnt="3">
        <dgm:presLayoutVars>
          <dgm:chMax val="0"/>
          <dgm:chPref val="0"/>
        </dgm:presLayoutVars>
      </dgm:prSet>
      <dgm:spPr/>
      <dgm:t>
        <a:bodyPr/>
        <a:lstStyle/>
        <a:p>
          <a:endParaRPr lang="en-US"/>
        </a:p>
      </dgm:t>
    </dgm:pt>
  </dgm:ptLst>
  <dgm:cxnLst>
    <dgm:cxn modelId="{4EF61F87-C6AD-4699-B800-425ACF06129C}" type="presOf" srcId="{9C8E1E7C-FF7E-475F-B9BF-92283F593C11}" destId="{7F863441-BBBD-4AB5-BAC6-E311031D408C}" srcOrd="0" destOrd="0" presId="urn:microsoft.com/office/officeart/2018/2/layout/IconVerticalSolidList"/>
    <dgm:cxn modelId="{D7E12FFC-33B7-4650-BA7E-0F8657FEB21C}" type="presOf" srcId="{333DD33D-8A15-49B0-BC29-EF614635BAF7}" destId="{776F55F7-B67E-4D18-A3D2-E1EE84D28ECE}" srcOrd="0" destOrd="0" presId="urn:microsoft.com/office/officeart/2018/2/layout/IconVerticalSolidList"/>
    <dgm:cxn modelId="{14125E67-AEB3-48EB-B780-2A4C6291CBA0}" srcId="{232BEFFC-CD7B-483A-9803-C060A9B26A91}" destId="{866C507F-A33B-4451-B1A7-F7AB4A29B3E9}" srcOrd="2" destOrd="0" parTransId="{D8E659A3-6558-4678-9145-83D27096848F}" sibTransId="{EBC2B3BB-239E-4BF5-B829-958238DDDDF8}"/>
    <dgm:cxn modelId="{D0963F99-C5E2-486C-BAAA-A2682DF06663}" type="presOf" srcId="{866C507F-A33B-4451-B1A7-F7AB4A29B3E9}" destId="{BCA0AE8C-C65C-403F-B503-1084BD2B4544}" srcOrd="0" destOrd="0" presId="urn:microsoft.com/office/officeart/2018/2/layout/IconVerticalSolidList"/>
    <dgm:cxn modelId="{DF8637EA-1306-4BC3-AB6D-768C94E805C7}" srcId="{232BEFFC-CD7B-483A-9803-C060A9B26A91}" destId="{333DD33D-8A15-49B0-BC29-EF614635BAF7}" srcOrd="0" destOrd="0" parTransId="{26780056-5E23-440C-BA4C-044A9C20F587}" sibTransId="{3544F240-8C07-4488-82CC-5783ADF8AA36}"/>
    <dgm:cxn modelId="{49C7B36E-1615-4288-8D67-DB119D58144D}" srcId="{232BEFFC-CD7B-483A-9803-C060A9B26A91}" destId="{9C8E1E7C-FF7E-475F-B9BF-92283F593C11}" srcOrd="1" destOrd="0" parTransId="{F2DEFC41-1E8C-48F3-B8D2-C00CD4613419}" sibTransId="{855BB3B7-078C-45FF-B69A-B09F05CBD0F5}"/>
    <dgm:cxn modelId="{63C5DEA9-E853-4E31-AD4E-3A007617EFA4}" type="presOf" srcId="{232BEFFC-CD7B-483A-9803-C060A9B26A91}" destId="{9EE6B450-1AEE-4F86-9780-ADC66DAEB764}" srcOrd="0" destOrd="0" presId="urn:microsoft.com/office/officeart/2018/2/layout/IconVerticalSolidList"/>
    <dgm:cxn modelId="{B6FABCB5-53C8-49E9-B450-87FCC9087B64}" type="presParOf" srcId="{9EE6B450-1AEE-4F86-9780-ADC66DAEB764}" destId="{D0AABA52-D0F9-45C4-98CF-1F486D55DF22}" srcOrd="0" destOrd="0" presId="urn:microsoft.com/office/officeart/2018/2/layout/IconVerticalSolidList"/>
    <dgm:cxn modelId="{3DC14AEE-8F21-487A-A322-C9C14721D0DB}" type="presParOf" srcId="{D0AABA52-D0F9-45C4-98CF-1F486D55DF22}" destId="{24797238-539D-495F-85A0-DB92E7B4672D}" srcOrd="0" destOrd="0" presId="urn:microsoft.com/office/officeart/2018/2/layout/IconVerticalSolidList"/>
    <dgm:cxn modelId="{DD22F8B3-AAB3-4987-9A7F-62B61F841920}" type="presParOf" srcId="{D0AABA52-D0F9-45C4-98CF-1F486D55DF22}" destId="{9E097789-062D-4D46-B1B9-EBCFF5E7056A}" srcOrd="1" destOrd="0" presId="urn:microsoft.com/office/officeart/2018/2/layout/IconVerticalSolidList"/>
    <dgm:cxn modelId="{A6F16B09-A4B3-4460-918F-A686E77D03E6}" type="presParOf" srcId="{D0AABA52-D0F9-45C4-98CF-1F486D55DF22}" destId="{0E4A421C-02BF-4024-AEB6-E6A66417FD79}" srcOrd="2" destOrd="0" presId="urn:microsoft.com/office/officeart/2018/2/layout/IconVerticalSolidList"/>
    <dgm:cxn modelId="{075C52E4-99C2-4687-BE73-95ECF3C27A62}" type="presParOf" srcId="{D0AABA52-D0F9-45C4-98CF-1F486D55DF22}" destId="{776F55F7-B67E-4D18-A3D2-E1EE84D28ECE}" srcOrd="3" destOrd="0" presId="urn:microsoft.com/office/officeart/2018/2/layout/IconVerticalSolidList"/>
    <dgm:cxn modelId="{1835AF96-6662-4350-886D-2EC9FF5CE9A0}" type="presParOf" srcId="{9EE6B450-1AEE-4F86-9780-ADC66DAEB764}" destId="{9B377B72-8764-4725-B217-723E9F71EB99}" srcOrd="1" destOrd="0" presId="urn:microsoft.com/office/officeart/2018/2/layout/IconVerticalSolidList"/>
    <dgm:cxn modelId="{190897F1-3C5C-48BA-A2BD-F49EED9CE8E6}" type="presParOf" srcId="{9EE6B450-1AEE-4F86-9780-ADC66DAEB764}" destId="{5FC29CBC-DA37-40F0-8FFA-D028795FF0F6}" srcOrd="2" destOrd="0" presId="urn:microsoft.com/office/officeart/2018/2/layout/IconVerticalSolidList"/>
    <dgm:cxn modelId="{9DDFFC93-712D-4DFA-94A7-4EA4425564CD}" type="presParOf" srcId="{5FC29CBC-DA37-40F0-8FFA-D028795FF0F6}" destId="{85043C89-AA7A-4A5B-A790-B052372765CE}" srcOrd="0" destOrd="0" presId="urn:microsoft.com/office/officeart/2018/2/layout/IconVerticalSolidList"/>
    <dgm:cxn modelId="{45527038-6833-4744-B14C-5C27F54BA157}" type="presParOf" srcId="{5FC29CBC-DA37-40F0-8FFA-D028795FF0F6}" destId="{0FCE3EB2-A328-4948-8C0D-2EB81906B907}" srcOrd="1" destOrd="0" presId="urn:microsoft.com/office/officeart/2018/2/layout/IconVerticalSolidList"/>
    <dgm:cxn modelId="{D39E3C2F-5754-4BC7-96A2-2C60710B3636}" type="presParOf" srcId="{5FC29CBC-DA37-40F0-8FFA-D028795FF0F6}" destId="{DFA03758-724F-4AD4-AA8B-02E145632DB6}" srcOrd="2" destOrd="0" presId="urn:microsoft.com/office/officeart/2018/2/layout/IconVerticalSolidList"/>
    <dgm:cxn modelId="{5CE3D4B9-9BC8-416B-A2A1-ED90DFCE8E83}" type="presParOf" srcId="{5FC29CBC-DA37-40F0-8FFA-D028795FF0F6}" destId="{7F863441-BBBD-4AB5-BAC6-E311031D408C}" srcOrd="3" destOrd="0" presId="urn:microsoft.com/office/officeart/2018/2/layout/IconVerticalSolidList"/>
    <dgm:cxn modelId="{3E581452-FEAF-4AB2-A1A0-BC06441E0011}" type="presParOf" srcId="{9EE6B450-1AEE-4F86-9780-ADC66DAEB764}" destId="{61394589-4F88-4F34-BF64-C6DC47F87C2E}" srcOrd="3" destOrd="0" presId="urn:microsoft.com/office/officeart/2018/2/layout/IconVerticalSolidList"/>
    <dgm:cxn modelId="{535C3AE3-1B70-438D-9E4B-C0380DA1AD11}" type="presParOf" srcId="{9EE6B450-1AEE-4F86-9780-ADC66DAEB764}" destId="{CFBD71DF-745E-47A3-9C7A-F79A41E977A3}" srcOrd="4" destOrd="0" presId="urn:microsoft.com/office/officeart/2018/2/layout/IconVerticalSolidList"/>
    <dgm:cxn modelId="{048EA5FE-43E6-4886-AD2E-AC43EB01821F}" type="presParOf" srcId="{CFBD71DF-745E-47A3-9C7A-F79A41E977A3}" destId="{26D4B57E-D0AF-47AF-AD2B-0B3701764F56}" srcOrd="0" destOrd="0" presId="urn:microsoft.com/office/officeart/2018/2/layout/IconVerticalSolidList"/>
    <dgm:cxn modelId="{7131C28E-879A-4D0E-AA20-17BB97A1846C}" type="presParOf" srcId="{CFBD71DF-745E-47A3-9C7A-F79A41E977A3}" destId="{CF60BB50-A6FF-4D3E-930D-AD2881DC0EDB}" srcOrd="1" destOrd="0" presId="urn:microsoft.com/office/officeart/2018/2/layout/IconVerticalSolidList"/>
    <dgm:cxn modelId="{4B0AC8A1-413C-4DD7-BE9F-6228A5B0AD3B}" type="presParOf" srcId="{CFBD71DF-745E-47A3-9C7A-F79A41E977A3}" destId="{72019DF6-B57B-4C08-9810-06D317F3A021}" srcOrd="2" destOrd="0" presId="urn:microsoft.com/office/officeart/2018/2/layout/IconVerticalSolidList"/>
    <dgm:cxn modelId="{D177FDC8-3ABB-4633-A87D-5355429C69EC}" type="presParOf" srcId="{CFBD71DF-745E-47A3-9C7A-F79A41E977A3}" destId="{BCA0AE8C-C65C-403F-B503-1084BD2B45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4FF08-9648-4BF2-90B8-F51DC3D18F7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25B419B-9320-4B2E-B521-CD6237EEE54A}">
      <dgm:prSet/>
      <dgm:spPr/>
      <dgm:t>
        <a:bodyPr/>
        <a:lstStyle/>
        <a:p>
          <a:r>
            <a:rPr lang="en-US"/>
            <a:t>Sending or reading a text takes your eyes away from the road on average 4.6 seconds.</a:t>
          </a:r>
        </a:p>
      </dgm:t>
    </dgm:pt>
    <dgm:pt modelId="{D263ADC4-52D3-4926-A82D-8EF1DB7670C6}" type="parTrans" cxnId="{C9471C44-0565-4A83-BE3B-A693C5985346}">
      <dgm:prSet/>
      <dgm:spPr/>
      <dgm:t>
        <a:bodyPr/>
        <a:lstStyle/>
        <a:p>
          <a:endParaRPr lang="en-US"/>
        </a:p>
      </dgm:t>
    </dgm:pt>
    <dgm:pt modelId="{DF8A0FFB-431D-4E6F-ABED-1FA775B01564}" type="sibTrans" cxnId="{C9471C44-0565-4A83-BE3B-A693C5985346}">
      <dgm:prSet/>
      <dgm:spPr/>
      <dgm:t>
        <a:bodyPr/>
        <a:lstStyle/>
        <a:p>
          <a:endParaRPr lang="en-US"/>
        </a:p>
      </dgm:t>
    </dgm:pt>
    <dgm:pt modelId="{4C9C50FD-AA89-4509-ABFD-B91EB335B543}">
      <dgm:prSet/>
      <dgm:spPr/>
      <dgm:t>
        <a:bodyPr/>
        <a:lstStyle/>
        <a:p>
          <a:r>
            <a:rPr lang="en-US"/>
            <a:t>At 55 mph you will have driven the length of an entire football field BLIND!</a:t>
          </a:r>
        </a:p>
      </dgm:t>
    </dgm:pt>
    <dgm:pt modelId="{4EFCA57C-FFEC-4242-B26D-1862D7F626D8}" type="parTrans" cxnId="{F7E38114-AF91-45E5-8BE3-91BF74E53EEF}">
      <dgm:prSet/>
      <dgm:spPr/>
      <dgm:t>
        <a:bodyPr/>
        <a:lstStyle/>
        <a:p>
          <a:endParaRPr lang="en-US"/>
        </a:p>
      </dgm:t>
    </dgm:pt>
    <dgm:pt modelId="{CF66EE95-F5BE-4220-8A59-9EEA973AB0C1}" type="sibTrans" cxnId="{F7E38114-AF91-45E5-8BE3-91BF74E53EEF}">
      <dgm:prSet/>
      <dgm:spPr/>
      <dgm:t>
        <a:bodyPr/>
        <a:lstStyle/>
        <a:p>
          <a:endParaRPr lang="en-US"/>
        </a:p>
      </dgm:t>
    </dgm:pt>
    <dgm:pt modelId="{672B9C17-3EC6-43B8-AF6D-5418C375FD45}" type="pres">
      <dgm:prSet presAssocID="{F414FF08-9648-4BF2-90B8-F51DC3D18F70}" presName="root" presStyleCnt="0">
        <dgm:presLayoutVars>
          <dgm:dir/>
          <dgm:resizeHandles val="exact"/>
        </dgm:presLayoutVars>
      </dgm:prSet>
      <dgm:spPr/>
      <dgm:t>
        <a:bodyPr/>
        <a:lstStyle/>
        <a:p>
          <a:endParaRPr lang="en-US"/>
        </a:p>
      </dgm:t>
    </dgm:pt>
    <dgm:pt modelId="{F90B56F2-10F5-473E-A13A-30EF1C06030A}" type="pres">
      <dgm:prSet presAssocID="{325B419B-9320-4B2E-B521-CD6237EEE54A}" presName="compNode" presStyleCnt="0"/>
      <dgm:spPr/>
    </dgm:pt>
    <dgm:pt modelId="{6422B374-0B35-49AB-87EE-1F7B90BD6919}" type="pres">
      <dgm:prSet presAssocID="{325B419B-9320-4B2E-B521-CD6237EEE54A}" presName="bgRect" presStyleLbl="bgShp" presStyleIdx="0" presStyleCnt="2"/>
      <dgm:spPr/>
    </dgm:pt>
    <dgm:pt modelId="{63AA5A0A-DAE6-4D5E-B198-215C5D1D7145}" type="pres">
      <dgm:prSet presAssocID="{325B419B-9320-4B2E-B521-CD6237EEE54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49057FB1-E878-4551-87DD-39D9A795712C}" type="pres">
      <dgm:prSet presAssocID="{325B419B-9320-4B2E-B521-CD6237EEE54A}" presName="spaceRect" presStyleCnt="0"/>
      <dgm:spPr/>
    </dgm:pt>
    <dgm:pt modelId="{022F8AEE-CE77-4798-A0A3-A0F1B21D9D88}" type="pres">
      <dgm:prSet presAssocID="{325B419B-9320-4B2E-B521-CD6237EEE54A}" presName="parTx" presStyleLbl="revTx" presStyleIdx="0" presStyleCnt="2">
        <dgm:presLayoutVars>
          <dgm:chMax val="0"/>
          <dgm:chPref val="0"/>
        </dgm:presLayoutVars>
      </dgm:prSet>
      <dgm:spPr/>
      <dgm:t>
        <a:bodyPr/>
        <a:lstStyle/>
        <a:p>
          <a:endParaRPr lang="en-US"/>
        </a:p>
      </dgm:t>
    </dgm:pt>
    <dgm:pt modelId="{8F48EC24-00DD-48F9-A581-7C025D598793}" type="pres">
      <dgm:prSet presAssocID="{DF8A0FFB-431D-4E6F-ABED-1FA775B01564}" presName="sibTrans" presStyleCnt="0"/>
      <dgm:spPr/>
    </dgm:pt>
    <dgm:pt modelId="{AE47BB85-15F9-4522-9292-FFD5345EECD0}" type="pres">
      <dgm:prSet presAssocID="{4C9C50FD-AA89-4509-ABFD-B91EB335B543}" presName="compNode" presStyleCnt="0"/>
      <dgm:spPr/>
    </dgm:pt>
    <dgm:pt modelId="{EB8FD934-31CD-4049-8CF1-C35170E3E57D}" type="pres">
      <dgm:prSet presAssocID="{4C9C50FD-AA89-4509-ABFD-B91EB335B543}" presName="bgRect" presStyleLbl="bgShp" presStyleIdx="1" presStyleCnt="2"/>
      <dgm:spPr/>
    </dgm:pt>
    <dgm:pt modelId="{90CF68CD-63F6-4B50-956D-28A08F8234DC}" type="pres">
      <dgm:prSet presAssocID="{4C9C50FD-AA89-4509-ABFD-B91EB335B54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ball"/>
        </a:ext>
      </dgm:extLst>
    </dgm:pt>
    <dgm:pt modelId="{7D145EB4-8BA3-4FE3-A00B-95FEEBB54924}" type="pres">
      <dgm:prSet presAssocID="{4C9C50FD-AA89-4509-ABFD-B91EB335B543}" presName="spaceRect" presStyleCnt="0"/>
      <dgm:spPr/>
    </dgm:pt>
    <dgm:pt modelId="{96BD9263-7D5C-4D0E-8069-CE756D361BD4}" type="pres">
      <dgm:prSet presAssocID="{4C9C50FD-AA89-4509-ABFD-B91EB335B543}" presName="parTx" presStyleLbl="revTx" presStyleIdx="1" presStyleCnt="2">
        <dgm:presLayoutVars>
          <dgm:chMax val="0"/>
          <dgm:chPref val="0"/>
        </dgm:presLayoutVars>
      </dgm:prSet>
      <dgm:spPr/>
      <dgm:t>
        <a:bodyPr/>
        <a:lstStyle/>
        <a:p>
          <a:endParaRPr lang="en-US"/>
        </a:p>
      </dgm:t>
    </dgm:pt>
  </dgm:ptLst>
  <dgm:cxnLst>
    <dgm:cxn modelId="{D7EEA6D1-318F-4A3A-A28B-3D1B6BF9EAD1}" type="presOf" srcId="{325B419B-9320-4B2E-B521-CD6237EEE54A}" destId="{022F8AEE-CE77-4798-A0A3-A0F1B21D9D88}" srcOrd="0" destOrd="0" presId="urn:microsoft.com/office/officeart/2018/2/layout/IconVerticalSolidList"/>
    <dgm:cxn modelId="{02A645A3-6E84-4F76-B086-6949D2E44AFC}" type="presOf" srcId="{4C9C50FD-AA89-4509-ABFD-B91EB335B543}" destId="{96BD9263-7D5C-4D0E-8069-CE756D361BD4}" srcOrd="0" destOrd="0" presId="urn:microsoft.com/office/officeart/2018/2/layout/IconVerticalSolidList"/>
    <dgm:cxn modelId="{C9471C44-0565-4A83-BE3B-A693C5985346}" srcId="{F414FF08-9648-4BF2-90B8-F51DC3D18F70}" destId="{325B419B-9320-4B2E-B521-CD6237EEE54A}" srcOrd="0" destOrd="0" parTransId="{D263ADC4-52D3-4926-A82D-8EF1DB7670C6}" sibTransId="{DF8A0FFB-431D-4E6F-ABED-1FA775B01564}"/>
    <dgm:cxn modelId="{F7E38114-AF91-45E5-8BE3-91BF74E53EEF}" srcId="{F414FF08-9648-4BF2-90B8-F51DC3D18F70}" destId="{4C9C50FD-AA89-4509-ABFD-B91EB335B543}" srcOrd="1" destOrd="0" parTransId="{4EFCA57C-FFEC-4242-B26D-1862D7F626D8}" sibTransId="{CF66EE95-F5BE-4220-8A59-9EEA973AB0C1}"/>
    <dgm:cxn modelId="{DBAD2F14-53CD-4388-9FC8-BB871F58FCFE}" type="presOf" srcId="{F414FF08-9648-4BF2-90B8-F51DC3D18F70}" destId="{672B9C17-3EC6-43B8-AF6D-5418C375FD45}" srcOrd="0" destOrd="0" presId="urn:microsoft.com/office/officeart/2018/2/layout/IconVerticalSolidList"/>
    <dgm:cxn modelId="{321596DF-9AF3-4FA6-A6BC-EFC88E9B5E89}" type="presParOf" srcId="{672B9C17-3EC6-43B8-AF6D-5418C375FD45}" destId="{F90B56F2-10F5-473E-A13A-30EF1C06030A}" srcOrd="0" destOrd="0" presId="urn:microsoft.com/office/officeart/2018/2/layout/IconVerticalSolidList"/>
    <dgm:cxn modelId="{1F92E624-B6DC-44D5-8E38-F98CB92B5329}" type="presParOf" srcId="{F90B56F2-10F5-473E-A13A-30EF1C06030A}" destId="{6422B374-0B35-49AB-87EE-1F7B90BD6919}" srcOrd="0" destOrd="0" presId="urn:microsoft.com/office/officeart/2018/2/layout/IconVerticalSolidList"/>
    <dgm:cxn modelId="{6FF3CE26-2B43-4573-9B02-1FED15BED4BE}" type="presParOf" srcId="{F90B56F2-10F5-473E-A13A-30EF1C06030A}" destId="{63AA5A0A-DAE6-4D5E-B198-215C5D1D7145}" srcOrd="1" destOrd="0" presId="urn:microsoft.com/office/officeart/2018/2/layout/IconVerticalSolidList"/>
    <dgm:cxn modelId="{34D2B262-4D81-478F-96AC-BB0DF99EDD9C}" type="presParOf" srcId="{F90B56F2-10F5-473E-A13A-30EF1C06030A}" destId="{49057FB1-E878-4551-87DD-39D9A795712C}" srcOrd="2" destOrd="0" presId="urn:microsoft.com/office/officeart/2018/2/layout/IconVerticalSolidList"/>
    <dgm:cxn modelId="{E6900EF9-D286-4EEE-953D-A1597FD36F40}" type="presParOf" srcId="{F90B56F2-10F5-473E-A13A-30EF1C06030A}" destId="{022F8AEE-CE77-4798-A0A3-A0F1B21D9D88}" srcOrd="3" destOrd="0" presId="urn:microsoft.com/office/officeart/2018/2/layout/IconVerticalSolidList"/>
    <dgm:cxn modelId="{97BF318C-322C-478D-B6E9-2A891743CD73}" type="presParOf" srcId="{672B9C17-3EC6-43B8-AF6D-5418C375FD45}" destId="{8F48EC24-00DD-48F9-A581-7C025D598793}" srcOrd="1" destOrd="0" presId="urn:microsoft.com/office/officeart/2018/2/layout/IconVerticalSolidList"/>
    <dgm:cxn modelId="{860EACE2-92B3-4B7F-9665-0779F10F983E}" type="presParOf" srcId="{672B9C17-3EC6-43B8-AF6D-5418C375FD45}" destId="{AE47BB85-15F9-4522-9292-FFD5345EECD0}" srcOrd="2" destOrd="0" presId="urn:microsoft.com/office/officeart/2018/2/layout/IconVerticalSolidList"/>
    <dgm:cxn modelId="{41B1087C-F4B0-4E14-8656-2BED72DDBB02}" type="presParOf" srcId="{AE47BB85-15F9-4522-9292-FFD5345EECD0}" destId="{EB8FD934-31CD-4049-8CF1-C35170E3E57D}" srcOrd="0" destOrd="0" presId="urn:microsoft.com/office/officeart/2018/2/layout/IconVerticalSolidList"/>
    <dgm:cxn modelId="{A4851F42-C524-48A3-AB7A-54E340937DB7}" type="presParOf" srcId="{AE47BB85-15F9-4522-9292-FFD5345EECD0}" destId="{90CF68CD-63F6-4B50-956D-28A08F8234DC}" srcOrd="1" destOrd="0" presId="urn:microsoft.com/office/officeart/2018/2/layout/IconVerticalSolidList"/>
    <dgm:cxn modelId="{8BA1C176-9838-4B72-B0C9-FEAB01828919}" type="presParOf" srcId="{AE47BB85-15F9-4522-9292-FFD5345EECD0}" destId="{7D145EB4-8BA3-4FE3-A00B-95FEEBB54924}" srcOrd="2" destOrd="0" presId="urn:microsoft.com/office/officeart/2018/2/layout/IconVerticalSolidList"/>
    <dgm:cxn modelId="{1FF0BE72-7BDF-412F-82EF-EBDA30077B04}" type="presParOf" srcId="{AE47BB85-15F9-4522-9292-FFD5345EECD0}" destId="{96BD9263-7D5C-4D0E-8069-CE756D361B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97238-539D-495F-85A0-DB92E7B4672D}">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97789-062D-4D46-B1B9-EBCFF5E7056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6F55F7-B67E-4D18-A3D2-E1EE84D28ECE}">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90000"/>
            </a:lnSpc>
            <a:spcBef>
              <a:spcPct val="0"/>
            </a:spcBef>
            <a:spcAft>
              <a:spcPct val="35000"/>
            </a:spcAft>
          </a:pPr>
          <a:r>
            <a:rPr lang="en-US" sz="2500" kern="1200"/>
            <a:t>Safety begins with you!</a:t>
          </a:r>
        </a:p>
      </dsp:txBody>
      <dsp:txXfrm>
        <a:off x="1435590" y="531"/>
        <a:ext cx="6451109" cy="1242935"/>
      </dsp:txXfrm>
    </dsp:sp>
    <dsp:sp modelId="{85043C89-AA7A-4A5B-A790-B052372765CE}">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E3EB2-A328-4948-8C0D-2EB81906B90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63441-BBBD-4AB5-BAC6-E311031D408C}">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90000"/>
            </a:lnSpc>
            <a:spcBef>
              <a:spcPct val="0"/>
            </a:spcBef>
            <a:spcAft>
              <a:spcPct val="35000"/>
            </a:spcAft>
          </a:pPr>
          <a:r>
            <a:rPr lang="en-US" sz="2500" kern="1200"/>
            <a:t>Create a safe work environment for yourself.</a:t>
          </a:r>
        </a:p>
      </dsp:txBody>
      <dsp:txXfrm>
        <a:off x="1435590" y="1554201"/>
        <a:ext cx="6451109" cy="1242935"/>
      </dsp:txXfrm>
    </dsp:sp>
    <dsp:sp modelId="{26D4B57E-D0AF-47AF-AD2B-0B3701764F56}">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0BB50-A6FF-4D3E-930D-AD2881DC0ED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0AE8C-C65C-403F-B503-1084BD2B4544}">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111250">
            <a:lnSpc>
              <a:spcPct val="90000"/>
            </a:lnSpc>
            <a:spcBef>
              <a:spcPct val="0"/>
            </a:spcBef>
            <a:spcAft>
              <a:spcPct val="35000"/>
            </a:spcAft>
          </a:pPr>
          <a:r>
            <a:rPr lang="en-US" sz="2500" kern="1200" dirty="0"/>
            <a:t>Eating, breakfast, lunch</a:t>
          </a:r>
          <a:r>
            <a:rPr lang="uk-UA" sz="2500" kern="1200" dirty="0"/>
            <a:t> &amp; </a:t>
          </a:r>
          <a:r>
            <a:rPr lang="en-US" sz="2500" kern="1200" dirty="0"/>
            <a:t>dinner should not be done while driving.</a:t>
          </a:r>
        </a:p>
      </dsp:txBody>
      <dsp:txXfrm>
        <a:off x="1435590" y="3107870"/>
        <a:ext cx="64511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2B374-0B35-49AB-87EE-1F7B90BD6919}">
      <dsp:nvSpPr>
        <dsp:cNvPr id="0" name=""/>
        <dsp:cNvSpPr/>
      </dsp:nvSpPr>
      <dsp:spPr>
        <a:xfrm>
          <a:off x="0" y="707092"/>
          <a:ext cx="78867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AA5A0A-DAE6-4D5E-B198-215C5D1D7145}">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2F8AEE-CE77-4798-A0A3-A0F1B21D9D88}">
      <dsp:nvSpPr>
        <dsp:cNvPr id="0" name=""/>
        <dsp:cNvSpPr/>
      </dsp:nvSpPr>
      <dsp:spPr>
        <a:xfrm>
          <a:off x="1507738" y="707092"/>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90000"/>
            </a:lnSpc>
            <a:spcBef>
              <a:spcPct val="0"/>
            </a:spcBef>
            <a:spcAft>
              <a:spcPct val="35000"/>
            </a:spcAft>
          </a:pPr>
          <a:r>
            <a:rPr lang="en-US" sz="2500" kern="1200"/>
            <a:t>Sending or reading a text takes your eyes away from the road on average 4.6 seconds.</a:t>
          </a:r>
        </a:p>
      </dsp:txBody>
      <dsp:txXfrm>
        <a:off x="1507738" y="707092"/>
        <a:ext cx="6378961" cy="1305401"/>
      </dsp:txXfrm>
    </dsp:sp>
    <dsp:sp modelId="{EB8FD934-31CD-4049-8CF1-C35170E3E57D}">
      <dsp:nvSpPr>
        <dsp:cNvPr id="0" name=""/>
        <dsp:cNvSpPr/>
      </dsp:nvSpPr>
      <dsp:spPr>
        <a:xfrm>
          <a:off x="0" y="2338844"/>
          <a:ext cx="78867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F68CD-63F6-4B50-956D-28A08F8234DC}">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BD9263-7D5C-4D0E-8069-CE756D361BD4}">
      <dsp:nvSpPr>
        <dsp:cNvPr id="0" name=""/>
        <dsp:cNvSpPr/>
      </dsp:nvSpPr>
      <dsp:spPr>
        <a:xfrm>
          <a:off x="1507738" y="2338844"/>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90000"/>
            </a:lnSpc>
            <a:spcBef>
              <a:spcPct val="0"/>
            </a:spcBef>
            <a:spcAft>
              <a:spcPct val="35000"/>
            </a:spcAft>
          </a:pPr>
          <a:r>
            <a:rPr lang="en-US" sz="2500" kern="1200"/>
            <a:t>At 55 mph you will have driven the length of an entire football field BLIND!</a:t>
          </a:r>
        </a:p>
      </dsp:txBody>
      <dsp:txXfrm>
        <a:off x="1507738" y="2338844"/>
        <a:ext cx="63789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C236C2-1153-42F6-AD55-1F564B495E48}" type="datetimeFigureOut">
              <a:rPr lang="en-US" smtClean="0"/>
              <a:t>10/12/20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CBD664-94C8-4A9D-BFAC-4B4741B0936B}" type="slidenum">
              <a:rPr lang="en-US" smtClean="0"/>
              <a:t>‹#›</a:t>
            </a:fld>
            <a:endParaRPr lang="en-US"/>
          </a:p>
        </p:txBody>
      </p:sp>
    </p:spTree>
    <p:extLst>
      <p:ext uri="{BB962C8B-B14F-4D97-AF65-F5344CB8AC3E}">
        <p14:creationId xmlns:p14="http://schemas.microsoft.com/office/powerpoint/2010/main" val="102383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4B8D7-6966-431A-8AD7-1C003631EBF0}" type="datetimeFigureOut">
              <a:rPr lang="en-US" smtClean="0"/>
              <a:t>10/12/20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4929B-8F6F-4236-BD36-497C1E7C13D4}" type="slidenum">
              <a:rPr lang="en-US" smtClean="0"/>
              <a:t>‹#›</a:t>
            </a:fld>
            <a:endParaRPr lang="en-US"/>
          </a:p>
        </p:txBody>
      </p:sp>
    </p:spTree>
    <p:extLst>
      <p:ext uri="{BB962C8B-B14F-4D97-AF65-F5344CB8AC3E}">
        <p14:creationId xmlns:p14="http://schemas.microsoft.com/office/powerpoint/2010/main" val="20690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6.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6.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8.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9.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0.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5.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8.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9.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0.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38</a:t>
            </a:fld>
            <a:endParaRPr lang="en-US" dirty="0"/>
          </a:p>
        </p:txBody>
      </p:sp>
    </p:spTree>
    <p:extLst>
      <p:ext uri="{BB962C8B-B14F-4D97-AF65-F5344CB8AC3E}">
        <p14:creationId xmlns:p14="http://schemas.microsoft.com/office/powerpoint/2010/main" val="207923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47</a:t>
            </a:fld>
            <a:endParaRPr lang="en-US" dirty="0"/>
          </a:p>
        </p:txBody>
      </p:sp>
    </p:spTree>
    <p:extLst>
      <p:ext uri="{BB962C8B-B14F-4D97-AF65-F5344CB8AC3E}">
        <p14:creationId xmlns:p14="http://schemas.microsoft.com/office/powerpoint/2010/main" val="9915099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177</a:t>
            </a:fld>
            <a:endParaRPr lang="en-US" dirty="0"/>
          </a:p>
        </p:txBody>
      </p:sp>
    </p:spTree>
    <p:extLst>
      <p:ext uri="{BB962C8B-B14F-4D97-AF65-F5344CB8AC3E}">
        <p14:creationId xmlns:p14="http://schemas.microsoft.com/office/powerpoint/2010/main" val="13484141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178</a:t>
            </a:fld>
            <a:endParaRPr lang="en-US" dirty="0"/>
          </a:p>
        </p:txBody>
      </p:sp>
    </p:spTree>
    <p:extLst>
      <p:ext uri="{BB962C8B-B14F-4D97-AF65-F5344CB8AC3E}">
        <p14:creationId xmlns:p14="http://schemas.microsoft.com/office/powerpoint/2010/main" val="7813488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179</a:t>
            </a:fld>
            <a:endParaRPr lang="en-US" dirty="0"/>
          </a:p>
        </p:txBody>
      </p:sp>
    </p:spTree>
    <p:extLst>
      <p:ext uri="{BB962C8B-B14F-4D97-AF65-F5344CB8AC3E}">
        <p14:creationId xmlns:p14="http://schemas.microsoft.com/office/powerpoint/2010/main" val="1113576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180</a:t>
            </a:fld>
            <a:endParaRPr lang="en-US" dirty="0"/>
          </a:p>
        </p:txBody>
      </p:sp>
    </p:spTree>
    <p:extLst>
      <p:ext uri="{BB962C8B-B14F-4D97-AF65-F5344CB8AC3E}">
        <p14:creationId xmlns:p14="http://schemas.microsoft.com/office/powerpoint/2010/main" val="14106367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181</a:t>
            </a:fld>
            <a:endParaRPr lang="en-US" dirty="0"/>
          </a:p>
        </p:txBody>
      </p:sp>
    </p:spTree>
    <p:extLst>
      <p:ext uri="{BB962C8B-B14F-4D97-AF65-F5344CB8AC3E}">
        <p14:creationId xmlns:p14="http://schemas.microsoft.com/office/powerpoint/2010/main" val="15148113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182</a:t>
            </a:fld>
            <a:endParaRPr lang="en-US" dirty="0"/>
          </a:p>
        </p:txBody>
      </p:sp>
    </p:spTree>
    <p:extLst>
      <p:ext uri="{BB962C8B-B14F-4D97-AF65-F5344CB8AC3E}">
        <p14:creationId xmlns:p14="http://schemas.microsoft.com/office/powerpoint/2010/main" val="12160458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186</a:t>
            </a:fld>
            <a:endParaRPr lang="en-US" dirty="0"/>
          </a:p>
        </p:txBody>
      </p:sp>
    </p:spTree>
    <p:extLst>
      <p:ext uri="{BB962C8B-B14F-4D97-AF65-F5344CB8AC3E}">
        <p14:creationId xmlns:p14="http://schemas.microsoft.com/office/powerpoint/2010/main" val="18413530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187</a:t>
            </a:fld>
            <a:endParaRPr lang="en-US" dirty="0"/>
          </a:p>
        </p:txBody>
      </p:sp>
    </p:spTree>
    <p:extLst>
      <p:ext uri="{BB962C8B-B14F-4D97-AF65-F5344CB8AC3E}">
        <p14:creationId xmlns:p14="http://schemas.microsoft.com/office/powerpoint/2010/main" val="9481985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188</a:t>
            </a:fld>
            <a:endParaRPr lang="en-US" dirty="0"/>
          </a:p>
        </p:txBody>
      </p:sp>
    </p:spTree>
    <p:extLst>
      <p:ext uri="{BB962C8B-B14F-4D97-AF65-F5344CB8AC3E}">
        <p14:creationId xmlns:p14="http://schemas.microsoft.com/office/powerpoint/2010/main" val="11610193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190</a:t>
            </a:fld>
            <a:endParaRPr lang="en-US" dirty="0"/>
          </a:p>
        </p:txBody>
      </p:sp>
    </p:spTree>
    <p:extLst>
      <p:ext uri="{BB962C8B-B14F-4D97-AF65-F5344CB8AC3E}">
        <p14:creationId xmlns:p14="http://schemas.microsoft.com/office/powerpoint/2010/main" val="30340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48</a:t>
            </a:fld>
            <a:endParaRPr lang="en-US" dirty="0"/>
          </a:p>
        </p:txBody>
      </p:sp>
    </p:spTree>
    <p:extLst>
      <p:ext uri="{BB962C8B-B14F-4D97-AF65-F5344CB8AC3E}">
        <p14:creationId xmlns:p14="http://schemas.microsoft.com/office/powerpoint/2010/main" val="2963327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191</a:t>
            </a:fld>
            <a:endParaRPr lang="en-US" dirty="0"/>
          </a:p>
        </p:txBody>
      </p:sp>
    </p:spTree>
    <p:extLst>
      <p:ext uri="{BB962C8B-B14F-4D97-AF65-F5344CB8AC3E}">
        <p14:creationId xmlns:p14="http://schemas.microsoft.com/office/powerpoint/2010/main" val="7782297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192</a:t>
            </a:fld>
            <a:endParaRPr lang="en-US" dirty="0"/>
          </a:p>
        </p:txBody>
      </p:sp>
    </p:spTree>
    <p:extLst>
      <p:ext uri="{BB962C8B-B14F-4D97-AF65-F5344CB8AC3E}">
        <p14:creationId xmlns:p14="http://schemas.microsoft.com/office/powerpoint/2010/main" val="12073727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193</a:t>
            </a:fld>
            <a:endParaRPr lang="en-US" dirty="0"/>
          </a:p>
        </p:txBody>
      </p:sp>
    </p:spTree>
    <p:extLst>
      <p:ext uri="{BB962C8B-B14F-4D97-AF65-F5344CB8AC3E}">
        <p14:creationId xmlns:p14="http://schemas.microsoft.com/office/powerpoint/2010/main" val="12441436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194</a:t>
            </a:fld>
            <a:endParaRPr lang="en-US" dirty="0"/>
          </a:p>
        </p:txBody>
      </p:sp>
    </p:spTree>
    <p:extLst>
      <p:ext uri="{BB962C8B-B14F-4D97-AF65-F5344CB8AC3E}">
        <p14:creationId xmlns:p14="http://schemas.microsoft.com/office/powerpoint/2010/main" val="38694517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196</a:t>
            </a:fld>
            <a:endParaRPr lang="en-US" dirty="0"/>
          </a:p>
        </p:txBody>
      </p:sp>
    </p:spTree>
    <p:extLst>
      <p:ext uri="{BB962C8B-B14F-4D97-AF65-F5344CB8AC3E}">
        <p14:creationId xmlns:p14="http://schemas.microsoft.com/office/powerpoint/2010/main" val="92002211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197</a:t>
            </a:fld>
            <a:endParaRPr lang="en-US" dirty="0"/>
          </a:p>
        </p:txBody>
      </p:sp>
    </p:spTree>
    <p:extLst>
      <p:ext uri="{BB962C8B-B14F-4D97-AF65-F5344CB8AC3E}">
        <p14:creationId xmlns:p14="http://schemas.microsoft.com/office/powerpoint/2010/main" val="19721629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198</a:t>
            </a:fld>
            <a:endParaRPr lang="en-US" dirty="0"/>
          </a:p>
        </p:txBody>
      </p:sp>
    </p:spTree>
    <p:extLst>
      <p:ext uri="{BB962C8B-B14F-4D97-AF65-F5344CB8AC3E}">
        <p14:creationId xmlns:p14="http://schemas.microsoft.com/office/powerpoint/2010/main" val="205855785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199</a:t>
            </a:fld>
            <a:endParaRPr lang="en-US" dirty="0"/>
          </a:p>
        </p:txBody>
      </p:sp>
    </p:spTree>
    <p:extLst>
      <p:ext uri="{BB962C8B-B14F-4D97-AF65-F5344CB8AC3E}">
        <p14:creationId xmlns:p14="http://schemas.microsoft.com/office/powerpoint/2010/main" val="10421514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200</a:t>
            </a:fld>
            <a:endParaRPr lang="en-US" dirty="0"/>
          </a:p>
        </p:txBody>
      </p:sp>
    </p:spTree>
    <p:extLst>
      <p:ext uri="{BB962C8B-B14F-4D97-AF65-F5344CB8AC3E}">
        <p14:creationId xmlns:p14="http://schemas.microsoft.com/office/powerpoint/2010/main" val="20040365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201</a:t>
            </a:fld>
            <a:endParaRPr lang="en-US" dirty="0"/>
          </a:p>
        </p:txBody>
      </p:sp>
    </p:spTree>
    <p:extLst>
      <p:ext uri="{BB962C8B-B14F-4D97-AF65-F5344CB8AC3E}">
        <p14:creationId xmlns:p14="http://schemas.microsoft.com/office/powerpoint/2010/main" val="13800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49</a:t>
            </a:fld>
            <a:endParaRPr lang="en-US" dirty="0"/>
          </a:p>
        </p:txBody>
      </p:sp>
    </p:spTree>
    <p:extLst>
      <p:ext uri="{BB962C8B-B14F-4D97-AF65-F5344CB8AC3E}">
        <p14:creationId xmlns:p14="http://schemas.microsoft.com/office/powerpoint/2010/main" val="3770294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202</a:t>
            </a:fld>
            <a:endParaRPr lang="en-US" dirty="0"/>
          </a:p>
        </p:txBody>
      </p:sp>
    </p:spTree>
    <p:extLst>
      <p:ext uri="{BB962C8B-B14F-4D97-AF65-F5344CB8AC3E}">
        <p14:creationId xmlns:p14="http://schemas.microsoft.com/office/powerpoint/2010/main" val="14520642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204</a:t>
            </a:fld>
            <a:endParaRPr lang="en-US" dirty="0"/>
          </a:p>
        </p:txBody>
      </p:sp>
    </p:spTree>
    <p:extLst>
      <p:ext uri="{BB962C8B-B14F-4D97-AF65-F5344CB8AC3E}">
        <p14:creationId xmlns:p14="http://schemas.microsoft.com/office/powerpoint/2010/main" val="10556182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206</a:t>
            </a:fld>
            <a:endParaRPr lang="en-US" dirty="0"/>
          </a:p>
        </p:txBody>
      </p:sp>
    </p:spTree>
    <p:extLst>
      <p:ext uri="{BB962C8B-B14F-4D97-AF65-F5344CB8AC3E}">
        <p14:creationId xmlns:p14="http://schemas.microsoft.com/office/powerpoint/2010/main" val="11852939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207</a:t>
            </a:fld>
            <a:endParaRPr lang="en-US" dirty="0"/>
          </a:p>
        </p:txBody>
      </p:sp>
    </p:spTree>
    <p:extLst>
      <p:ext uri="{BB962C8B-B14F-4D97-AF65-F5344CB8AC3E}">
        <p14:creationId xmlns:p14="http://schemas.microsoft.com/office/powerpoint/2010/main" val="14309043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208</a:t>
            </a:fld>
            <a:endParaRPr lang="en-US" dirty="0"/>
          </a:p>
        </p:txBody>
      </p:sp>
    </p:spTree>
    <p:extLst>
      <p:ext uri="{BB962C8B-B14F-4D97-AF65-F5344CB8AC3E}">
        <p14:creationId xmlns:p14="http://schemas.microsoft.com/office/powerpoint/2010/main" val="1240450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209</a:t>
            </a:fld>
            <a:endParaRPr lang="en-US" dirty="0"/>
          </a:p>
        </p:txBody>
      </p:sp>
    </p:spTree>
    <p:extLst>
      <p:ext uri="{BB962C8B-B14F-4D97-AF65-F5344CB8AC3E}">
        <p14:creationId xmlns:p14="http://schemas.microsoft.com/office/powerpoint/2010/main" val="8643704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210</a:t>
            </a:fld>
            <a:endParaRPr lang="en-US" dirty="0"/>
          </a:p>
        </p:txBody>
      </p:sp>
    </p:spTree>
    <p:extLst>
      <p:ext uri="{BB962C8B-B14F-4D97-AF65-F5344CB8AC3E}">
        <p14:creationId xmlns:p14="http://schemas.microsoft.com/office/powerpoint/2010/main" val="44785503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211</a:t>
            </a:fld>
            <a:endParaRPr lang="en-US" dirty="0"/>
          </a:p>
        </p:txBody>
      </p:sp>
    </p:spTree>
    <p:extLst>
      <p:ext uri="{BB962C8B-B14F-4D97-AF65-F5344CB8AC3E}">
        <p14:creationId xmlns:p14="http://schemas.microsoft.com/office/powerpoint/2010/main" val="16279651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212</a:t>
            </a:fld>
            <a:endParaRPr lang="en-US" dirty="0"/>
          </a:p>
        </p:txBody>
      </p:sp>
    </p:spTree>
    <p:extLst>
      <p:ext uri="{BB962C8B-B14F-4D97-AF65-F5344CB8AC3E}">
        <p14:creationId xmlns:p14="http://schemas.microsoft.com/office/powerpoint/2010/main" val="51818834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213</a:t>
            </a:fld>
            <a:endParaRPr lang="en-US" dirty="0"/>
          </a:p>
        </p:txBody>
      </p:sp>
    </p:spTree>
    <p:extLst>
      <p:ext uri="{BB962C8B-B14F-4D97-AF65-F5344CB8AC3E}">
        <p14:creationId xmlns:p14="http://schemas.microsoft.com/office/powerpoint/2010/main" val="131282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50</a:t>
            </a:fld>
            <a:endParaRPr lang="en-US" dirty="0"/>
          </a:p>
        </p:txBody>
      </p:sp>
    </p:spTree>
    <p:extLst>
      <p:ext uri="{BB962C8B-B14F-4D97-AF65-F5344CB8AC3E}">
        <p14:creationId xmlns:p14="http://schemas.microsoft.com/office/powerpoint/2010/main" val="185871621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214</a:t>
            </a:fld>
            <a:endParaRPr lang="en-US" dirty="0"/>
          </a:p>
        </p:txBody>
      </p:sp>
    </p:spTree>
    <p:extLst>
      <p:ext uri="{BB962C8B-B14F-4D97-AF65-F5344CB8AC3E}">
        <p14:creationId xmlns:p14="http://schemas.microsoft.com/office/powerpoint/2010/main" val="72325900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215</a:t>
            </a:fld>
            <a:endParaRPr lang="en-US" dirty="0"/>
          </a:p>
        </p:txBody>
      </p:sp>
    </p:spTree>
    <p:extLst>
      <p:ext uri="{BB962C8B-B14F-4D97-AF65-F5344CB8AC3E}">
        <p14:creationId xmlns:p14="http://schemas.microsoft.com/office/powerpoint/2010/main" val="35850216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216</a:t>
            </a:fld>
            <a:endParaRPr lang="en-US" dirty="0"/>
          </a:p>
        </p:txBody>
      </p:sp>
    </p:spTree>
    <p:extLst>
      <p:ext uri="{BB962C8B-B14F-4D97-AF65-F5344CB8AC3E}">
        <p14:creationId xmlns:p14="http://schemas.microsoft.com/office/powerpoint/2010/main" val="9320574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217</a:t>
            </a:fld>
            <a:endParaRPr lang="en-US" dirty="0"/>
          </a:p>
        </p:txBody>
      </p:sp>
    </p:spTree>
    <p:extLst>
      <p:ext uri="{BB962C8B-B14F-4D97-AF65-F5344CB8AC3E}">
        <p14:creationId xmlns:p14="http://schemas.microsoft.com/office/powerpoint/2010/main" val="19244498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218</a:t>
            </a:fld>
            <a:endParaRPr lang="en-US" dirty="0"/>
          </a:p>
        </p:txBody>
      </p:sp>
    </p:spTree>
    <p:extLst>
      <p:ext uri="{BB962C8B-B14F-4D97-AF65-F5344CB8AC3E}">
        <p14:creationId xmlns:p14="http://schemas.microsoft.com/office/powerpoint/2010/main" val="14782874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221</a:t>
            </a:fld>
            <a:endParaRPr lang="en-US" dirty="0"/>
          </a:p>
        </p:txBody>
      </p:sp>
    </p:spTree>
    <p:extLst>
      <p:ext uri="{BB962C8B-B14F-4D97-AF65-F5344CB8AC3E}">
        <p14:creationId xmlns:p14="http://schemas.microsoft.com/office/powerpoint/2010/main" val="117386279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222</a:t>
            </a:fld>
            <a:endParaRPr lang="en-US" dirty="0"/>
          </a:p>
        </p:txBody>
      </p:sp>
    </p:spTree>
    <p:extLst>
      <p:ext uri="{BB962C8B-B14F-4D97-AF65-F5344CB8AC3E}">
        <p14:creationId xmlns:p14="http://schemas.microsoft.com/office/powerpoint/2010/main" val="28186771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223</a:t>
            </a:fld>
            <a:endParaRPr lang="en-US" dirty="0"/>
          </a:p>
        </p:txBody>
      </p:sp>
    </p:spTree>
    <p:extLst>
      <p:ext uri="{BB962C8B-B14F-4D97-AF65-F5344CB8AC3E}">
        <p14:creationId xmlns:p14="http://schemas.microsoft.com/office/powerpoint/2010/main" val="195765929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224</a:t>
            </a:fld>
            <a:endParaRPr lang="en-US" dirty="0"/>
          </a:p>
        </p:txBody>
      </p:sp>
    </p:spTree>
    <p:extLst>
      <p:ext uri="{BB962C8B-B14F-4D97-AF65-F5344CB8AC3E}">
        <p14:creationId xmlns:p14="http://schemas.microsoft.com/office/powerpoint/2010/main" val="27565387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225</a:t>
            </a:fld>
            <a:endParaRPr lang="en-US" dirty="0"/>
          </a:p>
        </p:txBody>
      </p:sp>
    </p:spTree>
    <p:extLst>
      <p:ext uri="{BB962C8B-B14F-4D97-AF65-F5344CB8AC3E}">
        <p14:creationId xmlns:p14="http://schemas.microsoft.com/office/powerpoint/2010/main" val="1605281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51</a:t>
            </a:fld>
            <a:endParaRPr lang="en-US" dirty="0"/>
          </a:p>
        </p:txBody>
      </p:sp>
    </p:spTree>
    <p:extLst>
      <p:ext uri="{BB962C8B-B14F-4D97-AF65-F5344CB8AC3E}">
        <p14:creationId xmlns:p14="http://schemas.microsoft.com/office/powerpoint/2010/main" val="67071169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226</a:t>
            </a:fld>
            <a:endParaRPr lang="en-US" dirty="0"/>
          </a:p>
        </p:txBody>
      </p:sp>
    </p:spTree>
    <p:extLst>
      <p:ext uri="{BB962C8B-B14F-4D97-AF65-F5344CB8AC3E}">
        <p14:creationId xmlns:p14="http://schemas.microsoft.com/office/powerpoint/2010/main" val="46527323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227</a:t>
            </a:fld>
            <a:endParaRPr lang="en-US" dirty="0"/>
          </a:p>
        </p:txBody>
      </p:sp>
    </p:spTree>
    <p:extLst>
      <p:ext uri="{BB962C8B-B14F-4D97-AF65-F5344CB8AC3E}">
        <p14:creationId xmlns:p14="http://schemas.microsoft.com/office/powerpoint/2010/main" val="158971074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228</a:t>
            </a:fld>
            <a:endParaRPr lang="en-US" dirty="0"/>
          </a:p>
        </p:txBody>
      </p:sp>
    </p:spTree>
    <p:extLst>
      <p:ext uri="{BB962C8B-B14F-4D97-AF65-F5344CB8AC3E}">
        <p14:creationId xmlns:p14="http://schemas.microsoft.com/office/powerpoint/2010/main" val="96164435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229</a:t>
            </a:fld>
            <a:endParaRPr lang="en-US" dirty="0"/>
          </a:p>
        </p:txBody>
      </p:sp>
    </p:spTree>
    <p:extLst>
      <p:ext uri="{BB962C8B-B14F-4D97-AF65-F5344CB8AC3E}">
        <p14:creationId xmlns:p14="http://schemas.microsoft.com/office/powerpoint/2010/main" val="178600870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230</a:t>
            </a:fld>
            <a:endParaRPr lang="en-US" dirty="0"/>
          </a:p>
        </p:txBody>
      </p:sp>
    </p:spTree>
    <p:extLst>
      <p:ext uri="{BB962C8B-B14F-4D97-AF65-F5344CB8AC3E}">
        <p14:creationId xmlns:p14="http://schemas.microsoft.com/office/powerpoint/2010/main" val="141764134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231</a:t>
            </a:fld>
            <a:endParaRPr lang="en-US" dirty="0"/>
          </a:p>
        </p:txBody>
      </p:sp>
    </p:spTree>
    <p:extLst>
      <p:ext uri="{BB962C8B-B14F-4D97-AF65-F5344CB8AC3E}">
        <p14:creationId xmlns:p14="http://schemas.microsoft.com/office/powerpoint/2010/main" val="35364507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232</a:t>
            </a:fld>
            <a:endParaRPr lang="en-US" dirty="0"/>
          </a:p>
        </p:txBody>
      </p:sp>
    </p:spTree>
    <p:extLst>
      <p:ext uri="{BB962C8B-B14F-4D97-AF65-F5344CB8AC3E}">
        <p14:creationId xmlns:p14="http://schemas.microsoft.com/office/powerpoint/2010/main" val="176455799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233</a:t>
            </a:fld>
            <a:endParaRPr lang="en-US" dirty="0"/>
          </a:p>
        </p:txBody>
      </p:sp>
    </p:spTree>
    <p:extLst>
      <p:ext uri="{BB962C8B-B14F-4D97-AF65-F5344CB8AC3E}">
        <p14:creationId xmlns:p14="http://schemas.microsoft.com/office/powerpoint/2010/main" val="181285841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234</a:t>
            </a:fld>
            <a:endParaRPr lang="en-US" dirty="0"/>
          </a:p>
        </p:txBody>
      </p:sp>
    </p:spTree>
    <p:extLst>
      <p:ext uri="{BB962C8B-B14F-4D97-AF65-F5344CB8AC3E}">
        <p14:creationId xmlns:p14="http://schemas.microsoft.com/office/powerpoint/2010/main" val="140011058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235</a:t>
            </a:fld>
            <a:endParaRPr lang="en-US" dirty="0"/>
          </a:p>
        </p:txBody>
      </p:sp>
    </p:spTree>
    <p:extLst>
      <p:ext uri="{BB962C8B-B14F-4D97-AF65-F5344CB8AC3E}">
        <p14:creationId xmlns:p14="http://schemas.microsoft.com/office/powerpoint/2010/main" val="7062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52</a:t>
            </a:fld>
            <a:endParaRPr lang="en-US" dirty="0"/>
          </a:p>
        </p:txBody>
      </p:sp>
    </p:spTree>
    <p:extLst>
      <p:ext uri="{BB962C8B-B14F-4D97-AF65-F5344CB8AC3E}">
        <p14:creationId xmlns:p14="http://schemas.microsoft.com/office/powerpoint/2010/main" val="180829705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236</a:t>
            </a:fld>
            <a:endParaRPr lang="en-US" dirty="0"/>
          </a:p>
        </p:txBody>
      </p:sp>
    </p:spTree>
    <p:extLst>
      <p:ext uri="{BB962C8B-B14F-4D97-AF65-F5344CB8AC3E}">
        <p14:creationId xmlns:p14="http://schemas.microsoft.com/office/powerpoint/2010/main" val="75649038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237</a:t>
            </a:fld>
            <a:endParaRPr lang="en-US" dirty="0"/>
          </a:p>
        </p:txBody>
      </p:sp>
    </p:spTree>
    <p:extLst>
      <p:ext uri="{BB962C8B-B14F-4D97-AF65-F5344CB8AC3E}">
        <p14:creationId xmlns:p14="http://schemas.microsoft.com/office/powerpoint/2010/main" val="72323668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238</a:t>
            </a:fld>
            <a:endParaRPr lang="en-US" dirty="0"/>
          </a:p>
        </p:txBody>
      </p:sp>
    </p:spTree>
    <p:extLst>
      <p:ext uri="{BB962C8B-B14F-4D97-AF65-F5344CB8AC3E}">
        <p14:creationId xmlns:p14="http://schemas.microsoft.com/office/powerpoint/2010/main" val="125803947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239</a:t>
            </a:fld>
            <a:endParaRPr lang="en-US" dirty="0"/>
          </a:p>
        </p:txBody>
      </p:sp>
    </p:spTree>
    <p:extLst>
      <p:ext uri="{BB962C8B-B14F-4D97-AF65-F5344CB8AC3E}">
        <p14:creationId xmlns:p14="http://schemas.microsoft.com/office/powerpoint/2010/main" val="14995421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240</a:t>
            </a:fld>
            <a:endParaRPr lang="en-US" dirty="0"/>
          </a:p>
        </p:txBody>
      </p:sp>
    </p:spTree>
    <p:extLst>
      <p:ext uri="{BB962C8B-B14F-4D97-AF65-F5344CB8AC3E}">
        <p14:creationId xmlns:p14="http://schemas.microsoft.com/office/powerpoint/2010/main" val="135786897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241</a:t>
            </a:fld>
            <a:endParaRPr lang="en-US" dirty="0"/>
          </a:p>
        </p:txBody>
      </p:sp>
    </p:spTree>
    <p:extLst>
      <p:ext uri="{BB962C8B-B14F-4D97-AF65-F5344CB8AC3E}">
        <p14:creationId xmlns:p14="http://schemas.microsoft.com/office/powerpoint/2010/main" val="71101729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242</a:t>
            </a:fld>
            <a:endParaRPr lang="en-US" dirty="0"/>
          </a:p>
        </p:txBody>
      </p:sp>
    </p:spTree>
    <p:extLst>
      <p:ext uri="{BB962C8B-B14F-4D97-AF65-F5344CB8AC3E}">
        <p14:creationId xmlns:p14="http://schemas.microsoft.com/office/powerpoint/2010/main" val="96073033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243</a:t>
            </a:fld>
            <a:endParaRPr lang="en-US" dirty="0"/>
          </a:p>
        </p:txBody>
      </p:sp>
    </p:spTree>
    <p:extLst>
      <p:ext uri="{BB962C8B-B14F-4D97-AF65-F5344CB8AC3E}">
        <p14:creationId xmlns:p14="http://schemas.microsoft.com/office/powerpoint/2010/main" val="13105108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244</a:t>
            </a:fld>
            <a:endParaRPr lang="en-US" dirty="0"/>
          </a:p>
        </p:txBody>
      </p:sp>
    </p:spTree>
    <p:extLst>
      <p:ext uri="{BB962C8B-B14F-4D97-AF65-F5344CB8AC3E}">
        <p14:creationId xmlns:p14="http://schemas.microsoft.com/office/powerpoint/2010/main" val="128281861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245</a:t>
            </a:fld>
            <a:endParaRPr lang="en-US" dirty="0"/>
          </a:p>
        </p:txBody>
      </p:sp>
    </p:spTree>
    <p:extLst>
      <p:ext uri="{BB962C8B-B14F-4D97-AF65-F5344CB8AC3E}">
        <p14:creationId xmlns:p14="http://schemas.microsoft.com/office/powerpoint/2010/main" val="72481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53</a:t>
            </a:fld>
            <a:endParaRPr lang="en-US" dirty="0"/>
          </a:p>
        </p:txBody>
      </p:sp>
    </p:spTree>
    <p:extLst>
      <p:ext uri="{BB962C8B-B14F-4D97-AF65-F5344CB8AC3E}">
        <p14:creationId xmlns:p14="http://schemas.microsoft.com/office/powerpoint/2010/main" val="84686078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246</a:t>
            </a:fld>
            <a:endParaRPr lang="en-US" dirty="0"/>
          </a:p>
        </p:txBody>
      </p:sp>
    </p:spTree>
    <p:extLst>
      <p:ext uri="{BB962C8B-B14F-4D97-AF65-F5344CB8AC3E}">
        <p14:creationId xmlns:p14="http://schemas.microsoft.com/office/powerpoint/2010/main" val="99268855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247</a:t>
            </a:fld>
            <a:endParaRPr lang="en-US" dirty="0"/>
          </a:p>
        </p:txBody>
      </p:sp>
    </p:spTree>
    <p:extLst>
      <p:ext uri="{BB962C8B-B14F-4D97-AF65-F5344CB8AC3E}">
        <p14:creationId xmlns:p14="http://schemas.microsoft.com/office/powerpoint/2010/main" val="78573631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248</a:t>
            </a:fld>
            <a:endParaRPr lang="en-US" dirty="0"/>
          </a:p>
        </p:txBody>
      </p:sp>
    </p:spTree>
    <p:extLst>
      <p:ext uri="{BB962C8B-B14F-4D97-AF65-F5344CB8AC3E}">
        <p14:creationId xmlns:p14="http://schemas.microsoft.com/office/powerpoint/2010/main" val="116876533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249</a:t>
            </a:fld>
            <a:endParaRPr lang="en-US" dirty="0"/>
          </a:p>
        </p:txBody>
      </p:sp>
    </p:spTree>
    <p:extLst>
      <p:ext uri="{BB962C8B-B14F-4D97-AF65-F5344CB8AC3E}">
        <p14:creationId xmlns:p14="http://schemas.microsoft.com/office/powerpoint/2010/main" val="67831528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252</a:t>
            </a:fld>
            <a:endParaRPr lang="en-US" dirty="0"/>
          </a:p>
        </p:txBody>
      </p:sp>
    </p:spTree>
    <p:extLst>
      <p:ext uri="{BB962C8B-B14F-4D97-AF65-F5344CB8AC3E}">
        <p14:creationId xmlns:p14="http://schemas.microsoft.com/office/powerpoint/2010/main" val="145366373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253</a:t>
            </a:fld>
            <a:endParaRPr lang="en-US" dirty="0"/>
          </a:p>
        </p:txBody>
      </p:sp>
    </p:spTree>
    <p:extLst>
      <p:ext uri="{BB962C8B-B14F-4D97-AF65-F5344CB8AC3E}">
        <p14:creationId xmlns:p14="http://schemas.microsoft.com/office/powerpoint/2010/main" val="2409560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254</a:t>
            </a:fld>
            <a:endParaRPr lang="en-US" dirty="0"/>
          </a:p>
        </p:txBody>
      </p:sp>
    </p:spTree>
    <p:extLst>
      <p:ext uri="{BB962C8B-B14F-4D97-AF65-F5344CB8AC3E}">
        <p14:creationId xmlns:p14="http://schemas.microsoft.com/office/powerpoint/2010/main" val="97524454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255</a:t>
            </a:fld>
            <a:endParaRPr lang="en-US" dirty="0"/>
          </a:p>
        </p:txBody>
      </p:sp>
    </p:spTree>
    <p:extLst>
      <p:ext uri="{BB962C8B-B14F-4D97-AF65-F5344CB8AC3E}">
        <p14:creationId xmlns:p14="http://schemas.microsoft.com/office/powerpoint/2010/main" val="204735763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257</a:t>
            </a:fld>
            <a:endParaRPr lang="en-US" dirty="0"/>
          </a:p>
        </p:txBody>
      </p:sp>
    </p:spTree>
    <p:extLst>
      <p:ext uri="{BB962C8B-B14F-4D97-AF65-F5344CB8AC3E}">
        <p14:creationId xmlns:p14="http://schemas.microsoft.com/office/powerpoint/2010/main" val="95055408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258</a:t>
            </a:fld>
            <a:endParaRPr lang="en-US" dirty="0"/>
          </a:p>
        </p:txBody>
      </p:sp>
    </p:spTree>
    <p:extLst>
      <p:ext uri="{BB962C8B-B14F-4D97-AF65-F5344CB8AC3E}">
        <p14:creationId xmlns:p14="http://schemas.microsoft.com/office/powerpoint/2010/main" val="41588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54</a:t>
            </a:fld>
            <a:endParaRPr lang="en-US" dirty="0"/>
          </a:p>
        </p:txBody>
      </p:sp>
    </p:spTree>
    <p:extLst>
      <p:ext uri="{BB962C8B-B14F-4D97-AF65-F5344CB8AC3E}">
        <p14:creationId xmlns:p14="http://schemas.microsoft.com/office/powerpoint/2010/main" val="214304759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259</a:t>
            </a:fld>
            <a:endParaRPr lang="en-US" dirty="0"/>
          </a:p>
        </p:txBody>
      </p:sp>
    </p:spTree>
    <p:extLst>
      <p:ext uri="{BB962C8B-B14F-4D97-AF65-F5344CB8AC3E}">
        <p14:creationId xmlns:p14="http://schemas.microsoft.com/office/powerpoint/2010/main" val="41311780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261</a:t>
            </a:fld>
            <a:endParaRPr lang="en-US" dirty="0"/>
          </a:p>
        </p:txBody>
      </p:sp>
    </p:spTree>
    <p:extLst>
      <p:ext uri="{BB962C8B-B14F-4D97-AF65-F5344CB8AC3E}">
        <p14:creationId xmlns:p14="http://schemas.microsoft.com/office/powerpoint/2010/main" val="189990872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262</a:t>
            </a:fld>
            <a:endParaRPr lang="en-US" dirty="0"/>
          </a:p>
        </p:txBody>
      </p:sp>
    </p:spTree>
    <p:extLst>
      <p:ext uri="{BB962C8B-B14F-4D97-AF65-F5344CB8AC3E}">
        <p14:creationId xmlns:p14="http://schemas.microsoft.com/office/powerpoint/2010/main" val="20900925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263</a:t>
            </a:fld>
            <a:endParaRPr lang="en-US" dirty="0"/>
          </a:p>
        </p:txBody>
      </p:sp>
    </p:spTree>
    <p:extLst>
      <p:ext uri="{BB962C8B-B14F-4D97-AF65-F5344CB8AC3E}">
        <p14:creationId xmlns:p14="http://schemas.microsoft.com/office/powerpoint/2010/main" val="95876999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264</a:t>
            </a:fld>
            <a:endParaRPr lang="en-US" dirty="0"/>
          </a:p>
        </p:txBody>
      </p:sp>
    </p:spTree>
    <p:extLst>
      <p:ext uri="{BB962C8B-B14F-4D97-AF65-F5344CB8AC3E}">
        <p14:creationId xmlns:p14="http://schemas.microsoft.com/office/powerpoint/2010/main" val="18408486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265</a:t>
            </a:fld>
            <a:endParaRPr lang="en-US" dirty="0"/>
          </a:p>
        </p:txBody>
      </p:sp>
    </p:spTree>
    <p:extLst>
      <p:ext uri="{BB962C8B-B14F-4D97-AF65-F5344CB8AC3E}">
        <p14:creationId xmlns:p14="http://schemas.microsoft.com/office/powerpoint/2010/main" val="67655273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266</a:t>
            </a:fld>
            <a:endParaRPr lang="en-US" dirty="0"/>
          </a:p>
        </p:txBody>
      </p:sp>
    </p:spTree>
    <p:extLst>
      <p:ext uri="{BB962C8B-B14F-4D97-AF65-F5344CB8AC3E}">
        <p14:creationId xmlns:p14="http://schemas.microsoft.com/office/powerpoint/2010/main" val="69602026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267</a:t>
            </a:fld>
            <a:endParaRPr lang="en-US" dirty="0"/>
          </a:p>
        </p:txBody>
      </p:sp>
    </p:spTree>
    <p:extLst>
      <p:ext uri="{BB962C8B-B14F-4D97-AF65-F5344CB8AC3E}">
        <p14:creationId xmlns:p14="http://schemas.microsoft.com/office/powerpoint/2010/main" val="34557398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268</a:t>
            </a:fld>
            <a:endParaRPr lang="en-US" dirty="0"/>
          </a:p>
        </p:txBody>
      </p:sp>
    </p:spTree>
    <p:extLst>
      <p:ext uri="{BB962C8B-B14F-4D97-AF65-F5344CB8AC3E}">
        <p14:creationId xmlns:p14="http://schemas.microsoft.com/office/powerpoint/2010/main" val="78091982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269</a:t>
            </a:fld>
            <a:endParaRPr lang="en-US" dirty="0"/>
          </a:p>
        </p:txBody>
      </p:sp>
    </p:spTree>
    <p:extLst>
      <p:ext uri="{BB962C8B-B14F-4D97-AF65-F5344CB8AC3E}">
        <p14:creationId xmlns:p14="http://schemas.microsoft.com/office/powerpoint/2010/main" val="191611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55</a:t>
            </a:fld>
            <a:endParaRPr lang="en-US" dirty="0"/>
          </a:p>
        </p:txBody>
      </p:sp>
    </p:spTree>
    <p:extLst>
      <p:ext uri="{BB962C8B-B14F-4D97-AF65-F5344CB8AC3E}">
        <p14:creationId xmlns:p14="http://schemas.microsoft.com/office/powerpoint/2010/main" val="198952612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270</a:t>
            </a:fld>
            <a:endParaRPr lang="en-US" dirty="0"/>
          </a:p>
        </p:txBody>
      </p:sp>
    </p:spTree>
    <p:extLst>
      <p:ext uri="{BB962C8B-B14F-4D97-AF65-F5344CB8AC3E}">
        <p14:creationId xmlns:p14="http://schemas.microsoft.com/office/powerpoint/2010/main" val="28741347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271</a:t>
            </a:fld>
            <a:endParaRPr lang="en-US" dirty="0"/>
          </a:p>
        </p:txBody>
      </p:sp>
    </p:spTree>
    <p:extLst>
      <p:ext uri="{BB962C8B-B14F-4D97-AF65-F5344CB8AC3E}">
        <p14:creationId xmlns:p14="http://schemas.microsoft.com/office/powerpoint/2010/main" val="27133942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272</a:t>
            </a:fld>
            <a:endParaRPr lang="en-US" dirty="0"/>
          </a:p>
        </p:txBody>
      </p:sp>
    </p:spTree>
    <p:extLst>
      <p:ext uri="{BB962C8B-B14F-4D97-AF65-F5344CB8AC3E}">
        <p14:creationId xmlns:p14="http://schemas.microsoft.com/office/powerpoint/2010/main" val="200161868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273</a:t>
            </a:fld>
            <a:endParaRPr lang="en-US" dirty="0"/>
          </a:p>
        </p:txBody>
      </p:sp>
    </p:spTree>
    <p:extLst>
      <p:ext uri="{BB962C8B-B14F-4D97-AF65-F5344CB8AC3E}">
        <p14:creationId xmlns:p14="http://schemas.microsoft.com/office/powerpoint/2010/main" val="114016994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274</a:t>
            </a:fld>
            <a:endParaRPr lang="en-US" dirty="0"/>
          </a:p>
        </p:txBody>
      </p:sp>
    </p:spTree>
    <p:extLst>
      <p:ext uri="{BB962C8B-B14F-4D97-AF65-F5344CB8AC3E}">
        <p14:creationId xmlns:p14="http://schemas.microsoft.com/office/powerpoint/2010/main" val="200938129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275</a:t>
            </a:fld>
            <a:endParaRPr lang="en-US" dirty="0"/>
          </a:p>
        </p:txBody>
      </p:sp>
    </p:spTree>
    <p:extLst>
      <p:ext uri="{BB962C8B-B14F-4D97-AF65-F5344CB8AC3E}">
        <p14:creationId xmlns:p14="http://schemas.microsoft.com/office/powerpoint/2010/main" val="130288301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276</a:t>
            </a:fld>
            <a:endParaRPr lang="en-US" dirty="0"/>
          </a:p>
        </p:txBody>
      </p:sp>
    </p:spTree>
    <p:extLst>
      <p:ext uri="{BB962C8B-B14F-4D97-AF65-F5344CB8AC3E}">
        <p14:creationId xmlns:p14="http://schemas.microsoft.com/office/powerpoint/2010/main" val="187016168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277</a:t>
            </a:fld>
            <a:endParaRPr lang="en-US" dirty="0"/>
          </a:p>
        </p:txBody>
      </p:sp>
    </p:spTree>
    <p:extLst>
      <p:ext uri="{BB962C8B-B14F-4D97-AF65-F5344CB8AC3E}">
        <p14:creationId xmlns:p14="http://schemas.microsoft.com/office/powerpoint/2010/main" val="54099671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278</a:t>
            </a:fld>
            <a:endParaRPr lang="en-US" dirty="0"/>
          </a:p>
        </p:txBody>
      </p:sp>
    </p:spTree>
    <p:extLst>
      <p:ext uri="{BB962C8B-B14F-4D97-AF65-F5344CB8AC3E}">
        <p14:creationId xmlns:p14="http://schemas.microsoft.com/office/powerpoint/2010/main" val="134460382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279</a:t>
            </a:fld>
            <a:endParaRPr lang="en-US" dirty="0"/>
          </a:p>
        </p:txBody>
      </p:sp>
    </p:spTree>
    <p:extLst>
      <p:ext uri="{BB962C8B-B14F-4D97-AF65-F5344CB8AC3E}">
        <p14:creationId xmlns:p14="http://schemas.microsoft.com/office/powerpoint/2010/main" val="88401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56</a:t>
            </a:fld>
            <a:endParaRPr lang="en-US" dirty="0"/>
          </a:p>
        </p:txBody>
      </p:sp>
    </p:spTree>
    <p:extLst>
      <p:ext uri="{BB962C8B-B14F-4D97-AF65-F5344CB8AC3E}">
        <p14:creationId xmlns:p14="http://schemas.microsoft.com/office/powerpoint/2010/main" val="116164072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280</a:t>
            </a:fld>
            <a:endParaRPr lang="en-US" dirty="0"/>
          </a:p>
        </p:txBody>
      </p:sp>
    </p:spTree>
    <p:extLst>
      <p:ext uri="{BB962C8B-B14F-4D97-AF65-F5344CB8AC3E}">
        <p14:creationId xmlns:p14="http://schemas.microsoft.com/office/powerpoint/2010/main" val="91863736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281</a:t>
            </a:fld>
            <a:endParaRPr lang="en-US" dirty="0"/>
          </a:p>
        </p:txBody>
      </p:sp>
    </p:spTree>
    <p:extLst>
      <p:ext uri="{BB962C8B-B14F-4D97-AF65-F5344CB8AC3E}">
        <p14:creationId xmlns:p14="http://schemas.microsoft.com/office/powerpoint/2010/main" val="77490241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282</a:t>
            </a:fld>
            <a:endParaRPr lang="en-US" dirty="0"/>
          </a:p>
        </p:txBody>
      </p:sp>
    </p:spTree>
    <p:extLst>
      <p:ext uri="{BB962C8B-B14F-4D97-AF65-F5344CB8AC3E}">
        <p14:creationId xmlns:p14="http://schemas.microsoft.com/office/powerpoint/2010/main" val="121195408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283</a:t>
            </a:fld>
            <a:endParaRPr lang="en-US" dirty="0"/>
          </a:p>
        </p:txBody>
      </p:sp>
    </p:spTree>
    <p:extLst>
      <p:ext uri="{BB962C8B-B14F-4D97-AF65-F5344CB8AC3E}">
        <p14:creationId xmlns:p14="http://schemas.microsoft.com/office/powerpoint/2010/main" val="195869530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284</a:t>
            </a:fld>
            <a:endParaRPr lang="en-US" dirty="0"/>
          </a:p>
        </p:txBody>
      </p:sp>
    </p:spTree>
    <p:extLst>
      <p:ext uri="{BB962C8B-B14F-4D97-AF65-F5344CB8AC3E}">
        <p14:creationId xmlns:p14="http://schemas.microsoft.com/office/powerpoint/2010/main" val="11405931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285</a:t>
            </a:fld>
            <a:endParaRPr lang="en-US" dirty="0"/>
          </a:p>
        </p:txBody>
      </p:sp>
    </p:spTree>
    <p:extLst>
      <p:ext uri="{BB962C8B-B14F-4D97-AF65-F5344CB8AC3E}">
        <p14:creationId xmlns:p14="http://schemas.microsoft.com/office/powerpoint/2010/main" val="189126066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286</a:t>
            </a:fld>
            <a:endParaRPr lang="en-US" dirty="0"/>
          </a:p>
        </p:txBody>
      </p:sp>
    </p:spTree>
    <p:extLst>
      <p:ext uri="{BB962C8B-B14F-4D97-AF65-F5344CB8AC3E}">
        <p14:creationId xmlns:p14="http://schemas.microsoft.com/office/powerpoint/2010/main" val="88733621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287</a:t>
            </a:fld>
            <a:endParaRPr lang="en-US" dirty="0"/>
          </a:p>
        </p:txBody>
      </p:sp>
    </p:spTree>
    <p:extLst>
      <p:ext uri="{BB962C8B-B14F-4D97-AF65-F5344CB8AC3E}">
        <p14:creationId xmlns:p14="http://schemas.microsoft.com/office/powerpoint/2010/main" val="125967131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288</a:t>
            </a:fld>
            <a:endParaRPr lang="en-US" dirty="0"/>
          </a:p>
        </p:txBody>
      </p:sp>
    </p:spTree>
    <p:extLst>
      <p:ext uri="{BB962C8B-B14F-4D97-AF65-F5344CB8AC3E}">
        <p14:creationId xmlns:p14="http://schemas.microsoft.com/office/powerpoint/2010/main" val="194305327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290</a:t>
            </a:fld>
            <a:endParaRPr lang="en-US" dirty="0"/>
          </a:p>
        </p:txBody>
      </p:sp>
    </p:spTree>
    <p:extLst>
      <p:ext uri="{BB962C8B-B14F-4D97-AF65-F5344CB8AC3E}">
        <p14:creationId xmlns:p14="http://schemas.microsoft.com/office/powerpoint/2010/main" val="188134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39</a:t>
            </a:fld>
            <a:endParaRPr lang="en-US" dirty="0"/>
          </a:p>
        </p:txBody>
      </p:sp>
    </p:spTree>
    <p:extLst>
      <p:ext uri="{BB962C8B-B14F-4D97-AF65-F5344CB8AC3E}">
        <p14:creationId xmlns:p14="http://schemas.microsoft.com/office/powerpoint/2010/main" val="1648742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57</a:t>
            </a:fld>
            <a:endParaRPr lang="en-US" dirty="0"/>
          </a:p>
        </p:txBody>
      </p:sp>
    </p:spTree>
    <p:extLst>
      <p:ext uri="{BB962C8B-B14F-4D97-AF65-F5344CB8AC3E}">
        <p14:creationId xmlns:p14="http://schemas.microsoft.com/office/powerpoint/2010/main" val="68815783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291</a:t>
            </a:fld>
            <a:endParaRPr lang="en-US" dirty="0"/>
          </a:p>
        </p:txBody>
      </p:sp>
    </p:spTree>
    <p:extLst>
      <p:ext uri="{BB962C8B-B14F-4D97-AF65-F5344CB8AC3E}">
        <p14:creationId xmlns:p14="http://schemas.microsoft.com/office/powerpoint/2010/main" val="72015644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292</a:t>
            </a:fld>
            <a:endParaRPr lang="en-US" dirty="0"/>
          </a:p>
        </p:txBody>
      </p:sp>
    </p:spTree>
    <p:extLst>
      <p:ext uri="{BB962C8B-B14F-4D97-AF65-F5344CB8AC3E}">
        <p14:creationId xmlns:p14="http://schemas.microsoft.com/office/powerpoint/2010/main" val="89871525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293</a:t>
            </a:fld>
            <a:endParaRPr lang="en-US" dirty="0"/>
          </a:p>
        </p:txBody>
      </p:sp>
    </p:spTree>
    <p:extLst>
      <p:ext uri="{BB962C8B-B14F-4D97-AF65-F5344CB8AC3E}">
        <p14:creationId xmlns:p14="http://schemas.microsoft.com/office/powerpoint/2010/main" val="72879749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294</a:t>
            </a:fld>
            <a:endParaRPr lang="en-US" dirty="0"/>
          </a:p>
        </p:txBody>
      </p:sp>
    </p:spTree>
    <p:extLst>
      <p:ext uri="{BB962C8B-B14F-4D97-AF65-F5344CB8AC3E}">
        <p14:creationId xmlns:p14="http://schemas.microsoft.com/office/powerpoint/2010/main" val="21897223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295</a:t>
            </a:fld>
            <a:endParaRPr lang="en-US" dirty="0"/>
          </a:p>
        </p:txBody>
      </p:sp>
    </p:spTree>
    <p:extLst>
      <p:ext uri="{BB962C8B-B14F-4D97-AF65-F5344CB8AC3E}">
        <p14:creationId xmlns:p14="http://schemas.microsoft.com/office/powerpoint/2010/main" val="182810768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296</a:t>
            </a:fld>
            <a:endParaRPr lang="en-US" dirty="0"/>
          </a:p>
        </p:txBody>
      </p:sp>
    </p:spTree>
    <p:extLst>
      <p:ext uri="{BB962C8B-B14F-4D97-AF65-F5344CB8AC3E}">
        <p14:creationId xmlns:p14="http://schemas.microsoft.com/office/powerpoint/2010/main" val="18173572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297</a:t>
            </a:fld>
            <a:endParaRPr lang="en-US" dirty="0"/>
          </a:p>
        </p:txBody>
      </p:sp>
    </p:spTree>
    <p:extLst>
      <p:ext uri="{BB962C8B-B14F-4D97-AF65-F5344CB8AC3E}">
        <p14:creationId xmlns:p14="http://schemas.microsoft.com/office/powerpoint/2010/main" val="13082673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298</a:t>
            </a:fld>
            <a:endParaRPr lang="en-US" dirty="0"/>
          </a:p>
        </p:txBody>
      </p:sp>
    </p:spTree>
    <p:extLst>
      <p:ext uri="{BB962C8B-B14F-4D97-AF65-F5344CB8AC3E}">
        <p14:creationId xmlns:p14="http://schemas.microsoft.com/office/powerpoint/2010/main" val="75568264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299</a:t>
            </a:fld>
            <a:endParaRPr lang="en-US" dirty="0"/>
          </a:p>
        </p:txBody>
      </p:sp>
    </p:spTree>
    <p:extLst>
      <p:ext uri="{BB962C8B-B14F-4D97-AF65-F5344CB8AC3E}">
        <p14:creationId xmlns:p14="http://schemas.microsoft.com/office/powerpoint/2010/main" val="57308637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300</a:t>
            </a:fld>
            <a:endParaRPr lang="en-US" dirty="0"/>
          </a:p>
        </p:txBody>
      </p:sp>
    </p:spTree>
    <p:extLst>
      <p:ext uri="{BB962C8B-B14F-4D97-AF65-F5344CB8AC3E}">
        <p14:creationId xmlns:p14="http://schemas.microsoft.com/office/powerpoint/2010/main" val="956834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58</a:t>
            </a:fld>
            <a:endParaRPr lang="en-US" dirty="0"/>
          </a:p>
        </p:txBody>
      </p:sp>
    </p:spTree>
    <p:extLst>
      <p:ext uri="{BB962C8B-B14F-4D97-AF65-F5344CB8AC3E}">
        <p14:creationId xmlns:p14="http://schemas.microsoft.com/office/powerpoint/2010/main" val="182879924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301</a:t>
            </a:fld>
            <a:endParaRPr lang="en-US" dirty="0"/>
          </a:p>
        </p:txBody>
      </p:sp>
    </p:spTree>
    <p:extLst>
      <p:ext uri="{BB962C8B-B14F-4D97-AF65-F5344CB8AC3E}">
        <p14:creationId xmlns:p14="http://schemas.microsoft.com/office/powerpoint/2010/main" val="89030719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302</a:t>
            </a:fld>
            <a:endParaRPr lang="en-US" dirty="0"/>
          </a:p>
        </p:txBody>
      </p:sp>
    </p:spTree>
    <p:extLst>
      <p:ext uri="{BB962C8B-B14F-4D97-AF65-F5344CB8AC3E}">
        <p14:creationId xmlns:p14="http://schemas.microsoft.com/office/powerpoint/2010/main" val="172578922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303</a:t>
            </a:fld>
            <a:endParaRPr lang="en-US" dirty="0"/>
          </a:p>
        </p:txBody>
      </p:sp>
    </p:spTree>
    <p:extLst>
      <p:ext uri="{BB962C8B-B14F-4D97-AF65-F5344CB8AC3E}">
        <p14:creationId xmlns:p14="http://schemas.microsoft.com/office/powerpoint/2010/main" val="13571171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304</a:t>
            </a:fld>
            <a:endParaRPr lang="en-US" dirty="0"/>
          </a:p>
        </p:txBody>
      </p:sp>
    </p:spTree>
    <p:extLst>
      <p:ext uri="{BB962C8B-B14F-4D97-AF65-F5344CB8AC3E}">
        <p14:creationId xmlns:p14="http://schemas.microsoft.com/office/powerpoint/2010/main" val="52066978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305</a:t>
            </a:fld>
            <a:endParaRPr lang="en-US" dirty="0"/>
          </a:p>
        </p:txBody>
      </p:sp>
    </p:spTree>
    <p:extLst>
      <p:ext uri="{BB962C8B-B14F-4D97-AF65-F5344CB8AC3E}">
        <p14:creationId xmlns:p14="http://schemas.microsoft.com/office/powerpoint/2010/main" val="17671816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306</a:t>
            </a:fld>
            <a:endParaRPr lang="en-US" dirty="0"/>
          </a:p>
        </p:txBody>
      </p:sp>
    </p:spTree>
    <p:extLst>
      <p:ext uri="{BB962C8B-B14F-4D97-AF65-F5344CB8AC3E}">
        <p14:creationId xmlns:p14="http://schemas.microsoft.com/office/powerpoint/2010/main" val="121853899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307</a:t>
            </a:fld>
            <a:endParaRPr lang="en-US" dirty="0"/>
          </a:p>
        </p:txBody>
      </p:sp>
    </p:spTree>
    <p:extLst>
      <p:ext uri="{BB962C8B-B14F-4D97-AF65-F5344CB8AC3E}">
        <p14:creationId xmlns:p14="http://schemas.microsoft.com/office/powerpoint/2010/main" val="149174492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308</a:t>
            </a:fld>
            <a:endParaRPr lang="en-US" dirty="0"/>
          </a:p>
        </p:txBody>
      </p:sp>
    </p:spTree>
    <p:extLst>
      <p:ext uri="{BB962C8B-B14F-4D97-AF65-F5344CB8AC3E}">
        <p14:creationId xmlns:p14="http://schemas.microsoft.com/office/powerpoint/2010/main" val="138559475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313</a:t>
            </a:fld>
            <a:endParaRPr lang="en-US" dirty="0"/>
          </a:p>
        </p:txBody>
      </p:sp>
    </p:spTree>
    <p:extLst>
      <p:ext uri="{BB962C8B-B14F-4D97-AF65-F5344CB8AC3E}">
        <p14:creationId xmlns:p14="http://schemas.microsoft.com/office/powerpoint/2010/main" val="170112327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314</a:t>
            </a:fld>
            <a:endParaRPr lang="en-US" dirty="0"/>
          </a:p>
        </p:txBody>
      </p:sp>
    </p:spTree>
    <p:extLst>
      <p:ext uri="{BB962C8B-B14F-4D97-AF65-F5344CB8AC3E}">
        <p14:creationId xmlns:p14="http://schemas.microsoft.com/office/powerpoint/2010/main" val="180167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60</a:t>
            </a:fld>
            <a:endParaRPr lang="en-US" dirty="0"/>
          </a:p>
        </p:txBody>
      </p:sp>
    </p:spTree>
    <p:extLst>
      <p:ext uri="{BB962C8B-B14F-4D97-AF65-F5344CB8AC3E}">
        <p14:creationId xmlns:p14="http://schemas.microsoft.com/office/powerpoint/2010/main" val="1577023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315</a:t>
            </a:fld>
            <a:endParaRPr lang="en-US" dirty="0"/>
          </a:p>
        </p:txBody>
      </p:sp>
    </p:spTree>
    <p:extLst>
      <p:ext uri="{BB962C8B-B14F-4D97-AF65-F5344CB8AC3E}">
        <p14:creationId xmlns:p14="http://schemas.microsoft.com/office/powerpoint/2010/main" val="205181375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316</a:t>
            </a:fld>
            <a:endParaRPr lang="en-US" dirty="0"/>
          </a:p>
        </p:txBody>
      </p:sp>
    </p:spTree>
    <p:extLst>
      <p:ext uri="{BB962C8B-B14F-4D97-AF65-F5344CB8AC3E}">
        <p14:creationId xmlns:p14="http://schemas.microsoft.com/office/powerpoint/2010/main" val="31949043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317</a:t>
            </a:fld>
            <a:endParaRPr lang="en-US" dirty="0"/>
          </a:p>
        </p:txBody>
      </p:sp>
    </p:spTree>
    <p:extLst>
      <p:ext uri="{BB962C8B-B14F-4D97-AF65-F5344CB8AC3E}">
        <p14:creationId xmlns:p14="http://schemas.microsoft.com/office/powerpoint/2010/main" val="766083576"/>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318</a:t>
            </a:fld>
            <a:endParaRPr lang="en-US" dirty="0"/>
          </a:p>
        </p:txBody>
      </p:sp>
    </p:spTree>
    <p:extLst>
      <p:ext uri="{BB962C8B-B14F-4D97-AF65-F5344CB8AC3E}">
        <p14:creationId xmlns:p14="http://schemas.microsoft.com/office/powerpoint/2010/main" val="4225985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319</a:t>
            </a:fld>
            <a:endParaRPr lang="en-US" dirty="0"/>
          </a:p>
        </p:txBody>
      </p:sp>
    </p:spTree>
    <p:extLst>
      <p:ext uri="{BB962C8B-B14F-4D97-AF65-F5344CB8AC3E}">
        <p14:creationId xmlns:p14="http://schemas.microsoft.com/office/powerpoint/2010/main" val="98843038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320</a:t>
            </a:fld>
            <a:endParaRPr lang="en-US" dirty="0"/>
          </a:p>
        </p:txBody>
      </p:sp>
    </p:spTree>
    <p:extLst>
      <p:ext uri="{BB962C8B-B14F-4D97-AF65-F5344CB8AC3E}">
        <p14:creationId xmlns:p14="http://schemas.microsoft.com/office/powerpoint/2010/main" val="197291320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321</a:t>
            </a:fld>
            <a:endParaRPr lang="en-US" dirty="0"/>
          </a:p>
        </p:txBody>
      </p:sp>
    </p:spTree>
    <p:extLst>
      <p:ext uri="{BB962C8B-B14F-4D97-AF65-F5344CB8AC3E}">
        <p14:creationId xmlns:p14="http://schemas.microsoft.com/office/powerpoint/2010/main" val="395448612"/>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322</a:t>
            </a:fld>
            <a:endParaRPr lang="en-US" dirty="0"/>
          </a:p>
        </p:txBody>
      </p:sp>
    </p:spTree>
    <p:extLst>
      <p:ext uri="{BB962C8B-B14F-4D97-AF65-F5344CB8AC3E}">
        <p14:creationId xmlns:p14="http://schemas.microsoft.com/office/powerpoint/2010/main" val="160366594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323</a:t>
            </a:fld>
            <a:endParaRPr lang="en-US" dirty="0"/>
          </a:p>
        </p:txBody>
      </p:sp>
    </p:spTree>
    <p:extLst>
      <p:ext uri="{BB962C8B-B14F-4D97-AF65-F5344CB8AC3E}">
        <p14:creationId xmlns:p14="http://schemas.microsoft.com/office/powerpoint/2010/main" val="134743670"/>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324</a:t>
            </a:fld>
            <a:endParaRPr lang="en-US" dirty="0"/>
          </a:p>
        </p:txBody>
      </p:sp>
    </p:spTree>
    <p:extLst>
      <p:ext uri="{BB962C8B-B14F-4D97-AF65-F5344CB8AC3E}">
        <p14:creationId xmlns:p14="http://schemas.microsoft.com/office/powerpoint/2010/main" val="683098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61</a:t>
            </a:fld>
            <a:endParaRPr lang="en-US" dirty="0"/>
          </a:p>
        </p:txBody>
      </p:sp>
    </p:spTree>
    <p:extLst>
      <p:ext uri="{BB962C8B-B14F-4D97-AF65-F5344CB8AC3E}">
        <p14:creationId xmlns:p14="http://schemas.microsoft.com/office/powerpoint/2010/main" val="121831551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325</a:t>
            </a:fld>
            <a:endParaRPr lang="en-US" dirty="0"/>
          </a:p>
        </p:txBody>
      </p:sp>
    </p:spTree>
    <p:extLst>
      <p:ext uri="{BB962C8B-B14F-4D97-AF65-F5344CB8AC3E}">
        <p14:creationId xmlns:p14="http://schemas.microsoft.com/office/powerpoint/2010/main" val="43565553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326</a:t>
            </a:fld>
            <a:endParaRPr lang="en-US" dirty="0"/>
          </a:p>
        </p:txBody>
      </p:sp>
    </p:spTree>
    <p:extLst>
      <p:ext uri="{BB962C8B-B14F-4D97-AF65-F5344CB8AC3E}">
        <p14:creationId xmlns:p14="http://schemas.microsoft.com/office/powerpoint/2010/main" val="74315973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327</a:t>
            </a:fld>
            <a:endParaRPr lang="en-US" dirty="0"/>
          </a:p>
        </p:txBody>
      </p:sp>
    </p:spTree>
    <p:extLst>
      <p:ext uri="{BB962C8B-B14F-4D97-AF65-F5344CB8AC3E}">
        <p14:creationId xmlns:p14="http://schemas.microsoft.com/office/powerpoint/2010/main" val="82538147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328</a:t>
            </a:fld>
            <a:endParaRPr lang="en-US" dirty="0"/>
          </a:p>
        </p:txBody>
      </p:sp>
    </p:spTree>
    <p:extLst>
      <p:ext uri="{BB962C8B-B14F-4D97-AF65-F5344CB8AC3E}">
        <p14:creationId xmlns:p14="http://schemas.microsoft.com/office/powerpoint/2010/main" val="26198273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329</a:t>
            </a:fld>
            <a:endParaRPr lang="en-US" dirty="0"/>
          </a:p>
        </p:txBody>
      </p:sp>
    </p:spTree>
    <p:extLst>
      <p:ext uri="{BB962C8B-B14F-4D97-AF65-F5344CB8AC3E}">
        <p14:creationId xmlns:p14="http://schemas.microsoft.com/office/powerpoint/2010/main" val="49504155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330</a:t>
            </a:fld>
            <a:endParaRPr lang="en-US" dirty="0"/>
          </a:p>
        </p:txBody>
      </p:sp>
    </p:spTree>
    <p:extLst>
      <p:ext uri="{BB962C8B-B14F-4D97-AF65-F5344CB8AC3E}">
        <p14:creationId xmlns:p14="http://schemas.microsoft.com/office/powerpoint/2010/main" val="11191780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331</a:t>
            </a:fld>
            <a:endParaRPr lang="en-US" dirty="0"/>
          </a:p>
        </p:txBody>
      </p:sp>
    </p:spTree>
    <p:extLst>
      <p:ext uri="{BB962C8B-B14F-4D97-AF65-F5344CB8AC3E}">
        <p14:creationId xmlns:p14="http://schemas.microsoft.com/office/powerpoint/2010/main" val="10670705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332</a:t>
            </a:fld>
            <a:endParaRPr lang="en-US" dirty="0"/>
          </a:p>
        </p:txBody>
      </p:sp>
    </p:spTree>
    <p:extLst>
      <p:ext uri="{BB962C8B-B14F-4D97-AF65-F5344CB8AC3E}">
        <p14:creationId xmlns:p14="http://schemas.microsoft.com/office/powerpoint/2010/main" val="185206162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333</a:t>
            </a:fld>
            <a:endParaRPr lang="en-US" dirty="0"/>
          </a:p>
        </p:txBody>
      </p:sp>
    </p:spTree>
    <p:extLst>
      <p:ext uri="{BB962C8B-B14F-4D97-AF65-F5344CB8AC3E}">
        <p14:creationId xmlns:p14="http://schemas.microsoft.com/office/powerpoint/2010/main" val="80674436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334</a:t>
            </a:fld>
            <a:endParaRPr lang="en-US" dirty="0"/>
          </a:p>
        </p:txBody>
      </p:sp>
    </p:spTree>
    <p:extLst>
      <p:ext uri="{BB962C8B-B14F-4D97-AF65-F5344CB8AC3E}">
        <p14:creationId xmlns:p14="http://schemas.microsoft.com/office/powerpoint/2010/main" val="1544701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62</a:t>
            </a:fld>
            <a:endParaRPr lang="en-US" dirty="0"/>
          </a:p>
        </p:txBody>
      </p:sp>
    </p:spTree>
    <p:extLst>
      <p:ext uri="{BB962C8B-B14F-4D97-AF65-F5344CB8AC3E}">
        <p14:creationId xmlns:p14="http://schemas.microsoft.com/office/powerpoint/2010/main" val="957592021"/>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336</a:t>
            </a:fld>
            <a:endParaRPr lang="en-US" dirty="0"/>
          </a:p>
        </p:txBody>
      </p:sp>
    </p:spTree>
    <p:extLst>
      <p:ext uri="{BB962C8B-B14F-4D97-AF65-F5344CB8AC3E}">
        <p14:creationId xmlns:p14="http://schemas.microsoft.com/office/powerpoint/2010/main" val="557515296"/>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338</a:t>
            </a:fld>
            <a:endParaRPr lang="en-US" dirty="0"/>
          </a:p>
        </p:txBody>
      </p:sp>
    </p:spTree>
    <p:extLst>
      <p:ext uri="{BB962C8B-B14F-4D97-AF65-F5344CB8AC3E}">
        <p14:creationId xmlns:p14="http://schemas.microsoft.com/office/powerpoint/2010/main" val="185271858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339</a:t>
            </a:fld>
            <a:endParaRPr lang="en-US" dirty="0"/>
          </a:p>
        </p:txBody>
      </p:sp>
    </p:spTree>
    <p:extLst>
      <p:ext uri="{BB962C8B-B14F-4D97-AF65-F5344CB8AC3E}">
        <p14:creationId xmlns:p14="http://schemas.microsoft.com/office/powerpoint/2010/main" val="139474332"/>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340</a:t>
            </a:fld>
            <a:endParaRPr lang="en-US" dirty="0"/>
          </a:p>
        </p:txBody>
      </p:sp>
    </p:spTree>
    <p:extLst>
      <p:ext uri="{BB962C8B-B14F-4D97-AF65-F5344CB8AC3E}">
        <p14:creationId xmlns:p14="http://schemas.microsoft.com/office/powerpoint/2010/main" val="28781785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341</a:t>
            </a:fld>
            <a:endParaRPr lang="en-US" dirty="0"/>
          </a:p>
        </p:txBody>
      </p:sp>
    </p:spTree>
    <p:extLst>
      <p:ext uri="{BB962C8B-B14F-4D97-AF65-F5344CB8AC3E}">
        <p14:creationId xmlns:p14="http://schemas.microsoft.com/office/powerpoint/2010/main" val="165728821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342</a:t>
            </a:fld>
            <a:endParaRPr lang="en-US" dirty="0"/>
          </a:p>
        </p:txBody>
      </p:sp>
    </p:spTree>
    <p:extLst>
      <p:ext uri="{BB962C8B-B14F-4D97-AF65-F5344CB8AC3E}">
        <p14:creationId xmlns:p14="http://schemas.microsoft.com/office/powerpoint/2010/main" val="53337896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343</a:t>
            </a:fld>
            <a:endParaRPr lang="en-US" dirty="0"/>
          </a:p>
        </p:txBody>
      </p:sp>
    </p:spTree>
    <p:extLst>
      <p:ext uri="{BB962C8B-B14F-4D97-AF65-F5344CB8AC3E}">
        <p14:creationId xmlns:p14="http://schemas.microsoft.com/office/powerpoint/2010/main" val="194041880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344</a:t>
            </a:fld>
            <a:endParaRPr lang="en-US" dirty="0"/>
          </a:p>
        </p:txBody>
      </p:sp>
    </p:spTree>
    <p:extLst>
      <p:ext uri="{BB962C8B-B14F-4D97-AF65-F5344CB8AC3E}">
        <p14:creationId xmlns:p14="http://schemas.microsoft.com/office/powerpoint/2010/main" val="61523783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345</a:t>
            </a:fld>
            <a:endParaRPr lang="en-US" dirty="0"/>
          </a:p>
        </p:txBody>
      </p:sp>
    </p:spTree>
    <p:extLst>
      <p:ext uri="{BB962C8B-B14F-4D97-AF65-F5344CB8AC3E}">
        <p14:creationId xmlns:p14="http://schemas.microsoft.com/office/powerpoint/2010/main" val="112537038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346</a:t>
            </a:fld>
            <a:endParaRPr lang="en-US" dirty="0"/>
          </a:p>
        </p:txBody>
      </p:sp>
    </p:spTree>
    <p:extLst>
      <p:ext uri="{BB962C8B-B14F-4D97-AF65-F5344CB8AC3E}">
        <p14:creationId xmlns:p14="http://schemas.microsoft.com/office/powerpoint/2010/main" val="46488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64</a:t>
            </a:fld>
            <a:endParaRPr lang="en-US" dirty="0"/>
          </a:p>
        </p:txBody>
      </p:sp>
    </p:spTree>
    <p:extLst>
      <p:ext uri="{BB962C8B-B14F-4D97-AF65-F5344CB8AC3E}">
        <p14:creationId xmlns:p14="http://schemas.microsoft.com/office/powerpoint/2010/main" val="120065386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347</a:t>
            </a:fld>
            <a:endParaRPr lang="en-US" dirty="0"/>
          </a:p>
        </p:txBody>
      </p:sp>
    </p:spTree>
    <p:extLst>
      <p:ext uri="{BB962C8B-B14F-4D97-AF65-F5344CB8AC3E}">
        <p14:creationId xmlns:p14="http://schemas.microsoft.com/office/powerpoint/2010/main" val="134366473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348</a:t>
            </a:fld>
            <a:endParaRPr lang="en-US" dirty="0"/>
          </a:p>
        </p:txBody>
      </p:sp>
    </p:spTree>
    <p:extLst>
      <p:ext uri="{BB962C8B-B14F-4D97-AF65-F5344CB8AC3E}">
        <p14:creationId xmlns:p14="http://schemas.microsoft.com/office/powerpoint/2010/main" val="81477977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349</a:t>
            </a:fld>
            <a:endParaRPr lang="en-US" dirty="0"/>
          </a:p>
        </p:txBody>
      </p:sp>
    </p:spTree>
    <p:extLst>
      <p:ext uri="{BB962C8B-B14F-4D97-AF65-F5344CB8AC3E}">
        <p14:creationId xmlns:p14="http://schemas.microsoft.com/office/powerpoint/2010/main" val="91759111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350</a:t>
            </a:fld>
            <a:endParaRPr lang="en-US" dirty="0"/>
          </a:p>
        </p:txBody>
      </p:sp>
    </p:spTree>
    <p:extLst>
      <p:ext uri="{BB962C8B-B14F-4D97-AF65-F5344CB8AC3E}">
        <p14:creationId xmlns:p14="http://schemas.microsoft.com/office/powerpoint/2010/main" val="62772735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352</a:t>
            </a:fld>
            <a:endParaRPr lang="en-US" dirty="0"/>
          </a:p>
        </p:txBody>
      </p:sp>
    </p:spTree>
    <p:extLst>
      <p:ext uri="{BB962C8B-B14F-4D97-AF65-F5344CB8AC3E}">
        <p14:creationId xmlns:p14="http://schemas.microsoft.com/office/powerpoint/2010/main" val="174848195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353</a:t>
            </a:fld>
            <a:endParaRPr lang="en-US" dirty="0"/>
          </a:p>
        </p:txBody>
      </p:sp>
    </p:spTree>
    <p:extLst>
      <p:ext uri="{BB962C8B-B14F-4D97-AF65-F5344CB8AC3E}">
        <p14:creationId xmlns:p14="http://schemas.microsoft.com/office/powerpoint/2010/main" val="1679910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65</a:t>
            </a:fld>
            <a:endParaRPr lang="en-US" dirty="0"/>
          </a:p>
        </p:txBody>
      </p:sp>
    </p:spTree>
    <p:extLst>
      <p:ext uri="{BB962C8B-B14F-4D97-AF65-F5344CB8AC3E}">
        <p14:creationId xmlns:p14="http://schemas.microsoft.com/office/powerpoint/2010/main" val="1280127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68</a:t>
            </a:fld>
            <a:endParaRPr lang="en-US" dirty="0"/>
          </a:p>
        </p:txBody>
      </p:sp>
    </p:spTree>
    <p:extLst>
      <p:ext uri="{BB962C8B-B14F-4D97-AF65-F5344CB8AC3E}">
        <p14:creationId xmlns:p14="http://schemas.microsoft.com/office/powerpoint/2010/main" val="264393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69</a:t>
            </a:fld>
            <a:endParaRPr lang="en-US" dirty="0"/>
          </a:p>
        </p:txBody>
      </p:sp>
    </p:spTree>
    <p:extLst>
      <p:ext uri="{BB962C8B-B14F-4D97-AF65-F5344CB8AC3E}">
        <p14:creationId xmlns:p14="http://schemas.microsoft.com/office/powerpoint/2010/main" val="947497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70</a:t>
            </a:fld>
            <a:endParaRPr lang="en-US" dirty="0"/>
          </a:p>
        </p:txBody>
      </p:sp>
    </p:spTree>
    <p:extLst>
      <p:ext uri="{BB962C8B-B14F-4D97-AF65-F5344CB8AC3E}">
        <p14:creationId xmlns:p14="http://schemas.microsoft.com/office/powerpoint/2010/main" val="35370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40</a:t>
            </a:fld>
            <a:endParaRPr lang="en-US" dirty="0"/>
          </a:p>
        </p:txBody>
      </p:sp>
    </p:spTree>
    <p:extLst>
      <p:ext uri="{BB962C8B-B14F-4D97-AF65-F5344CB8AC3E}">
        <p14:creationId xmlns:p14="http://schemas.microsoft.com/office/powerpoint/2010/main" val="966927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71</a:t>
            </a:fld>
            <a:endParaRPr lang="en-US" dirty="0"/>
          </a:p>
        </p:txBody>
      </p:sp>
    </p:spTree>
    <p:extLst>
      <p:ext uri="{BB962C8B-B14F-4D97-AF65-F5344CB8AC3E}">
        <p14:creationId xmlns:p14="http://schemas.microsoft.com/office/powerpoint/2010/main" val="31836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72</a:t>
            </a:fld>
            <a:endParaRPr lang="en-US" dirty="0"/>
          </a:p>
        </p:txBody>
      </p:sp>
    </p:spTree>
    <p:extLst>
      <p:ext uri="{BB962C8B-B14F-4D97-AF65-F5344CB8AC3E}">
        <p14:creationId xmlns:p14="http://schemas.microsoft.com/office/powerpoint/2010/main" val="196348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73</a:t>
            </a:fld>
            <a:endParaRPr lang="en-US" dirty="0"/>
          </a:p>
        </p:txBody>
      </p:sp>
    </p:spTree>
    <p:extLst>
      <p:ext uri="{BB962C8B-B14F-4D97-AF65-F5344CB8AC3E}">
        <p14:creationId xmlns:p14="http://schemas.microsoft.com/office/powerpoint/2010/main" val="43391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75</a:t>
            </a:fld>
            <a:endParaRPr lang="en-US" dirty="0"/>
          </a:p>
        </p:txBody>
      </p:sp>
    </p:spTree>
    <p:extLst>
      <p:ext uri="{BB962C8B-B14F-4D97-AF65-F5344CB8AC3E}">
        <p14:creationId xmlns:p14="http://schemas.microsoft.com/office/powerpoint/2010/main" val="1291873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76</a:t>
            </a:fld>
            <a:endParaRPr lang="en-US" dirty="0"/>
          </a:p>
        </p:txBody>
      </p:sp>
    </p:spTree>
    <p:extLst>
      <p:ext uri="{BB962C8B-B14F-4D97-AF65-F5344CB8AC3E}">
        <p14:creationId xmlns:p14="http://schemas.microsoft.com/office/powerpoint/2010/main" val="1850339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78</a:t>
            </a:fld>
            <a:endParaRPr lang="en-US" dirty="0"/>
          </a:p>
        </p:txBody>
      </p:sp>
    </p:spTree>
    <p:extLst>
      <p:ext uri="{BB962C8B-B14F-4D97-AF65-F5344CB8AC3E}">
        <p14:creationId xmlns:p14="http://schemas.microsoft.com/office/powerpoint/2010/main" val="2064275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79</a:t>
            </a:fld>
            <a:endParaRPr lang="en-US" dirty="0"/>
          </a:p>
        </p:txBody>
      </p:sp>
    </p:spTree>
    <p:extLst>
      <p:ext uri="{BB962C8B-B14F-4D97-AF65-F5344CB8AC3E}">
        <p14:creationId xmlns:p14="http://schemas.microsoft.com/office/powerpoint/2010/main" val="2035413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81</a:t>
            </a:fld>
            <a:endParaRPr lang="en-US" dirty="0"/>
          </a:p>
        </p:txBody>
      </p:sp>
    </p:spTree>
    <p:extLst>
      <p:ext uri="{BB962C8B-B14F-4D97-AF65-F5344CB8AC3E}">
        <p14:creationId xmlns:p14="http://schemas.microsoft.com/office/powerpoint/2010/main" val="1562705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82</a:t>
            </a:fld>
            <a:endParaRPr lang="en-US" dirty="0"/>
          </a:p>
        </p:txBody>
      </p:sp>
    </p:spTree>
    <p:extLst>
      <p:ext uri="{BB962C8B-B14F-4D97-AF65-F5344CB8AC3E}">
        <p14:creationId xmlns:p14="http://schemas.microsoft.com/office/powerpoint/2010/main" val="1450296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83</a:t>
            </a:fld>
            <a:endParaRPr lang="en-US" dirty="0"/>
          </a:p>
        </p:txBody>
      </p:sp>
    </p:spTree>
    <p:extLst>
      <p:ext uri="{BB962C8B-B14F-4D97-AF65-F5344CB8AC3E}">
        <p14:creationId xmlns:p14="http://schemas.microsoft.com/office/powerpoint/2010/main" val="51623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41</a:t>
            </a:fld>
            <a:endParaRPr lang="en-US" dirty="0"/>
          </a:p>
        </p:txBody>
      </p:sp>
    </p:spTree>
    <p:extLst>
      <p:ext uri="{BB962C8B-B14F-4D97-AF65-F5344CB8AC3E}">
        <p14:creationId xmlns:p14="http://schemas.microsoft.com/office/powerpoint/2010/main" val="410781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84</a:t>
            </a:fld>
            <a:endParaRPr lang="en-US" dirty="0"/>
          </a:p>
        </p:txBody>
      </p:sp>
    </p:spTree>
    <p:extLst>
      <p:ext uri="{BB962C8B-B14F-4D97-AF65-F5344CB8AC3E}">
        <p14:creationId xmlns:p14="http://schemas.microsoft.com/office/powerpoint/2010/main" val="2450040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85</a:t>
            </a:fld>
            <a:endParaRPr lang="en-US" dirty="0"/>
          </a:p>
        </p:txBody>
      </p:sp>
    </p:spTree>
    <p:extLst>
      <p:ext uri="{BB962C8B-B14F-4D97-AF65-F5344CB8AC3E}">
        <p14:creationId xmlns:p14="http://schemas.microsoft.com/office/powerpoint/2010/main" val="928571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86</a:t>
            </a:fld>
            <a:endParaRPr lang="en-US" dirty="0"/>
          </a:p>
        </p:txBody>
      </p:sp>
    </p:spTree>
    <p:extLst>
      <p:ext uri="{BB962C8B-B14F-4D97-AF65-F5344CB8AC3E}">
        <p14:creationId xmlns:p14="http://schemas.microsoft.com/office/powerpoint/2010/main" val="1049374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87</a:t>
            </a:fld>
            <a:endParaRPr lang="en-US" dirty="0"/>
          </a:p>
        </p:txBody>
      </p:sp>
    </p:spTree>
    <p:extLst>
      <p:ext uri="{BB962C8B-B14F-4D97-AF65-F5344CB8AC3E}">
        <p14:creationId xmlns:p14="http://schemas.microsoft.com/office/powerpoint/2010/main" val="1306551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88</a:t>
            </a:fld>
            <a:endParaRPr lang="en-US" dirty="0"/>
          </a:p>
        </p:txBody>
      </p:sp>
    </p:spTree>
    <p:extLst>
      <p:ext uri="{BB962C8B-B14F-4D97-AF65-F5344CB8AC3E}">
        <p14:creationId xmlns:p14="http://schemas.microsoft.com/office/powerpoint/2010/main" val="108045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89</a:t>
            </a:fld>
            <a:endParaRPr lang="en-US" dirty="0"/>
          </a:p>
        </p:txBody>
      </p:sp>
    </p:spTree>
    <p:extLst>
      <p:ext uri="{BB962C8B-B14F-4D97-AF65-F5344CB8AC3E}">
        <p14:creationId xmlns:p14="http://schemas.microsoft.com/office/powerpoint/2010/main" val="1208327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91</a:t>
            </a:fld>
            <a:endParaRPr lang="en-US" dirty="0"/>
          </a:p>
        </p:txBody>
      </p:sp>
    </p:spTree>
    <p:extLst>
      <p:ext uri="{BB962C8B-B14F-4D97-AF65-F5344CB8AC3E}">
        <p14:creationId xmlns:p14="http://schemas.microsoft.com/office/powerpoint/2010/main" val="899253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92</a:t>
            </a:fld>
            <a:endParaRPr lang="en-US" dirty="0"/>
          </a:p>
        </p:txBody>
      </p:sp>
    </p:spTree>
    <p:extLst>
      <p:ext uri="{BB962C8B-B14F-4D97-AF65-F5344CB8AC3E}">
        <p14:creationId xmlns:p14="http://schemas.microsoft.com/office/powerpoint/2010/main" val="1917753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95</a:t>
            </a:fld>
            <a:endParaRPr lang="en-US" dirty="0"/>
          </a:p>
        </p:txBody>
      </p:sp>
    </p:spTree>
    <p:extLst>
      <p:ext uri="{BB962C8B-B14F-4D97-AF65-F5344CB8AC3E}">
        <p14:creationId xmlns:p14="http://schemas.microsoft.com/office/powerpoint/2010/main" val="385306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96</a:t>
            </a:fld>
            <a:endParaRPr lang="en-US" dirty="0"/>
          </a:p>
        </p:txBody>
      </p:sp>
    </p:spTree>
    <p:extLst>
      <p:ext uri="{BB962C8B-B14F-4D97-AF65-F5344CB8AC3E}">
        <p14:creationId xmlns:p14="http://schemas.microsoft.com/office/powerpoint/2010/main" val="210350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42</a:t>
            </a:fld>
            <a:endParaRPr lang="en-US" dirty="0"/>
          </a:p>
        </p:txBody>
      </p:sp>
    </p:spTree>
    <p:extLst>
      <p:ext uri="{BB962C8B-B14F-4D97-AF65-F5344CB8AC3E}">
        <p14:creationId xmlns:p14="http://schemas.microsoft.com/office/powerpoint/2010/main" val="1496466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97</a:t>
            </a:fld>
            <a:endParaRPr lang="en-US" dirty="0"/>
          </a:p>
        </p:txBody>
      </p:sp>
    </p:spTree>
    <p:extLst>
      <p:ext uri="{BB962C8B-B14F-4D97-AF65-F5344CB8AC3E}">
        <p14:creationId xmlns:p14="http://schemas.microsoft.com/office/powerpoint/2010/main" val="1879814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98</a:t>
            </a:fld>
            <a:endParaRPr lang="en-US" dirty="0"/>
          </a:p>
        </p:txBody>
      </p:sp>
    </p:spTree>
    <p:extLst>
      <p:ext uri="{BB962C8B-B14F-4D97-AF65-F5344CB8AC3E}">
        <p14:creationId xmlns:p14="http://schemas.microsoft.com/office/powerpoint/2010/main" val="199114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99</a:t>
            </a:fld>
            <a:endParaRPr lang="en-US" dirty="0"/>
          </a:p>
        </p:txBody>
      </p:sp>
    </p:spTree>
    <p:extLst>
      <p:ext uri="{BB962C8B-B14F-4D97-AF65-F5344CB8AC3E}">
        <p14:creationId xmlns:p14="http://schemas.microsoft.com/office/powerpoint/2010/main" val="3435445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100</a:t>
            </a:fld>
            <a:endParaRPr lang="en-US" dirty="0"/>
          </a:p>
        </p:txBody>
      </p:sp>
    </p:spTree>
    <p:extLst>
      <p:ext uri="{BB962C8B-B14F-4D97-AF65-F5344CB8AC3E}">
        <p14:creationId xmlns:p14="http://schemas.microsoft.com/office/powerpoint/2010/main" val="393713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101</a:t>
            </a:fld>
            <a:endParaRPr lang="en-US" dirty="0"/>
          </a:p>
        </p:txBody>
      </p:sp>
    </p:spTree>
    <p:extLst>
      <p:ext uri="{BB962C8B-B14F-4D97-AF65-F5344CB8AC3E}">
        <p14:creationId xmlns:p14="http://schemas.microsoft.com/office/powerpoint/2010/main" val="930644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113</a:t>
            </a:fld>
            <a:endParaRPr lang="en-US" dirty="0"/>
          </a:p>
        </p:txBody>
      </p:sp>
    </p:spTree>
    <p:extLst>
      <p:ext uri="{BB962C8B-B14F-4D97-AF65-F5344CB8AC3E}">
        <p14:creationId xmlns:p14="http://schemas.microsoft.com/office/powerpoint/2010/main" val="2428168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114</a:t>
            </a:fld>
            <a:endParaRPr lang="en-US" dirty="0"/>
          </a:p>
        </p:txBody>
      </p:sp>
    </p:spTree>
    <p:extLst>
      <p:ext uri="{BB962C8B-B14F-4D97-AF65-F5344CB8AC3E}">
        <p14:creationId xmlns:p14="http://schemas.microsoft.com/office/powerpoint/2010/main" val="1903810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115</a:t>
            </a:fld>
            <a:endParaRPr lang="en-US" dirty="0"/>
          </a:p>
        </p:txBody>
      </p:sp>
    </p:spTree>
    <p:extLst>
      <p:ext uri="{BB962C8B-B14F-4D97-AF65-F5344CB8AC3E}">
        <p14:creationId xmlns:p14="http://schemas.microsoft.com/office/powerpoint/2010/main" val="406882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116</a:t>
            </a:fld>
            <a:endParaRPr lang="en-US" dirty="0"/>
          </a:p>
        </p:txBody>
      </p:sp>
    </p:spTree>
    <p:extLst>
      <p:ext uri="{BB962C8B-B14F-4D97-AF65-F5344CB8AC3E}">
        <p14:creationId xmlns:p14="http://schemas.microsoft.com/office/powerpoint/2010/main" val="18368111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117</a:t>
            </a:fld>
            <a:endParaRPr lang="en-US" dirty="0"/>
          </a:p>
        </p:txBody>
      </p:sp>
    </p:spTree>
    <p:extLst>
      <p:ext uri="{BB962C8B-B14F-4D97-AF65-F5344CB8AC3E}">
        <p14:creationId xmlns:p14="http://schemas.microsoft.com/office/powerpoint/2010/main" val="59138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43</a:t>
            </a:fld>
            <a:endParaRPr lang="en-US" dirty="0"/>
          </a:p>
        </p:txBody>
      </p:sp>
    </p:spTree>
    <p:extLst>
      <p:ext uri="{BB962C8B-B14F-4D97-AF65-F5344CB8AC3E}">
        <p14:creationId xmlns:p14="http://schemas.microsoft.com/office/powerpoint/2010/main" val="7478682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119</a:t>
            </a:fld>
            <a:endParaRPr lang="en-US" dirty="0"/>
          </a:p>
        </p:txBody>
      </p:sp>
    </p:spTree>
    <p:extLst>
      <p:ext uri="{BB962C8B-B14F-4D97-AF65-F5344CB8AC3E}">
        <p14:creationId xmlns:p14="http://schemas.microsoft.com/office/powerpoint/2010/main" val="13382685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120</a:t>
            </a:fld>
            <a:endParaRPr lang="en-US" dirty="0"/>
          </a:p>
        </p:txBody>
      </p:sp>
    </p:spTree>
    <p:extLst>
      <p:ext uri="{BB962C8B-B14F-4D97-AF65-F5344CB8AC3E}">
        <p14:creationId xmlns:p14="http://schemas.microsoft.com/office/powerpoint/2010/main" val="1337774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122</a:t>
            </a:fld>
            <a:endParaRPr lang="en-US" dirty="0"/>
          </a:p>
        </p:txBody>
      </p:sp>
    </p:spTree>
    <p:extLst>
      <p:ext uri="{BB962C8B-B14F-4D97-AF65-F5344CB8AC3E}">
        <p14:creationId xmlns:p14="http://schemas.microsoft.com/office/powerpoint/2010/main" val="1212516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123</a:t>
            </a:fld>
            <a:endParaRPr lang="en-US" dirty="0"/>
          </a:p>
        </p:txBody>
      </p:sp>
    </p:spTree>
    <p:extLst>
      <p:ext uri="{BB962C8B-B14F-4D97-AF65-F5344CB8AC3E}">
        <p14:creationId xmlns:p14="http://schemas.microsoft.com/office/powerpoint/2010/main" val="15422616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124</a:t>
            </a:fld>
            <a:endParaRPr lang="en-US" dirty="0"/>
          </a:p>
        </p:txBody>
      </p:sp>
    </p:spTree>
    <p:extLst>
      <p:ext uri="{BB962C8B-B14F-4D97-AF65-F5344CB8AC3E}">
        <p14:creationId xmlns:p14="http://schemas.microsoft.com/office/powerpoint/2010/main" val="1739001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125</a:t>
            </a:fld>
            <a:endParaRPr lang="en-US" dirty="0"/>
          </a:p>
        </p:txBody>
      </p:sp>
    </p:spTree>
    <p:extLst>
      <p:ext uri="{BB962C8B-B14F-4D97-AF65-F5344CB8AC3E}">
        <p14:creationId xmlns:p14="http://schemas.microsoft.com/office/powerpoint/2010/main" val="8718337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126</a:t>
            </a:fld>
            <a:endParaRPr lang="en-US" dirty="0"/>
          </a:p>
        </p:txBody>
      </p:sp>
    </p:spTree>
    <p:extLst>
      <p:ext uri="{BB962C8B-B14F-4D97-AF65-F5344CB8AC3E}">
        <p14:creationId xmlns:p14="http://schemas.microsoft.com/office/powerpoint/2010/main" val="40277035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127</a:t>
            </a:fld>
            <a:endParaRPr lang="en-US" dirty="0"/>
          </a:p>
        </p:txBody>
      </p:sp>
    </p:spTree>
    <p:extLst>
      <p:ext uri="{BB962C8B-B14F-4D97-AF65-F5344CB8AC3E}">
        <p14:creationId xmlns:p14="http://schemas.microsoft.com/office/powerpoint/2010/main" val="20216642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128</a:t>
            </a:fld>
            <a:endParaRPr lang="en-US" dirty="0"/>
          </a:p>
        </p:txBody>
      </p:sp>
    </p:spTree>
    <p:extLst>
      <p:ext uri="{BB962C8B-B14F-4D97-AF65-F5344CB8AC3E}">
        <p14:creationId xmlns:p14="http://schemas.microsoft.com/office/powerpoint/2010/main" val="13547122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129</a:t>
            </a:fld>
            <a:endParaRPr lang="en-US" dirty="0"/>
          </a:p>
        </p:txBody>
      </p:sp>
    </p:spTree>
    <p:extLst>
      <p:ext uri="{BB962C8B-B14F-4D97-AF65-F5344CB8AC3E}">
        <p14:creationId xmlns:p14="http://schemas.microsoft.com/office/powerpoint/2010/main" val="88232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44</a:t>
            </a:fld>
            <a:endParaRPr lang="en-US" dirty="0"/>
          </a:p>
        </p:txBody>
      </p:sp>
    </p:spTree>
    <p:extLst>
      <p:ext uri="{BB962C8B-B14F-4D97-AF65-F5344CB8AC3E}">
        <p14:creationId xmlns:p14="http://schemas.microsoft.com/office/powerpoint/2010/main" val="1881153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130</a:t>
            </a:fld>
            <a:endParaRPr lang="en-US" dirty="0"/>
          </a:p>
        </p:txBody>
      </p:sp>
    </p:spTree>
    <p:extLst>
      <p:ext uri="{BB962C8B-B14F-4D97-AF65-F5344CB8AC3E}">
        <p14:creationId xmlns:p14="http://schemas.microsoft.com/office/powerpoint/2010/main" val="19703318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131</a:t>
            </a:fld>
            <a:endParaRPr lang="en-US" dirty="0"/>
          </a:p>
        </p:txBody>
      </p:sp>
    </p:spTree>
    <p:extLst>
      <p:ext uri="{BB962C8B-B14F-4D97-AF65-F5344CB8AC3E}">
        <p14:creationId xmlns:p14="http://schemas.microsoft.com/office/powerpoint/2010/main" val="16587393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132</a:t>
            </a:fld>
            <a:endParaRPr lang="en-US" dirty="0"/>
          </a:p>
        </p:txBody>
      </p:sp>
    </p:spTree>
    <p:extLst>
      <p:ext uri="{BB962C8B-B14F-4D97-AF65-F5344CB8AC3E}">
        <p14:creationId xmlns:p14="http://schemas.microsoft.com/office/powerpoint/2010/main" val="11209332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133</a:t>
            </a:fld>
            <a:endParaRPr lang="en-US" dirty="0"/>
          </a:p>
        </p:txBody>
      </p:sp>
    </p:spTree>
    <p:extLst>
      <p:ext uri="{BB962C8B-B14F-4D97-AF65-F5344CB8AC3E}">
        <p14:creationId xmlns:p14="http://schemas.microsoft.com/office/powerpoint/2010/main" val="18509437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135</a:t>
            </a:fld>
            <a:endParaRPr lang="en-US" dirty="0"/>
          </a:p>
        </p:txBody>
      </p:sp>
    </p:spTree>
    <p:extLst>
      <p:ext uri="{BB962C8B-B14F-4D97-AF65-F5344CB8AC3E}">
        <p14:creationId xmlns:p14="http://schemas.microsoft.com/office/powerpoint/2010/main" val="1725217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136</a:t>
            </a:fld>
            <a:endParaRPr lang="en-US" dirty="0"/>
          </a:p>
        </p:txBody>
      </p:sp>
    </p:spTree>
    <p:extLst>
      <p:ext uri="{BB962C8B-B14F-4D97-AF65-F5344CB8AC3E}">
        <p14:creationId xmlns:p14="http://schemas.microsoft.com/office/powerpoint/2010/main" val="14054398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146</a:t>
            </a:fld>
            <a:endParaRPr lang="en-US" dirty="0"/>
          </a:p>
        </p:txBody>
      </p:sp>
    </p:spTree>
    <p:extLst>
      <p:ext uri="{BB962C8B-B14F-4D97-AF65-F5344CB8AC3E}">
        <p14:creationId xmlns:p14="http://schemas.microsoft.com/office/powerpoint/2010/main" val="15945090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151</a:t>
            </a:fld>
            <a:endParaRPr lang="en-US" dirty="0"/>
          </a:p>
        </p:txBody>
      </p:sp>
    </p:spTree>
    <p:extLst>
      <p:ext uri="{BB962C8B-B14F-4D97-AF65-F5344CB8AC3E}">
        <p14:creationId xmlns:p14="http://schemas.microsoft.com/office/powerpoint/2010/main" val="5917869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152</a:t>
            </a:fld>
            <a:endParaRPr lang="en-US" dirty="0"/>
          </a:p>
        </p:txBody>
      </p:sp>
    </p:spTree>
    <p:extLst>
      <p:ext uri="{BB962C8B-B14F-4D97-AF65-F5344CB8AC3E}">
        <p14:creationId xmlns:p14="http://schemas.microsoft.com/office/powerpoint/2010/main" val="3576544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153</a:t>
            </a:fld>
            <a:endParaRPr lang="en-US" dirty="0"/>
          </a:p>
        </p:txBody>
      </p:sp>
    </p:spTree>
    <p:extLst>
      <p:ext uri="{BB962C8B-B14F-4D97-AF65-F5344CB8AC3E}">
        <p14:creationId xmlns:p14="http://schemas.microsoft.com/office/powerpoint/2010/main" val="47635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45</a:t>
            </a:fld>
            <a:endParaRPr lang="en-US" dirty="0"/>
          </a:p>
        </p:txBody>
      </p:sp>
    </p:spTree>
    <p:extLst>
      <p:ext uri="{BB962C8B-B14F-4D97-AF65-F5344CB8AC3E}">
        <p14:creationId xmlns:p14="http://schemas.microsoft.com/office/powerpoint/2010/main" val="3013039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154</a:t>
            </a:fld>
            <a:endParaRPr lang="en-US" dirty="0"/>
          </a:p>
        </p:txBody>
      </p:sp>
    </p:spTree>
    <p:extLst>
      <p:ext uri="{BB962C8B-B14F-4D97-AF65-F5344CB8AC3E}">
        <p14:creationId xmlns:p14="http://schemas.microsoft.com/office/powerpoint/2010/main" val="12403921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155</a:t>
            </a:fld>
            <a:endParaRPr lang="en-US" dirty="0"/>
          </a:p>
        </p:txBody>
      </p:sp>
    </p:spTree>
    <p:extLst>
      <p:ext uri="{BB962C8B-B14F-4D97-AF65-F5344CB8AC3E}">
        <p14:creationId xmlns:p14="http://schemas.microsoft.com/office/powerpoint/2010/main" val="6152499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156</a:t>
            </a:fld>
            <a:endParaRPr lang="en-US" dirty="0"/>
          </a:p>
        </p:txBody>
      </p:sp>
    </p:spTree>
    <p:extLst>
      <p:ext uri="{BB962C8B-B14F-4D97-AF65-F5344CB8AC3E}">
        <p14:creationId xmlns:p14="http://schemas.microsoft.com/office/powerpoint/2010/main" val="15207778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157</a:t>
            </a:fld>
            <a:endParaRPr lang="en-US" dirty="0"/>
          </a:p>
        </p:txBody>
      </p:sp>
    </p:spTree>
    <p:extLst>
      <p:ext uri="{BB962C8B-B14F-4D97-AF65-F5344CB8AC3E}">
        <p14:creationId xmlns:p14="http://schemas.microsoft.com/office/powerpoint/2010/main" val="1333052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158</a:t>
            </a:fld>
            <a:endParaRPr lang="en-US" dirty="0"/>
          </a:p>
        </p:txBody>
      </p:sp>
    </p:spTree>
    <p:extLst>
      <p:ext uri="{BB962C8B-B14F-4D97-AF65-F5344CB8AC3E}">
        <p14:creationId xmlns:p14="http://schemas.microsoft.com/office/powerpoint/2010/main" val="21041185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159</a:t>
            </a:fld>
            <a:endParaRPr lang="en-US" dirty="0"/>
          </a:p>
        </p:txBody>
      </p:sp>
    </p:spTree>
    <p:extLst>
      <p:ext uri="{BB962C8B-B14F-4D97-AF65-F5344CB8AC3E}">
        <p14:creationId xmlns:p14="http://schemas.microsoft.com/office/powerpoint/2010/main" val="12578270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160</a:t>
            </a:fld>
            <a:endParaRPr lang="en-US" dirty="0"/>
          </a:p>
        </p:txBody>
      </p:sp>
    </p:spTree>
    <p:extLst>
      <p:ext uri="{BB962C8B-B14F-4D97-AF65-F5344CB8AC3E}">
        <p14:creationId xmlns:p14="http://schemas.microsoft.com/office/powerpoint/2010/main" val="20314601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161</a:t>
            </a:fld>
            <a:endParaRPr lang="en-US" dirty="0"/>
          </a:p>
        </p:txBody>
      </p:sp>
    </p:spTree>
    <p:extLst>
      <p:ext uri="{BB962C8B-B14F-4D97-AF65-F5344CB8AC3E}">
        <p14:creationId xmlns:p14="http://schemas.microsoft.com/office/powerpoint/2010/main" val="4321358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162</a:t>
            </a:fld>
            <a:endParaRPr lang="en-US" dirty="0"/>
          </a:p>
        </p:txBody>
      </p:sp>
    </p:spTree>
    <p:extLst>
      <p:ext uri="{BB962C8B-B14F-4D97-AF65-F5344CB8AC3E}">
        <p14:creationId xmlns:p14="http://schemas.microsoft.com/office/powerpoint/2010/main" val="13351495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163</a:t>
            </a:fld>
            <a:endParaRPr lang="en-US" dirty="0"/>
          </a:p>
        </p:txBody>
      </p:sp>
    </p:spTree>
    <p:extLst>
      <p:ext uri="{BB962C8B-B14F-4D97-AF65-F5344CB8AC3E}">
        <p14:creationId xmlns:p14="http://schemas.microsoft.com/office/powerpoint/2010/main" val="26361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46</a:t>
            </a:fld>
            <a:endParaRPr lang="en-US" dirty="0"/>
          </a:p>
        </p:txBody>
      </p:sp>
    </p:spTree>
    <p:extLst>
      <p:ext uri="{BB962C8B-B14F-4D97-AF65-F5344CB8AC3E}">
        <p14:creationId xmlns:p14="http://schemas.microsoft.com/office/powerpoint/2010/main" val="1264255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164</a:t>
            </a:fld>
            <a:endParaRPr lang="en-US" dirty="0"/>
          </a:p>
        </p:txBody>
      </p:sp>
    </p:spTree>
    <p:extLst>
      <p:ext uri="{BB962C8B-B14F-4D97-AF65-F5344CB8AC3E}">
        <p14:creationId xmlns:p14="http://schemas.microsoft.com/office/powerpoint/2010/main" val="21082457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167</a:t>
            </a:fld>
            <a:endParaRPr lang="en-US" dirty="0"/>
          </a:p>
        </p:txBody>
      </p:sp>
    </p:spTree>
    <p:extLst>
      <p:ext uri="{BB962C8B-B14F-4D97-AF65-F5344CB8AC3E}">
        <p14:creationId xmlns:p14="http://schemas.microsoft.com/office/powerpoint/2010/main" val="15575599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168</a:t>
            </a:fld>
            <a:endParaRPr lang="en-US" dirty="0"/>
          </a:p>
        </p:txBody>
      </p:sp>
    </p:spTree>
    <p:extLst>
      <p:ext uri="{BB962C8B-B14F-4D97-AF65-F5344CB8AC3E}">
        <p14:creationId xmlns:p14="http://schemas.microsoft.com/office/powerpoint/2010/main" val="3145874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169</a:t>
            </a:fld>
            <a:endParaRPr lang="en-US" dirty="0"/>
          </a:p>
        </p:txBody>
      </p:sp>
    </p:spTree>
    <p:extLst>
      <p:ext uri="{BB962C8B-B14F-4D97-AF65-F5344CB8AC3E}">
        <p14:creationId xmlns:p14="http://schemas.microsoft.com/office/powerpoint/2010/main" val="13178559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171</a:t>
            </a:fld>
            <a:endParaRPr lang="en-US" dirty="0"/>
          </a:p>
        </p:txBody>
      </p:sp>
    </p:spTree>
    <p:extLst>
      <p:ext uri="{BB962C8B-B14F-4D97-AF65-F5344CB8AC3E}">
        <p14:creationId xmlns:p14="http://schemas.microsoft.com/office/powerpoint/2010/main" val="15603044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172</a:t>
            </a:fld>
            <a:endParaRPr lang="en-US" dirty="0"/>
          </a:p>
        </p:txBody>
      </p:sp>
    </p:spTree>
    <p:extLst>
      <p:ext uri="{BB962C8B-B14F-4D97-AF65-F5344CB8AC3E}">
        <p14:creationId xmlns:p14="http://schemas.microsoft.com/office/powerpoint/2010/main" val="20298725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173</a:t>
            </a:fld>
            <a:endParaRPr lang="en-US" dirty="0"/>
          </a:p>
        </p:txBody>
      </p:sp>
    </p:spTree>
    <p:extLst>
      <p:ext uri="{BB962C8B-B14F-4D97-AF65-F5344CB8AC3E}">
        <p14:creationId xmlns:p14="http://schemas.microsoft.com/office/powerpoint/2010/main" val="9983603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174</a:t>
            </a:fld>
            <a:endParaRPr lang="en-US" dirty="0"/>
          </a:p>
        </p:txBody>
      </p:sp>
    </p:spTree>
    <p:extLst>
      <p:ext uri="{BB962C8B-B14F-4D97-AF65-F5344CB8AC3E}">
        <p14:creationId xmlns:p14="http://schemas.microsoft.com/office/powerpoint/2010/main" val="20052926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175</a:t>
            </a:fld>
            <a:endParaRPr lang="en-US" dirty="0"/>
          </a:p>
        </p:txBody>
      </p:sp>
    </p:spTree>
    <p:extLst>
      <p:ext uri="{BB962C8B-B14F-4D97-AF65-F5344CB8AC3E}">
        <p14:creationId xmlns:p14="http://schemas.microsoft.com/office/powerpoint/2010/main" val="11777038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DE18E-A78A-4E09-8889-09453C5C843B}" type="slidenum">
              <a:rPr lang="en-US" smtClean="0"/>
              <a:pPr/>
              <a:t>176</a:t>
            </a:fld>
            <a:endParaRPr lang="en-US" dirty="0"/>
          </a:p>
        </p:txBody>
      </p:sp>
    </p:spTree>
    <p:extLst>
      <p:ext uri="{BB962C8B-B14F-4D97-AF65-F5344CB8AC3E}">
        <p14:creationId xmlns:p14="http://schemas.microsoft.com/office/powerpoint/2010/main" val="139206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3B3A0CC1-8279-44CE-ADAC-02C29DE6E349}"/>
              </a:ext>
            </a:extLst>
          </p:cNvPr>
          <p:cNvSpPr txBox="1">
            <a:spLocks/>
          </p:cNvSpPr>
          <p:nvPr userDrawn="1"/>
        </p:nvSpPr>
        <p:spPr>
          <a:xfrm>
            <a:off x="0" y="3952875"/>
            <a:ext cx="9144000" cy="84138"/>
          </a:xfrm>
          <a:prstGeom prst="rect">
            <a:avLst/>
          </a:prstGeom>
          <a:solidFill>
            <a:srgbClr val="71BF44"/>
          </a:solidFill>
        </p:spPr>
        <p:txBody>
          <a:bodyPr anchor="ctr">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bg1"/>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endParaRPr lang="en-US" dirty="0"/>
          </a:p>
        </p:txBody>
      </p:sp>
      <p:sp>
        <p:nvSpPr>
          <p:cNvPr id="2" name="Title 1"/>
          <p:cNvSpPr>
            <a:spLocks noGrp="1"/>
          </p:cNvSpPr>
          <p:nvPr>
            <p:ph type="ctrTitle"/>
          </p:nvPr>
        </p:nvSpPr>
        <p:spPr>
          <a:xfrm>
            <a:off x="0" y="1764146"/>
            <a:ext cx="9144000" cy="1598036"/>
          </a:xfrm>
          <a:solidFill>
            <a:srgbClr val="00ABCD"/>
          </a:solidFill>
        </p:spPr>
        <p:txBody>
          <a:bodyPr>
            <a:normAutofit/>
          </a:bodyPr>
          <a:lstStyle>
            <a:lvl1pPr algn="ctr">
              <a:defRPr sz="45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3361894"/>
            <a:ext cx="9144000" cy="591271"/>
          </a:xfrm>
          <a:solidFill>
            <a:srgbClr val="003E6C"/>
          </a:solidFill>
        </p:spPr>
        <p:txBody>
          <a:bodyPr anchor="ct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9367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EE6DE8-74A2-4807-9B4F-6CB37F26DA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37FCD04E-42A2-40EB-9E47-DAB76FC81A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3BAEC56-9A51-46A3-A0B1-73D95005EF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 xmlns:a16="http://schemas.microsoft.com/office/drawing/2014/main" id="{80016786-3A4F-4A8E-9D70-D78FCBDE8A2A}"/>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ED8E5241-CA39-4484-88C1-96865F7CF8DA}" type="slidenum">
              <a:rPr lang="en-US" smtClean="0"/>
              <a:pPr>
                <a:defRPr/>
              </a:pPr>
              <a:t>‹#›</a:t>
            </a:fld>
            <a:endParaRPr lang="en-US"/>
          </a:p>
        </p:txBody>
      </p:sp>
    </p:spTree>
    <p:extLst>
      <p:ext uri="{BB962C8B-B14F-4D97-AF65-F5344CB8AC3E}">
        <p14:creationId xmlns:p14="http://schemas.microsoft.com/office/powerpoint/2010/main" val="411463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46AE0-634B-4892-ABFB-EA9E70EE85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5532E52E-EE9F-4499-8F6C-DE632BB380FE}"/>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 xmlns:a16="http://schemas.microsoft.com/office/drawing/2014/main" id="{F85DE211-0342-4266-A655-FE8B3BDAD0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 xmlns:a16="http://schemas.microsoft.com/office/drawing/2014/main" id="{5878283E-81CD-4B50-A595-E300D49C1DBD}"/>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F93D1DEF-2C8B-4211-A912-B83174E16607}" type="slidenum">
              <a:rPr lang="en-US" smtClean="0"/>
              <a:pPr>
                <a:defRPr/>
              </a:pPr>
              <a:t>‹#›</a:t>
            </a:fld>
            <a:endParaRPr lang="en-US"/>
          </a:p>
        </p:txBody>
      </p:sp>
    </p:spTree>
    <p:extLst>
      <p:ext uri="{BB962C8B-B14F-4D97-AF65-F5344CB8AC3E}">
        <p14:creationId xmlns:p14="http://schemas.microsoft.com/office/powerpoint/2010/main" val="376810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3C1162-79B1-43C8-A252-755DC6546875}"/>
              </a:ext>
            </a:extLst>
          </p:cNvPr>
          <p:cNvSpPr>
            <a:spLocks noGrp="1"/>
          </p:cNvSpPr>
          <p:nvPr>
            <p:ph type="ctrTitle"/>
          </p:nvPr>
        </p:nvSpPr>
        <p:spPr>
          <a:xfrm>
            <a:off x="1143000" y="1122363"/>
            <a:ext cx="6858000" cy="2387600"/>
          </a:xfrm>
        </p:spPr>
        <p:txBody>
          <a:bodyPr anchor="b"/>
          <a:lstStyle>
            <a:lvl1pPr algn="ctr">
              <a:defRPr sz="4500" b="1">
                <a:solidFill>
                  <a:srgbClr val="003E6C"/>
                </a:solidFill>
              </a:defRPr>
            </a:lvl1pPr>
          </a:lstStyle>
          <a:p>
            <a:r>
              <a:rPr lang="en-US" dirty="0"/>
              <a:t>Click to edit Master title style</a:t>
            </a:r>
          </a:p>
        </p:txBody>
      </p:sp>
      <p:sp>
        <p:nvSpPr>
          <p:cNvPr id="14" name="Subtitle 2">
            <a:extLst>
              <a:ext uri="{FF2B5EF4-FFF2-40B4-BE49-F238E27FC236}">
                <a16:creationId xmlns="" xmlns:a16="http://schemas.microsoft.com/office/drawing/2014/main" id="{DC423F95-2EEC-42A2-A470-5FDD8F813694}"/>
              </a:ext>
            </a:extLst>
          </p:cNvPr>
          <p:cNvSpPr>
            <a:spLocks noGrp="1"/>
          </p:cNvSpPr>
          <p:nvPr>
            <p:ph type="subTitle" idx="1"/>
          </p:nvPr>
        </p:nvSpPr>
        <p:spPr>
          <a:xfrm>
            <a:off x="1143000" y="3602038"/>
            <a:ext cx="6858000" cy="1655762"/>
          </a:xfrm>
        </p:spPr>
        <p:txBody>
          <a:bodyPr/>
          <a:lstStyle>
            <a:lvl1pPr marL="0" indent="0" algn="ctr">
              <a:buNone/>
              <a:defRPr sz="1800">
                <a:solidFill>
                  <a:srgbClr val="003E6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6616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49219F-BAB4-4F37-AEC5-D8D123ED7C44}"/>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 xmlns:a16="http://schemas.microsoft.com/office/drawing/2014/main" id="{7003BAEC-1825-472F-9025-011C3A4751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67CF3530-D8AA-46DA-996D-B60FE391ADC1}"/>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6312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3_Title Slide">
    <p:spTree>
      <p:nvGrpSpPr>
        <p:cNvPr id="1" name=""/>
        <p:cNvGrpSpPr/>
        <p:nvPr/>
      </p:nvGrpSpPr>
      <p:grpSpPr>
        <a:xfrm>
          <a:off x="0" y="0"/>
          <a:ext cx="0" cy="0"/>
          <a:chOff x="0" y="0"/>
          <a:chExt cx="0" cy="0"/>
        </a:xfrm>
      </p:grpSpPr>
      <p:pic>
        <p:nvPicPr>
          <p:cNvPr id="4" name="Picture 7">
            <a:extLst>
              <a:ext uri="{FF2B5EF4-FFF2-40B4-BE49-F238E27FC236}">
                <a16:creationId xmlns="" xmlns:a16="http://schemas.microsoft.com/office/drawing/2014/main" id="{1E7EF082-2A3C-480D-ABCC-4AFA5B100F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0138" y="738188"/>
            <a:ext cx="44037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D126B8CC-A53A-4CB6-97B1-DCC761A9A1B8}"/>
              </a:ext>
            </a:extLst>
          </p:cNvPr>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 xmlns:a16="http://schemas.microsoft.com/office/drawing/2014/main" id="{15928D7C-D156-4526-B705-44DF04F80A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1712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AEEAC59A-712D-40A8-B1BC-217516177D43}"/>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7C23450-47F3-428B-B929-EBE8D2D4558E}"/>
              </a:ext>
            </a:extLst>
          </p:cNvPr>
          <p:cNvSpPr>
            <a:spLocks noGrp="1"/>
          </p:cNvSpPr>
          <p:nvPr>
            <p:ph type="title"/>
          </p:nvPr>
        </p:nvSpPr>
        <p:spPr/>
        <p:txBody>
          <a:bodyPr/>
          <a:lstStyle>
            <a:lvl1pPr>
              <a:defRPr b="1">
                <a:solidFill>
                  <a:srgbClr val="003E6C"/>
                </a:solidFil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A23E1B37-3329-4397-89DE-088B0ED0967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 xmlns:a16="http://schemas.microsoft.com/office/drawing/2014/main" id="{C24FC2E0-42EA-4AC8-94B8-6BB63EBADE31}"/>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 </a:t>
            </a:r>
            <a:fld id="{5E95E51F-7BE0-40B9-9982-033A63A612CB}" type="slidenum">
              <a:rPr lang="en-US" smtClean="0"/>
              <a:pPr>
                <a:defRPr/>
              </a:pPr>
              <a:t>‹#›</a:t>
            </a:fld>
            <a:endParaRPr lang="en-US"/>
          </a:p>
        </p:txBody>
      </p:sp>
    </p:spTree>
    <p:extLst>
      <p:ext uri="{BB962C8B-B14F-4D97-AF65-F5344CB8AC3E}">
        <p14:creationId xmlns:p14="http://schemas.microsoft.com/office/powerpoint/2010/main" val="212403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EE3EBBE1-DD35-4BE0-B961-71490F0683A4}"/>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0B106F46-BA50-46E0-A0BA-7789899FED5F}"/>
              </a:ext>
            </a:extLst>
          </p:cNvPr>
          <p:cNvSpPr>
            <a:spLocks noGrp="1"/>
          </p:cNvSpPr>
          <p:nvPr>
            <p:ph type="title"/>
          </p:nvPr>
        </p:nvSpPr>
        <p:spPr/>
        <p:txBody>
          <a:bodyPr/>
          <a:lstStyle>
            <a:lvl1pPr>
              <a:defRPr b="1">
                <a:solidFill>
                  <a:srgbClr val="003E6C"/>
                </a:solidFil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14054B64-2E94-4623-A003-BE1ED04483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72673D-4CAE-422A-A92F-71305F569D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3C73AE75-490F-4ED2-A6FA-E41E775139C0}"/>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7DB954C7-BD7A-4DE3-AB94-1D0BD569C2DE}" type="slidenum">
              <a:rPr lang="en-US" smtClean="0"/>
              <a:pPr>
                <a:defRPr/>
              </a:pPr>
              <a:t>‹#›</a:t>
            </a:fld>
            <a:endParaRPr lang="en-US"/>
          </a:p>
        </p:txBody>
      </p:sp>
    </p:spTree>
    <p:extLst>
      <p:ext uri="{BB962C8B-B14F-4D97-AF65-F5344CB8AC3E}">
        <p14:creationId xmlns:p14="http://schemas.microsoft.com/office/powerpoint/2010/main" val="40482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E5636AC1-F249-40E4-B0FF-54B37FE71DBC}"/>
              </a:ext>
            </a:extLst>
          </p:cNvPr>
          <p:cNvCxnSpPr/>
          <p:nvPr userDrawn="1"/>
        </p:nvCxnSpPr>
        <p:spPr>
          <a:xfrm>
            <a:off x="0" y="1293813"/>
            <a:ext cx="9144000" cy="0"/>
          </a:xfrm>
          <a:prstGeom prst="line">
            <a:avLst/>
          </a:prstGeom>
          <a:ln w="38100">
            <a:solidFill>
              <a:srgbClr val="00ABC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102288FB-2069-4FCD-8FAE-995ECA930770}"/>
              </a:ext>
            </a:extLst>
          </p:cNvPr>
          <p:cNvSpPr>
            <a:spLocks noGrp="1"/>
          </p:cNvSpPr>
          <p:nvPr>
            <p:ph type="title"/>
          </p:nvPr>
        </p:nvSpPr>
        <p:spPr>
          <a:xfrm>
            <a:off x="629841" y="365126"/>
            <a:ext cx="7886700" cy="1325563"/>
          </a:xfrm>
        </p:spPr>
        <p:txBody>
          <a:bodyPr/>
          <a:lstStyle>
            <a:lvl1pPr>
              <a:defRPr b="1">
                <a:solidFill>
                  <a:srgbClr val="003E6C"/>
                </a:solidFill>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9C3E25A5-D6D0-42FA-8C31-16532C960CE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E7F7EF-8D0F-4CC2-B29B-281BBD92ADB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44CBB5D-67E2-4071-89C7-DFC0061193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4C5300D-5256-49E5-8153-E388DFE921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 xmlns:a16="http://schemas.microsoft.com/office/drawing/2014/main" id="{E02EA506-AF21-4078-ACC2-192C537F8D5A}"/>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3ACDC8E0-D9CC-4FA7-9EA3-89EE3CFBA9D0}" type="slidenum">
              <a:rPr lang="en-US" smtClean="0"/>
              <a:pPr>
                <a:defRPr/>
              </a:pPr>
              <a:t>‹#›</a:t>
            </a:fld>
            <a:endParaRPr lang="en-US"/>
          </a:p>
        </p:txBody>
      </p:sp>
    </p:spTree>
    <p:extLst>
      <p:ext uri="{BB962C8B-B14F-4D97-AF65-F5344CB8AC3E}">
        <p14:creationId xmlns:p14="http://schemas.microsoft.com/office/powerpoint/2010/main" val="417124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E4348B-3CDC-4E89-96F2-BB7DB3CBB5BD}"/>
              </a:ext>
            </a:extLst>
          </p:cNvPr>
          <p:cNvSpPr>
            <a:spLocks noGrp="1"/>
          </p:cNvSpPr>
          <p:nvPr>
            <p:ph type="title"/>
          </p:nvPr>
        </p:nvSpPr>
        <p:spPr/>
        <p:txBody>
          <a:bodyPr/>
          <a:lstStyle>
            <a:lvl1pPr>
              <a:defRPr b="1">
                <a:solidFill>
                  <a:srgbClr val="003E6C"/>
                </a:solidFill>
              </a:defRPr>
            </a:lvl1pPr>
          </a:lstStyle>
          <a:p>
            <a:r>
              <a:rPr lang="en-US" dirty="0"/>
              <a:t>Click to edit Master title style</a:t>
            </a:r>
          </a:p>
        </p:txBody>
      </p:sp>
      <p:sp>
        <p:nvSpPr>
          <p:cNvPr id="3" name="Slide Number Placeholder 5">
            <a:extLst>
              <a:ext uri="{FF2B5EF4-FFF2-40B4-BE49-F238E27FC236}">
                <a16:creationId xmlns="" xmlns:a16="http://schemas.microsoft.com/office/drawing/2014/main" id="{215F0473-9F71-4B81-BD41-41ABC9FAF157}"/>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E837529E-641B-4F40-BD4E-256861E200A2}" type="slidenum">
              <a:rPr lang="en-US" smtClean="0"/>
              <a:pPr>
                <a:defRPr/>
              </a:pPr>
              <a:t>‹#›</a:t>
            </a:fld>
            <a:endParaRPr lang="en-US"/>
          </a:p>
        </p:txBody>
      </p:sp>
    </p:spTree>
    <p:extLst>
      <p:ext uri="{BB962C8B-B14F-4D97-AF65-F5344CB8AC3E}">
        <p14:creationId xmlns:p14="http://schemas.microsoft.com/office/powerpoint/2010/main" val="105801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 xmlns:a16="http://schemas.microsoft.com/office/drawing/2014/main" id="{630D3C6B-1B0C-45E3-B052-C145FC0E808B}"/>
              </a:ext>
            </a:extLst>
          </p:cNvPr>
          <p:cNvSpPr>
            <a:spLocks noGrp="1"/>
          </p:cNvSpPr>
          <p:nvPr>
            <p:ph type="sldNum" sz="quarter" idx="10"/>
          </p:nvPr>
        </p:nvSpPr>
        <p:spPr>
          <a:xfrm>
            <a:off x="6457950" y="6356350"/>
            <a:ext cx="2057400" cy="365125"/>
          </a:xfrm>
        </p:spPr>
        <p:txBody>
          <a:bodyPr/>
          <a:lstStyle>
            <a:lvl1pPr>
              <a:defRPr/>
            </a:lvl1pPr>
          </a:lstStyle>
          <a:p>
            <a:pPr>
              <a:defRPr/>
            </a:pPr>
            <a:r>
              <a:rPr lang="en-US"/>
              <a:t>/ </a:t>
            </a:r>
            <a:fld id="{AD3726E9-9A9E-401F-BCCF-85EAABD85042}" type="slidenum">
              <a:rPr lang="en-US" smtClean="0"/>
              <a:pPr>
                <a:defRPr/>
              </a:pPr>
              <a:t>‹#›</a:t>
            </a:fld>
            <a:endParaRPr lang="en-US"/>
          </a:p>
        </p:txBody>
      </p:sp>
    </p:spTree>
    <p:extLst>
      <p:ext uri="{BB962C8B-B14F-4D97-AF65-F5344CB8AC3E}">
        <p14:creationId xmlns:p14="http://schemas.microsoft.com/office/powerpoint/2010/main" val="2787370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4CA66C30-0097-4158-AFFB-7596DC479B4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DB289CCE-26DE-48FD-9EA7-F1CDC2EB10D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4595C23E-1C86-4559-93EB-D40FEA87E74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pic>
        <p:nvPicPr>
          <p:cNvPr id="1029" name="Picture 6">
            <a:extLst>
              <a:ext uri="{FF2B5EF4-FFF2-40B4-BE49-F238E27FC236}">
                <a16:creationId xmlns="" xmlns:a16="http://schemas.microsoft.com/office/drawing/2014/main" id="{9D04E983-41F3-45E8-A025-302E95E4335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1963" y="6130925"/>
            <a:ext cx="3236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 xmlns:a16="http://schemas.microsoft.com/office/drawing/2014/main" id="{EA8E4025-9DD9-44F7-A34F-1A179CDDB9C6}"/>
              </a:ext>
            </a:extLst>
          </p:cNvPr>
          <p:cNvSpPr>
            <a:spLocks noGrp="1"/>
          </p:cNvSpPr>
          <p:nvPr>
            <p:ph type="sldNum" sz="quarter" idx="4"/>
          </p:nvPr>
        </p:nvSpPr>
        <p:spPr>
          <a:xfrm>
            <a:off x="6457950" y="6300788"/>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rgbClr val="003E6C"/>
                </a:solidFill>
                <a:latin typeface="+mn-lt"/>
              </a:defRPr>
            </a:lvl1pPr>
          </a:lstStyle>
          <a:p>
            <a:pPr>
              <a:defRPr/>
            </a:pPr>
            <a:r>
              <a:rPr lang="en-US"/>
              <a:t>/ </a:t>
            </a:r>
            <a:fld id="{FB7DB239-7622-4983-88EE-3FCC8491FA7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easterseals.com/"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7.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1.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2.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8.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9.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8.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0.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6.xml"/></Relationships>
</file>

<file path=ppt/slides/_rels/slide2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gif"/><Relationship Id="rId5" Type="http://schemas.openxmlformats.org/officeDocument/2006/relationships/image" Target="../media/image20.jpeg"/><Relationship Id="rId1" Type="http://schemas.openxmlformats.org/officeDocument/2006/relationships/slideLayout" Target="../slideLayouts/slideLayout5.xml"/><Relationship Id="rId2" Type="http://schemas.openxmlformats.org/officeDocument/2006/relationships/notesSlide" Target="../notesSlides/notesSlide13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8.xml"/></Relationships>
</file>

<file path=ppt/slides/_rels/slide22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wmf"/><Relationship Id="rId1" Type="http://schemas.openxmlformats.org/officeDocument/2006/relationships/slideLayout" Target="../slideLayouts/slideLayout5.xml"/><Relationship Id="rId2" Type="http://schemas.openxmlformats.org/officeDocument/2006/relationships/notesSlide" Target="../notesSlides/notesSlide139.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0.xml"/><Relationship Id="rId3" Type="http://schemas.openxmlformats.org/officeDocument/2006/relationships/image" Target="../media/image23.jpe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1.xml"/></Relationships>
</file>

<file path=ppt/slides/_rels/slide22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5.xml"/><Relationship Id="rId2" Type="http://schemas.openxmlformats.org/officeDocument/2006/relationships/notesSlide" Target="../notesSlides/notesSlide14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5.xml"/><Relationship Id="rId2" Type="http://schemas.openxmlformats.org/officeDocument/2006/relationships/notesSlide" Target="../notesSlides/notesSlide14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6.xml"/><Relationship Id="rId3" Type="http://schemas.openxmlformats.org/officeDocument/2006/relationships/image" Target="../media/image28.jpe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7.xml"/></Relationships>
</file>

<file path=ppt/slides/_rels/slide23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5.xml"/><Relationship Id="rId2" Type="http://schemas.openxmlformats.org/officeDocument/2006/relationships/notesSlide" Target="../notesSlides/notesSlide148.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9.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0.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8.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9.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0.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8.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9.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5.xml"/></Relationships>
</file>

<file path=ppt/slides/_rels/slide26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5.xml"/><Relationship Id="rId2" Type="http://schemas.openxmlformats.org/officeDocument/2006/relationships/notesSlide" Target="../notesSlides/notesSlide17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7.xml"/><Relationship Id="rId3" Type="http://schemas.openxmlformats.org/officeDocument/2006/relationships/image" Target="../media/image34.jpe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1.xml"/><Relationship Id="rId3" Type="http://schemas.openxmlformats.org/officeDocument/2006/relationships/image" Target="../media/image35.jpe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5.xml"/><Relationship Id="rId3" Type="http://schemas.openxmlformats.org/officeDocument/2006/relationships/image" Target="../media/image36.jpe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8.xml"/><Relationship Id="rId3" Type="http://schemas.openxmlformats.org/officeDocument/2006/relationships/image" Target="../media/image37.jpe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9.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0.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1.xml"/><Relationship Id="rId3" Type="http://schemas.openxmlformats.org/officeDocument/2006/relationships/image" Target="../media/image38.jpe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5.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6.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jpe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8.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9.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0.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5.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6.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8.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9.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0.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5.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6.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8.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9.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0.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3.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8.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9.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0.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3.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4.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b="1" dirty="0"/>
              <a:t>Passenger Assistance Safety</a:t>
            </a:r>
            <a:r>
              <a:rPr lang="uk-UA" b="1" dirty="0"/>
              <a:t> &amp; </a:t>
            </a:r>
            <a:r>
              <a:rPr lang="en-US" b="1" dirty="0"/>
              <a:t>Sensitivity (PASS) 6.0</a:t>
            </a:r>
          </a:p>
        </p:txBody>
      </p:sp>
      <p:sp>
        <p:nvSpPr>
          <p:cNvPr id="2" name="Subtitle 1">
            <a:extLst>
              <a:ext uri="{FF2B5EF4-FFF2-40B4-BE49-F238E27FC236}">
                <a16:creationId xmlns="" xmlns:a16="http://schemas.microsoft.com/office/drawing/2014/main" id="{66D03E3F-26E9-4D5A-A47C-4C4A76CCD069}"/>
              </a:ext>
            </a:extLst>
          </p:cNvPr>
          <p:cNvSpPr>
            <a:spLocks noGrp="1"/>
          </p:cNvSpPr>
          <p:nvPr>
            <p:ph type="subTitle" idx="1"/>
          </p:nvPr>
        </p:nvSpPr>
        <p:spPr>
          <a:xfrm>
            <a:off x="0" y="3362182"/>
            <a:ext cx="9144000" cy="591271"/>
          </a:xfrm>
        </p:spPr>
        <p:txBody>
          <a:bodyPr/>
          <a:lstStyle/>
          <a:p>
            <a:r>
              <a:rPr lang="en-US" dirty="0">
                <a:ea typeface="+mn-lt"/>
                <a:cs typeface="+mn-lt"/>
              </a:rPr>
              <a:t>How to properly assist</a:t>
            </a:r>
            <a:r>
              <a:rPr lang="uk-UA" dirty="0">
                <a:ea typeface="+mn-lt"/>
                <a:cs typeface="+mn-lt"/>
              </a:rPr>
              <a:t> &amp; </a:t>
            </a:r>
            <a:r>
              <a:rPr lang="en-US" dirty="0">
                <a:ea typeface="+mn-lt"/>
                <a:cs typeface="+mn-lt"/>
              </a:rPr>
              <a:t>interact with your passengers </a:t>
            </a:r>
          </a:p>
        </p:txBody>
      </p:sp>
      <p:sp>
        <p:nvSpPr>
          <p:cNvPr id="3" name="Rectangle 2"/>
          <p:cNvSpPr/>
          <p:nvPr/>
        </p:nvSpPr>
        <p:spPr>
          <a:xfrm>
            <a:off x="1733550" y="4495800"/>
            <a:ext cx="5676900" cy="646331"/>
          </a:xfrm>
          <a:prstGeom prst="rect">
            <a:avLst/>
          </a:prstGeom>
        </p:spPr>
        <p:txBody>
          <a:bodyPr wrap="square" anchor="t">
            <a:spAutoFit/>
          </a:bodyPr>
          <a:lstStyle/>
          <a:p>
            <a:pPr algn="ctr"/>
            <a:endParaRPr lang="en-US" sz="3600" dirty="0">
              <a:cs typeface="Calibri"/>
            </a:endParaRPr>
          </a:p>
        </p:txBody>
      </p:sp>
    </p:spTree>
    <p:extLst>
      <p:ext uri="{BB962C8B-B14F-4D97-AF65-F5344CB8AC3E}">
        <p14:creationId xmlns:p14="http://schemas.microsoft.com/office/powerpoint/2010/main" val="217072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55A7C6B-A34F-41CE-B389-D5C13251BC42}"/>
              </a:ext>
            </a:extLst>
          </p:cNvPr>
          <p:cNvSpPr>
            <a:spLocks noGrp="1"/>
          </p:cNvSpPr>
          <p:nvPr>
            <p:ph type="subTitle" idx="1"/>
          </p:nvPr>
        </p:nvSpPr>
        <p:spPr/>
        <p:txBody>
          <a:bodyPr/>
          <a:lstStyle/>
          <a:p>
            <a:r>
              <a:rPr lang="en-US" dirty="0">
                <a:cs typeface="Calibri"/>
              </a:rPr>
              <a:t>By Smith System</a:t>
            </a:r>
          </a:p>
          <a:p>
            <a:endParaRPr lang="en-US" dirty="0">
              <a:cs typeface="Calibri"/>
            </a:endParaRPr>
          </a:p>
        </p:txBody>
      </p:sp>
      <p:sp>
        <p:nvSpPr>
          <p:cNvPr id="4" name="Slide Number Placeholder 3"/>
          <p:cNvSpPr>
            <a:spLocks noGrp="1"/>
          </p:cNvSpPr>
          <p:nvPr>
            <p:ph type="sldNum" sz="quarter" idx="4294967295"/>
          </p:nvPr>
        </p:nvSpPr>
        <p:spPr>
          <a:xfrm>
            <a:off x="8382000" y="6416675"/>
            <a:ext cx="762000" cy="365125"/>
          </a:xfrm>
          <a:prstGeom prst="rect">
            <a:avLst/>
          </a:prstGeom>
        </p:spPr>
        <p:txBody>
          <a:bodyPr/>
          <a:lstStyle/>
          <a:p>
            <a:fld id="{F65EB6D9-0055-40C0-B36E-48039CA07B30}" type="slidenum">
              <a:rPr lang="en-US" smtClean="0"/>
              <a:pPr/>
              <a:t>10</a:t>
            </a:fld>
            <a:endParaRPr lang="en-US" dirty="0"/>
          </a:p>
        </p:txBody>
      </p:sp>
      <p:sp>
        <p:nvSpPr>
          <p:cNvPr id="7" name="Title 6">
            <a:extLst>
              <a:ext uri="{FF2B5EF4-FFF2-40B4-BE49-F238E27FC236}">
                <a16:creationId xmlns="" xmlns:a16="http://schemas.microsoft.com/office/drawing/2014/main" id="{6EC09BC6-77A2-4C89-884B-6F66400B1086}"/>
              </a:ext>
            </a:extLst>
          </p:cNvPr>
          <p:cNvSpPr>
            <a:spLocks noGrp="1"/>
          </p:cNvSpPr>
          <p:nvPr>
            <p:ph type="ctrTitle"/>
          </p:nvPr>
        </p:nvSpPr>
        <p:spPr/>
        <p:txBody>
          <a:bodyPr/>
          <a:lstStyle/>
          <a:p>
            <a:r>
              <a:rPr lang="en-US" dirty="0">
                <a:cs typeface="Calibri Light"/>
              </a:rPr>
              <a:t>Compass Maneuvering (video)</a:t>
            </a:r>
            <a:endParaRPr lang="en-US" dirty="0"/>
          </a:p>
        </p:txBody>
      </p:sp>
    </p:spTree>
    <p:extLst>
      <p:ext uri="{BB962C8B-B14F-4D97-AF65-F5344CB8AC3E}">
        <p14:creationId xmlns:p14="http://schemas.microsoft.com/office/powerpoint/2010/main" val="12023067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362712"/>
          </a:xfrm>
        </p:spPr>
        <p:txBody>
          <a:bodyPr>
            <a:noAutofit/>
          </a:bodyPr>
          <a:lstStyle/>
          <a:p>
            <a:r>
              <a:rPr lang="en-US" dirty="0">
                <a:cs typeface="Calibri Light"/>
              </a:rPr>
              <a:t>ADA Regulations</a:t>
            </a:r>
            <a:endParaRPr lang="en-US" dirty="0"/>
          </a:p>
        </p:txBody>
      </p:sp>
      <p:sp>
        <p:nvSpPr>
          <p:cNvPr id="3" name="Content Placeholder 2"/>
          <p:cNvSpPr>
            <a:spLocks noGrp="1"/>
          </p:cNvSpPr>
          <p:nvPr>
            <p:ph idx="1"/>
          </p:nvPr>
        </p:nvSpPr>
        <p:spPr>
          <a:xfrm>
            <a:off x="457200" y="1295400"/>
            <a:ext cx="8229600" cy="5105400"/>
          </a:xfrm>
        </p:spPr>
        <p:txBody>
          <a:bodyPr/>
          <a:lstStyle/>
          <a:p>
            <a:pPr marL="342900" lvl="1" indent="-342900">
              <a:buClr>
                <a:schemeClr val="accent3"/>
              </a:buClr>
              <a:buSzPct val="95000"/>
            </a:pPr>
            <a:endParaRPr lang="en-US" sz="2400" dirty="0">
              <a:cs typeface="Calibri"/>
            </a:endParaRPr>
          </a:p>
          <a:p>
            <a:pPr marL="342900" lvl="1" indent="-342900">
              <a:buClr>
                <a:schemeClr val="accent3"/>
              </a:buClr>
              <a:buSzPct val="95000"/>
            </a:pPr>
            <a:r>
              <a:rPr lang="en-US" sz="2400" dirty="0"/>
              <a:t>Remember – passengers using assistive devices, such as crutches, canes or walkers,</a:t>
            </a:r>
            <a:r>
              <a:rPr lang="uk-UA" sz="2400" dirty="0"/>
              <a:t> &amp; </a:t>
            </a:r>
            <a:r>
              <a:rPr lang="en-US" sz="2400" dirty="0"/>
              <a:t>passengers who have difficulty using stairs are permitted to use the lift</a:t>
            </a:r>
            <a:r>
              <a:rPr lang="uk-UA" sz="2400" dirty="0"/>
              <a:t> &amp; </a:t>
            </a:r>
            <a:r>
              <a:rPr lang="en-US" sz="2400" dirty="0"/>
              <a:t>ramp.  </a:t>
            </a:r>
            <a:endParaRPr lang="en-US" sz="2400" dirty="0">
              <a:cs typeface="Calibri"/>
            </a:endParaRPr>
          </a:p>
          <a:p>
            <a:pPr marL="342900" lvl="1" indent="-342900">
              <a:buClr>
                <a:schemeClr val="accent3"/>
              </a:buClr>
              <a:buSzPct val="95000"/>
            </a:pPr>
            <a:r>
              <a:rPr lang="en-US" sz="2400" dirty="0"/>
              <a:t>Always instruct the passenger to hold the railing for additional safety.  </a:t>
            </a:r>
          </a:p>
          <a:p>
            <a:pPr marL="342900" lvl="1" indent="-342900">
              <a:buClr>
                <a:schemeClr val="accent3"/>
              </a:buClr>
              <a:buSzPct val="95000"/>
            </a:pPr>
            <a:r>
              <a:rPr lang="en-US" sz="2400" dirty="0"/>
              <a:t>Some disabilities are hidden, therefore you may not deny anyone this service if requested.</a:t>
            </a:r>
            <a:endParaRPr lang="en-US" sz="2400" dirty="0">
              <a:cs typeface="Calibri"/>
            </a:endParaRPr>
          </a:p>
          <a:p>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100</a:t>
            </a:fld>
            <a:endParaRPr lang="en-US" dirty="0"/>
          </a:p>
        </p:txBody>
      </p:sp>
    </p:spTree>
    <p:extLst>
      <p:ext uri="{BB962C8B-B14F-4D97-AF65-F5344CB8AC3E}">
        <p14:creationId xmlns:p14="http://schemas.microsoft.com/office/powerpoint/2010/main" val="15170742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4146"/>
            <a:ext cx="9144000" cy="1598036"/>
          </a:xfrm>
        </p:spPr>
        <p:txBody>
          <a:bodyPr wrap="square" anchor="ctr">
            <a:normAutofit/>
          </a:bodyPr>
          <a:lstStyle/>
          <a:p>
            <a:r>
              <a:rPr lang="en-US" b="1" dirty="0"/>
              <a:t>Section </a:t>
            </a:r>
            <a:r>
              <a:rPr lang="en-US" b="1" dirty="0" smtClean="0"/>
              <a:t>8: </a:t>
            </a:r>
            <a:r>
              <a:rPr lang="en-US" b="1" dirty="0"/>
              <a:t>Taxi Services</a:t>
            </a:r>
            <a:r>
              <a:rPr lang="uk-UA" b="1" dirty="0"/>
              <a:t> &amp; </a:t>
            </a:r>
            <a:r>
              <a:rPr lang="en-US" b="1" dirty="0"/>
              <a:t>The ADA </a:t>
            </a:r>
            <a:r>
              <a:rPr lang="en-US" sz="3400" b="1" dirty="0">
                <a:ea typeface="+mj-lt"/>
                <a:cs typeface="+mj-lt"/>
              </a:rPr>
              <a:t/>
            </a:r>
            <a:br>
              <a:rPr lang="en-US" sz="3400" b="1" dirty="0">
                <a:ea typeface="+mj-lt"/>
                <a:cs typeface="+mj-lt"/>
              </a:rPr>
            </a:br>
            <a:r>
              <a:rPr lang="en-US" sz="3400" dirty="0">
                <a:ea typeface="+mj-lt"/>
                <a:cs typeface="+mj-lt"/>
              </a:rPr>
              <a:t>(49CFR part 37; 37.29)</a:t>
            </a: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61894"/>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101</a:t>
            </a:fld>
            <a:endParaRPr lang="en-US"/>
          </a:p>
        </p:txBody>
      </p:sp>
    </p:spTree>
    <p:extLst>
      <p:ext uri="{BB962C8B-B14F-4D97-AF65-F5344CB8AC3E}">
        <p14:creationId xmlns:p14="http://schemas.microsoft.com/office/powerpoint/2010/main" val="1237905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Taxi Services</a:t>
            </a:r>
            <a:r>
              <a:rPr lang="uk-UA" dirty="0">
                <a:cs typeface="Calibri Light"/>
              </a:rPr>
              <a:t> &amp; </a:t>
            </a:r>
            <a:r>
              <a:rPr lang="en-US" dirty="0">
                <a:cs typeface="Calibri Light"/>
              </a:rPr>
              <a:t>The ADA</a:t>
            </a:r>
            <a:endParaRPr lang="en-US" dirty="0"/>
          </a:p>
        </p:txBody>
      </p:sp>
      <p:sp>
        <p:nvSpPr>
          <p:cNvPr id="3" name="Content Placeholder 2"/>
          <p:cNvSpPr>
            <a:spLocks noGrp="1"/>
          </p:cNvSpPr>
          <p:nvPr>
            <p:ph idx="1"/>
          </p:nvPr>
        </p:nvSpPr>
        <p:spPr/>
        <p:txBody>
          <a:bodyPr/>
          <a:lstStyle/>
          <a:p>
            <a:pPr marL="480060" indent="-342900"/>
            <a:r>
              <a:rPr lang="en-US" sz="2400" dirty="0"/>
              <a:t>Taxi services must comply with ADA requirements as private companies, primarily engaged in the business of transporting people, which provide demand-response transportation.</a:t>
            </a:r>
            <a:endParaRPr lang="en-US" dirty="0"/>
          </a:p>
          <a:p>
            <a:pPr marL="480060" indent="-342900"/>
            <a:endParaRPr lang="en-US" sz="2400" dirty="0">
              <a:ea typeface="+mn-lt"/>
              <a:cs typeface="+mn-lt"/>
            </a:endParaRPr>
          </a:p>
          <a:p>
            <a:pPr marL="480060" indent="-342900"/>
            <a:r>
              <a:rPr lang="en-US" sz="2400" dirty="0">
                <a:ea typeface="+mn-lt"/>
                <a:cs typeface="+mn-lt"/>
              </a:rPr>
              <a:t>The ADA requires training to proficiency so that each employee knows how to provide service the proper way.</a:t>
            </a:r>
          </a:p>
          <a:p>
            <a:pPr marL="480060" indent="-342900"/>
            <a:endParaRPr lang="en-US" sz="2400" dirty="0">
              <a:ea typeface="+mn-lt"/>
              <a:cs typeface="+mn-lt"/>
            </a:endParaRPr>
          </a:p>
          <a:p>
            <a:pPr marL="480060" indent="-342900"/>
            <a:r>
              <a:rPr lang="en-US" sz="2400" dirty="0">
                <a:ea typeface="+mn-lt"/>
                <a:cs typeface="+mn-lt"/>
              </a:rPr>
              <a:t>Training must be appropriate to the duties of each employee.</a:t>
            </a:r>
          </a:p>
          <a:p>
            <a:pPr marL="480060" indent="-342900"/>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102</a:t>
            </a:fld>
            <a:endParaRPr lang="en-US" dirty="0"/>
          </a:p>
        </p:txBody>
      </p:sp>
    </p:spTree>
    <p:extLst>
      <p:ext uri="{BB962C8B-B14F-4D97-AF65-F5344CB8AC3E}">
        <p14:creationId xmlns:p14="http://schemas.microsoft.com/office/powerpoint/2010/main" val="10949610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Taxi Services</a:t>
            </a:r>
            <a:r>
              <a:rPr lang="uk-UA" dirty="0">
                <a:cs typeface="Calibri Light"/>
              </a:rPr>
              <a:t> &amp; </a:t>
            </a:r>
            <a:r>
              <a:rPr lang="en-US" dirty="0">
                <a:cs typeface="Calibri Light"/>
              </a:rPr>
              <a:t>the ADA</a:t>
            </a:r>
            <a:endParaRPr lang="en-US" dirty="0"/>
          </a:p>
        </p:txBody>
      </p:sp>
      <p:sp>
        <p:nvSpPr>
          <p:cNvPr id="3" name="Content Placeholder 2"/>
          <p:cNvSpPr>
            <a:spLocks noGrp="1"/>
          </p:cNvSpPr>
          <p:nvPr>
            <p:ph idx="1"/>
          </p:nvPr>
        </p:nvSpPr>
        <p:spPr>
          <a:xfrm>
            <a:off x="628650" y="1562100"/>
            <a:ext cx="7886700" cy="4351338"/>
          </a:xfrm>
        </p:spPr>
        <p:txBody>
          <a:bodyPr/>
          <a:lstStyle/>
          <a:p>
            <a:pPr marL="480060" indent="-342900"/>
            <a:endParaRPr lang="en-US" sz="2400" dirty="0">
              <a:cs typeface="Calibri" panose="020F0502020204030204"/>
            </a:endParaRPr>
          </a:p>
          <a:p>
            <a:pPr marL="480060" indent="-342900"/>
            <a:r>
              <a:rPr lang="en-US" sz="2400" dirty="0"/>
              <a:t>When it comes to providing service to people with disabilities, ignorance is no excuse for failure.</a:t>
            </a:r>
            <a:endParaRPr lang="en-US" sz="2400" dirty="0">
              <a:cs typeface="Calibri" panose="020F0502020204030204"/>
            </a:endParaRPr>
          </a:p>
          <a:p>
            <a:pPr marL="480060" indent="-342900"/>
            <a:endParaRPr lang="en-US" sz="2400" dirty="0">
              <a:cs typeface="Calibri" panose="020F0502020204030204"/>
            </a:endParaRPr>
          </a:p>
          <a:p>
            <a:pPr marL="480060" indent="-342900"/>
            <a:r>
              <a:rPr lang="en-US" sz="2400" dirty="0"/>
              <a:t>A taxi company cannot require that a wheelchair user wait for a lift-equipped van if the person could use an automobile.</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103</a:t>
            </a:fld>
            <a:endParaRPr lang="en-US" dirty="0"/>
          </a:p>
        </p:txBody>
      </p:sp>
    </p:spTree>
    <p:extLst>
      <p:ext uri="{BB962C8B-B14F-4D97-AF65-F5344CB8AC3E}">
        <p14:creationId xmlns:p14="http://schemas.microsoft.com/office/powerpoint/2010/main" val="8241536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Taxi Services</a:t>
            </a:r>
            <a:r>
              <a:rPr lang="uk-UA" dirty="0">
                <a:cs typeface="Calibri Light"/>
              </a:rPr>
              <a:t> &amp; </a:t>
            </a:r>
            <a:r>
              <a:rPr lang="en-US" dirty="0">
                <a:cs typeface="Calibri Light"/>
              </a:rPr>
              <a:t>the ADA</a:t>
            </a:r>
            <a:endParaRPr lang="en-US" dirty="0"/>
          </a:p>
        </p:txBody>
      </p:sp>
      <p:sp>
        <p:nvSpPr>
          <p:cNvPr id="3" name="Content Placeholder 2"/>
          <p:cNvSpPr>
            <a:spLocks noGrp="1"/>
          </p:cNvSpPr>
          <p:nvPr>
            <p:ph idx="1"/>
          </p:nvPr>
        </p:nvSpPr>
        <p:spPr>
          <a:xfrm>
            <a:off x="628650" y="1790700"/>
            <a:ext cx="7886700" cy="4351338"/>
          </a:xfrm>
        </p:spPr>
        <p:txBody>
          <a:bodyPr/>
          <a:lstStyle/>
          <a:p>
            <a:pPr marL="480060" indent="-342900"/>
            <a:endParaRPr lang="en-US" sz="2400" dirty="0">
              <a:cs typeface="Calibri" panose="020F0502020204030204"/>
            </a:endParaRPr>
          </a:p>
          <a:p>
            <a:pPr marL="480060" indent="-342900"/>
            <a:r>
              <a:rPr lang="en-US" sz="2400" dirty="0"/>
              <a:t>Taxi companies must provide service in a manner that does not discriminate against people with disabilities.</a:t>
            </a:r>
            <a:endParaRPr lang="en-US" sz="2400" dirty="0">
              <a:cs typeface="Calibri" panose="020F0502020204030204"/>
            </a:endParaRPr>
          </a:p>
          <a:p>
            <a:pPr marL="480060" indent="-342900"/>
            <a:endParaRPr lang="en-US" sz="2400" dirty="0">
              <a:cs typeface="Calibri" panose="020F0502020204030204"/>
            </a:endParaRPr>
          </a:p>
          <a:p>
            <a:pPr marL="480060" indent="-342900"/>
            <a:r>
              <a:rPr lang="en-US" sz="2400" dirty="0"/>
              <a:t>Therefore, it would be discrimination to charge a higher fee or fare for a person with a disability.</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104</a:t>
            </a:fld>
            <a:endParaRPr lang="en-US" dirty="0"/>
          </a:p>
        </p:txBody>
      </p:sp>
    </p:spTree>
    <p:extLst>
      <p:ext uri="{BB962C8B-B14F-4D97-AF65-F5344CB8AC3E}">
        <p14:creationId xmlns:p14="http://schemas.microsoft.com/office/powerpoint/2010/main" val="2812589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dirty="0" smtClean="0"/>
              <a:pPr/>
              <a:t>105</a:t>
            </a:fld>
            <a:endParaRPr lang="en-US" dirty="0"/>
          </a:p>
        </p:txBody>
      </p:sp>
      <p:sp>
        <p:nvSpPr>
          <p:cNvPr id="3" name="Content Placeholder 2"/>
          <p:cNvSpPr>
            <a:spLocks noGrp="1"/>
          </p:cNvSpPr>
          <p:nvPr>
            <p:ph idx="4294967295"/>
          </p:nvPr>
        </p:nvSpPr>
        <p:spPr>
          <a:xfrm>
            <a:off x="524983" y="-1018584"/>
            <a:ext cx="7886700" cy="4351338"/>
          </a:xfrm>
        </p:spPr>
        <p:txBody>
          <a:bodyPr/>
          <a:lstStyle/>
          <a:p>
            <a:pPr marL="137160" indent="0" algn="ctr">
              <a:buNone/>
            </a:pPr>
            <a:endParaRPr lang="en-US" sz="5400" dirty="0">
              <a:latin typeface="Calibri Light"/>
              <a:cs typeface="Calibri"/>
            </a:endParaRPr>
          </a:p>
          <a:p>
            <a:pPr marL="137160" indent="0" algn="ctr">
              <a:buNone/>
            </a:pPr>
            <a:endParaRPr lang="en-US" sz="5400" dirty="0">
              <a:latin typeface="Calibri Light"/>
              <a:cs typeface="Calibri"/>
            </a:endParaRPr>
          </a:p>
          <a:p>
            <a:pPr marL="137160" indent="0" algn="ctr">
              <a:buNone/>
            </a:pPr>
            <a:r>
              <a:rPr lang="en-US" sz="5400" dirty="0">
                <a:latin typeface="Calibri Light"/>
                <a:cs typeface="Calibri Light"/>
              </a:rPr>
              <a:t>The fact that it may take more time</a:t>
            </a:r>
            <a:r>
              <a:rPr lang="uk-UA" sz="5400" dirty="0">
                <a:latin typeface="Calibri Light"/>
                <a:cs typeface="Calibri Light"/>
              </a:rPr>
              <a:t> &amp; </a:t>
            </a:r>
            <a:r>
              <a:rPr lang="en-US" sz="5400" dirty="0">
                <a:latin typeface="Calibri Light"/>
                <a:cs typeface="Calibri Light"/>
              </a:rPr>
              <a:t>effort to serve a person with a disability does not justify discriminatory conduct with respect to passengers with disabilities.</a:t>
            </a:r>
          </a:p>
          <a:p>
            <a:pPr marL="137160" indent="0" algn="ctr">
              <a:buNone/>
            </a:pPr>
            <a:endParaRPr lang="en-US" sz="5400" dirty="0">
              <a:latin typeface="Calibri Light"/>
              <a:cs typeface="Calibri"/>
            </a:endParaRPr>
          </a:p>
        </p:txBody>
      </p:sp>
    </p:spTree>
    <p:extLst>
      <p:ext uri="{BB962C8B-B14F-4D97-AF65-F5344CB8AC3E}">
        <p14:creationId xmlns:p14="http://schemas.microsoft.com/office/powerpoint/2010/main" val="5078504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Taxi Services</a:t>
            </a:r>
            <a:r>
              <a:rPr lang="uk-UA" dirty="0">
                <a:cs typeface="Calibri Light"/>
              </a:rPr>
              <a:t> &amp; </a:t>
            </a:r>
            <a:r>
              <a:rPr lang="en-US" dirty="0">
                <a:cs typeface="Calibri Light"/>
              </a:rPr>
              <a:t>the ADA</a:t>
            </a:r>
            <a:endParaRPr lang="en-US" dirty="0"/>
          </a:p>
        </p:txBody>
      </p:sp>
      <p:sp>
        <p:nvSpPr>
          <p:cNvPr id="3" name="Content Placeholder 2"/>
          <p:cNvSpPr>
            <a:spLocks noGrp="1"/>
          </p:cNvSpPr>
          <p:nvPr>
            <p:ph idx="1"/>
          </p:nvPr>
        </p:nvSpPr>
        <p:spPr/>
        <p:txBody>
          <a:bodyPr/>
          <a:lstStyle/>
          <a:p>
            <a:pPr marL="137160" indent="0">
              <a:buNone/>
            </a:pPr>
            <a:endParaRPr lang="en-US" sz="2400" dirty="0"/>
          </a:p>
          <a:p>
            <a:pPr marL="137160" indent="0">
              <a:buNone/>
            </a:pPr>
            <a:endParaRPr lang="en-US" sz="2400" dirty="0"/>
          </a:p>
          <a:p>
            <a:pPr marL="137160" indent="0">
              <a:buNone/>
            </a:pPr>
            <a:r>
              <a:rPr lang="en-US" sz="2400" dirty="0"/>
              <a:t>If a taxi company requires, by policy, that luggage be stored in the trunk of the vehicle an exception should be made for a passenger whose wheelchair, or other mobility device, has been placed in the trunk so that luggage may be placed on a seat or the floor of the cab.</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106</a:t>
            </a:fld>
            <a:endParaRPr lang="en-US" dirty="0"/>
          </a:p>
        </p:txBody>
      </p:sp>
    </p:spTree>
    <p:extLst>
      <p:ext uri="{BB962C8B-B14F-4D97-AF65-F5344CB8AC3E}">
        <p14:creationId xmlns:p14="http://schemas.microsoft.com/office/powerpoint/2010/main" val="1343004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Taxi Services</a:t>
            </a:r>
            <a:r>
              <a:rPr lang="uk-UA" dirty="0">
                <a:cs typeface="Calibri Light"/>
              </a:rPr>
              <a:t> &amp; </a:t>
            </a:r>
            <a:r>
              <a:rPr lang="en-US" dirty="0">
                <a:cs typeface="Calibri Light"/>
              </a:rPr>
              <a:t>the ADA</a:t>
            </a:r>
            <a:endParaRPr lang="en-US" dirty="0"/>
          </a:p>
        </p:txBody>
      </p:sp>
      <p:sp>
        <p:nvSpPr>
          <p:cNvPr id="3" name="Content Placeholder 2"/>
          <p:cNvSpPr>
            <a:spLocks noGrp="1"/>
          </p:cNvSpPr>
          <p:nvPr>
            <p:ph idx="1"/>
          </p:nvPr>
        </p:nvSpPr>
        <p:spPr/>
        <p:txBody>
          <a:bodyPr/>
          <a:lstStyle/>
          <a:p>
            <a:pPr marL="137160" indent="0">
              <a:buNone/>
            </a:pPr>
            <a:r>
              <a:rPr lang="en-US" sz="3600" dirty="0"/>
              <a:t>The ADA requires that communication</a:t>
            </a:r>
            <a:r>
              <a:rPr lang="uk-UA" sz="3600" dirty="0"/>
              <a:t> &amp; </a:t>
            </a:r>
            <a:r>
              <a:rPr lang="en-US" sz="3600" dirty="0"/>
              <a:t>information be available in accessible format such as; braille, large print, audio tapes, TDD devices, etc.</a:t>
            </a:r>
            <a:endParaRPr lang="en-US" sz="36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107</a:t>
            </a:fld>
            <a:endParaRPr lang="en-US" dirty="0"/>
          </a:p>
        </p:txBody>
      </p:sp>
    </p:spTree>
    <p:extLst>
      <p:ext uri="{BB962C8B-B14F-4D97-AF65-F5344CB8AC3E}">
        <p14:creationId xmlns:p14="http://schemas.microsoft.com/office/powerpoint/2010/main" val="18181569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Taxi Services</a:t>
            </a:r>
            <a:r>
              <a:rPr lang="uk-UA" dirty="0">
                <a:cs typeface="Calibri Light"/>
              </a:rPr>
              <a:t> &amp; </a:t>
            </a:r>
            <a:r>
              <a:rPr lang="en-US" dirty="0">
                <a:cs typeface="Calibri Light"/>
              </a:rPr>
              <a:t>the ADA</a:t>
            </a:r>
            <a:endParaRPr lang="en-US" dirty="0"/>
          </a:p>
        </p:txBody>
      </p:sp>
      <p:sp>
        <p:nvSpPr>
          <p:cNvPr id="3" name="Content Placeholder 2"/>
          <p:cNvSpPr>
            <a:spLocks noGrp="1"/>
          </p:cNvSpPr>
          <p:nvPr>
            <p:ph idx="1"/>
          </p:nvPr>
        </p:nvSpPr>
        <p:spPr/>
        <p:txBody>
          <a:bodyPr/>
          <a:lstStyle/>
          <a:p>
            <a:pPr marL="137160" indent="0">
              <a:buNone/>
            </a:pPr>
            <a:r>
              <a:rPr lang="en-US" sz="2400" dirty="0"/>
              <a:t>The ADA protects both drivers</a:t>
            </a:r>
            <a:r>
              <a:rPr lang="uk-UA" sz="2400" dirty="0"/>
              <a:t> &amp; </a:t>
            </a:r>
            <a:r>
              <a:rPr lang="en-US" sz="2400" dirty="0"/>
              <a:t>customers.</a:t>
            </a:r>
            <a:endParaRPr lang="en-US" sz="2400" dirty="0">
              <a:cs typeface="Calibri"/>
            </a:endParaRPr>
          </a:p>
          <a:p>
            <a:pPr marL="137160" indent="0">
              <a:buNone/>
            </a:pPr>
            <a:endParaRPr lang="en-US" sz="2400" dirty="0">
              <a:cs typeface="Calibri"/>
            </a:endParaRPr>
          </a:p>
          <a:p>
            <a:pPr marL="137160" indent="0">
              <a:buNone/>
            </a:pPr>
            <a:r>
              <a:rPr lang="en-US" sz="2400" dirty="0"/>
              <a:t>Drivers Must:</a:t>
            </a:r>
            <a:endParaRPr lang="en-US" sz="2400" dirty="0">
              <a:cs typeface="Calibri"/>
            </a:endParaRPr>
          </a:p>
          <a:p>
            <a:pPr marL="342900" indent="-342900"/>
            <a:r>
              <a:rPr lang="en-US" sz="2400" dirty="0"/>
              <a:t>Provide transportation to a person with a disability who is capable of using the service.</a:t>
            </a:r>
            <a:endParaRPr lang="en-US" sz="2400" dirty="0">
              <a:cs typeface="Calibri"/>
            </a:endParaRPr>
          </a:p>
          <a:p>
            <a:pPr marL="342900" indent="-342900"/>
            <a:endParaRPr lang="en-US" sz="2400" dirty="0"/>
          </a:p>
          <a:p>
            <a:pPr marL="342900" indent="-342900"/>
            <a:r>
              <a:rPr lang="en-US" sz="2400" dirty="0"/>
              <a:t>Offer assistance to passengers if requested (not to include actual lifting of the passenger).</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108</a:t>
            </a:fld>
            <a:endParaRPr lang="en-US" dirty="0"/>
          </a:p>
        </p:txBody>
      </p:sp>
    </p:spTree>
    <p:extLst>
      <p:ext uri="{BB962C8B-B14F-4D97-AF65-F5344CB8AC3E}">
        <p14:creationId xmlns:p14="http://schemas.microsoft.com/office/powerpoint/2010/main" val="12182723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Taxi Services</a:t>
            </a:r>
            <a:r>
              <a:rPr lang="uk-UA" dirty="0">
                <a:cs typeface="Calibri Light"/>
              </a:rPr>
              <a:t> &amp; </a:t>
            </a:r>
            <a:r>
              <a:rPr lang="en-US" dirty="0">
                <a:cs typeface="Calibri Light"/>
              </a:rPr>
              <a:t>the ADA</a:t>
            </a:r>
            <a:endParaRPr lang="en-US" dirty="0"/>
          </a:p>
        </p:txBody>
      </p:sp>
      <p:sp>
        <p:nvSpPr>
          <p:cNvPr id="3" name="Content Placeholder 2"/>
          <p:cNvSpPr>
            <a:spLocks noGrp="1"/>
          </p:cNvSpPr>
          <p:nvPr>
            <p:ph idx="1"/>
          </p:nvPr>
        </p:nvSpPr>
        <p:spPr>
          <a:xfrm>
            <a:off x="635295" y="1173162"/>
            <a:ext cx="7886700" cy="4351338"/>
          </a:xfrm>
        </p:spPr>
        <p:txBody>
          <a:bodyPr/>
          <a:lstStyle/>
          <a:p>
            <a:pPr marL="480060" indent="-342900"/>
            <a:endParaRPr lang="en-US" sz="2600" dirty="0">
              <a:cs typeface="Calibri" panose="020F0502020204030204"/>
            </a:endParaRPr>
          </a:p>
          <a:p>
            <a:pPr marL="0" indent="0">
              <a:buNone/>
            </a:pPr>
            <a:r>
              <a:rPr lang="en-US" sz="2600" dirty="0">
                <a:cs typeface="Calibri" panose="020F0502020204030204"/>
              </a:rPr>
              <a:t>Under the ADA, drivers must (continued): </a:t>
            </a:r>
          </a:p>
          <a:p>
            <a:pPr marL="0" indent="0">
              <a:buNone/>
            </a:pPr>
            <a:endParaRPr lang="en-US" sz="800" dirty="0">
              <a:cs typeface="Calibri" panose="020F0502020204030204"/>
            </a:endParaRPr>
          </a:p>
          <a:p>
            <a:pPr marL="342900" indent="-342900">
              <a:buFont typeface="Arial" panose="05000000000000000000" pitchFamily="2" charset="2"/>
              <a:buChar char="•"/>
            </a:pPr>
            <a:r>
              <a:rPr lang="en-US" sz="2400" dirty="0"/>
              <a:t>Serve customers with disabilities who are traveling alone.</a:t>
            </a:r>
            <a:endParaRPr lang="en-US" sz="2400" dirty="0">
              <a:cs typeface="Calibri" panose="020F0502020204030204"/>
            </a:endParaRPr>
          </a:p>
          <a:p>
            <a:pPr marL="342900" indent="-342900">
              <a:buFont typeface="Arial" panose="05000000000000000000" pitchFamily="2" charset="2"/>
              <a:buChar char="•"/>
            </a:pPr>
            <a:r>
              <a:rPr lang="en-US" sz="2400" dirty="0"/>
              <a:t>Give same reservation services that are available to persons without disabilities.</a:t>
            </a:r>
            <a:endParaRPr lang="en-US" sz="2400" dirty="0">
              <a:cs typeface="Calibri" panose="020F0502020204030204"/>
            </a:endParaRPr>
          </a:p>
          <a:p>
            <a:pPr marL="342900" indent="-342900">
              <a:buFont typeface="Arial" panose="05000000000000000000" pitchFamily="2" charset="2"/>
              <a:buChar char="•"/>
            </a:pPr>
            <a:r>
              <a:rPr lang="en-US" sz="2400" dirty="0"/>
              <a:t>Not charge extra fees for necessary assistance.</a:t>
            </a:r>
            <a:endParaRPr lang="en-US" sz="2400" dirty="0">
              <a:ea typeface="+mn-lt"/>
              <a:cs typeface="+mn-lt"/>
            </a:endParaRPr>
          </a:p>
          <a:p>
            <a:pPr marL="342900" indent="-342900">
              <a:buFont typeface="Arial" panose="05000000000000000000" pitchFamily="2" charset="2"/>
              <a:buChar char="•"/>
            </a:pPr>
            <a:r>
              <a:rPr lang="en-US" sz="2400" dirty="0">
                <a:ea typeface="+mn-lt"/>
                <a:cs typeface="+mn-lt"/>
              </a:rPr>
              <a:t>Not deny service because the disability results in appearance or involuntary behavior that may offend, annoy, or inconvenience the driver.</a:t>
            </a:r>
          </a:p>
          <a:p>
            <a:pPr marL="342900" indent="-342900">
              <a:buFont typeface="Arial" panose="05000000000000000000" pitchFamily="2" charset="2"/>
              <a:buChar char="•"/>
            </a:pPr>
            <a:r>
              <a:rPr lang="en-US" sz="2400" dirty="0">
                <a:ea typeface="+mn-lt"/>
                <a:cs typeface="+mn-lt"/>
              </a:rPr>
              <a:t>Not deny service to a passenger with a service animal.</a:t>
            </a:r>
            <a:endParaRPr lang="en-US" dirty="0"/>
          </a:p>
          <a:p>
            <a:pPr marL="342900" indent="-342900">
              <a:buFont typeface="Arial" panose="05000000000000000000" pitchFamily="2" charset="2"/>
              <a:buChar char="•"/>
            </a:pP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109</a:t>
            </a:fld>
            <a:endParaRPr lang="en-US" dirty="0"/>
          </a:p>
        </p:txBody>
      </p:sp>
    </p:spTree>
    <p:extLst>
      <p:ext uri="{BB962C8B-B14F-4D97-AF65-F5344CB8AC3E}">
        <p14:creationId xmlns:p14="http://schemas.microsoft.com/office/powerpoint/2010/main" val="139454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5FEBD715-B4A6-4388-B483-402D98C37362}"/>
              </a:ext>
            </a:extLst>
          </p:cNvPr>
          <p:cNvSpPr>
            <a:spLocks noGrp="1"/>
          </p:cNvSpPr>
          <p:nvPr>
            <p:ph type="title"/>
          </p:nvPr>
        </p:nvSpPr>
        <p:spPr>
          <a:xfrm>
            <a:off x="628650" y="365125"/>
            <a:ext cx="7886700" cy="1325563"/>
          </a:xfrm>
        </p:spPr>
        <p:txBody>
          <a:bodyPr/>
          <a:lstStyle/>
          <a:p>
            <a:r>
              <a:rPr lang="en-US" dirty="0">
                <a:cs typeface="Calibri Light"/>
              </a:rPr>
              <a:t>Driving Safety</a:t>
            </a:r>
            <a:endParaRPr lang="en-US" dirty="0"/>
          </a:p>
        </p:txBody>
      </p:sp>
      <p:sp>
        <p:nvSpPr>
          <p:cNvPr id="4" name="Slide Number Placeholder 3"/>
          <p:cNvSpPr>
            <a:spLocks noGrp="1"/>
          </p:cNvSpPr>
          <p:nvPr>
            <p:ph type="sldNum" sz="quarter" idx="10"/>
          </p:nvPr>
        </p:nvSpPr>
        <p:spPr>
          <a:xfrm>
            <a:off x="6457950" y="6356350"/>
            <a:ext cx="2057400" cy="365125"/>
          </a:xfrm>
        </p:spPr>
        <p:txBody>
          <a:bodyPr anchor="ctr">
            <a:normAutofit/>
          </a:bodyPr>
          <a:lstStyle/>
          <a:p>
            <a:pPr>
              <a:spcAft>
                <a:spcPts val="600"/>
              </a:spcAft>
            </a:pPr>
            <a:fld id="{F65EB6D9-0055-40C0-B36E-48039CA07B30}" type="slidenum">
              <a:rPr lang="en-US" smtClean="0"/>
              <a:pPr>
                <a:spcAft>
                  <a:spcPts val="600"/>
                </a:spcAft>
              </a:pPr>
              <a:t>11</a:t>
            </a:fld>
            <a:endParaRPr lang="en-US"/>
          </a:p>
        </p:txBody>
      </p:sp>
      <p:graphicFrame>
        <p:nvGraphicFramePr>
          <p:cNvPr id="6" name="Content Placeholder 2">
            <a:extLst>
              <a:ext uri="{FF2B5EF4-FFF2-40B4-BE49-F238E27FC236}">
                <a16:creationId xmlns="" xmlns:a16="http://schemas.microsoft.com/office/drawing/2014/main" id="{4462937C-4262-4964-8F7D-D168E93122B0}"/>
              </a:ext>
            </a:extLst>
          </p:cNvPr>
          <p:cNvGraphicFramePr>
            <a:graphicFrameLocks noGrp="1"/>
          </p:cNvGraphicFramePr>
          <p:nvPr>
            <p:ph idx="1"/>
            <p:extLst>
              <p:ext uri="{D42A27DB-BD31-4B8C-83A1-F6EECF244321}">
                <p14:modId xmlns:p14="http://schemas.microsoft.com/office/powerpoint/2010/main" val="52101644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3496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Taxi Services</a:t>
            </a:r>
            <a:r>
              <a:rPr lang="uk-UA" dirty="0">
                <a:cs typeface="Calibri Light"/>
              </a:rPr>
              <a:t> &amp; </a:t>
            </a:r>
            <a:r>
              <a:rPr lang="en-US" dirty="0">
                <a:cs typeface="Calibri Light"/>
              </a:rPr>
              <a:t>the ADA</a:t>
            </a:r>
            <a:endParaRPr lang="en-US" dirty="0"/>
          </a:p>
        </p:txBody>
      </p:sp>
      <p:sp>
        <p:nvSpPr>
          <p:cNvPr id="3" name="Content Placeholder 2"/>
          <p:cNvSpPr>
            <a:spLocks noGrp="1"/>
          </p:cNvSpPr>
          <p:nvPr>
            <p:ph idx="1"/>
          </p:nvPr>
        </p:nvSpPr>
        <p:spPr/>
        <p:txBody>
          <a:bodyPr/>
          <a:lstStyle/>
          <a:p>
            <a:pPr marL="137160" indent="0">
              <a:buNone/>
            </a:pPr>
            <a:r>
              <a:rPr lang="en-US" sz="2600" dirty="0"/>
              <a:t>Customers with disabilities must:</a:t>
            </a:r>
            <a:endParaRPr lang="en-US" sz="2600" dirty="0">
              <a:cs typeface="Calibri"/>
            </a:endParaRPr>
          </a:p>
          <a:p>
            <a:pPr marL="137160" indent="0">
              <a:buNone/>
            </a:pPr>
            <a:endParaRPr lang="en-US" sz="800" dirty="0">
              <a:cs typeface="Calibri"/>
            </a:endParaRPr>
          </a:p>
          <a:p>
            <a:pPr marL="342900" indent="-342900"/>
            <a:r>
              <a:rPr lang="en-US" sz="2400" dirty="0"/>
              <a:t>Know whether or not they can use a typical taxi cab or van.</a:t>
            </a:r>
            <a:endParaRPr lang="en-US" sz="2400" dirty="0">
              <a:cs typeface="Calibri" panose="020F0502020204030204"/>
            </a:endParaRPr>
          </a:p>
          <a:p>
            <a:pPr marL="342900" indent="-342900"/>
            <a:r>
              <a:rPr lang="en-US" sz="2400" dirty="0"/>
              <a:t>Be able to transfer from their mobility aid to the passenger compartment without the drivers help.</a:t>
            </a:r>
            <a:endParaRPr lang="en-US" sz="2400" dirty="0">
              <a:ea typeface="+mn-lt"/>
              <a:cs typeface="+mn-lt"/>
            </a:endParaRPr>
          </a:p>
          <a:p>
            <a:pPr marL="342900" indent="-342900"/>
            <a:r>
              <a:rPr lang="en-US" sz="2400" dirty="0">
                <a:ea typeface="+mn-lt"/>
                <a:cs typeface="+mn-lt"/>
              </a:rPr>
              <a:t>Tell drivers if they need help</a:t>
            </a:r>
            <a:r>
              <a:rPr lang="uk-UA" sz="2400" dirty="0">
                <a:ea typeface="+mn-lt"/>
                <a:cs typeface="+mn-lt"/>
              </a:rPr>
              <a:t> &amp; </a:t>
            </a:r>
            <a:r>
              <a:rPr lang="en-US" sz="2400" dirty="0">
                <a:ea typeface="+mn-lt"/>
                <a:cs typeface="+mn-lt"/>
              </a:rPr>
              <a:t>explain what help is needed.</a:t>
            </a:r>
          </a:p>
          <a:p>
            <a:pPr marL="342900" indent="-342900"/>
            <a:r>
              <a:rPr lang="en-US" sz="2400" dirty="0">
                <a:ea typeface="+mn-lt"/>
                <a:cs typeface="+mn-lt"/>
              </a:rPr>
              <a:t>Control their service animal at all times.</a:t>
            </a:r>
          </a:p>
          <a:p>
            <a:pPr marL="342900" indent="-342900"/>
            <a:r>
              <a:rPr lang="en-US" sz="2400" dirty="0">
                <a:ea typeface="+mn-lt"/>
                <a:cs typeface="+mn-lt"/>
              </a:rPr>
              <a:t>Know their destination</a:t>
            </a:r>
            <a:r>
              <a:rPr lang="uk-UA" sz="2400" dirty="0">
                <a:ea typeface="+mn-lt"/>
                <a:cs typeface="+mn-lt"/>
              </a:rPr>
              <a:t> &amp; </a:t>
            </a:r>
            <a:r>
              <a:rPr lang="en-US" sz="2400" dirty="0">
                <a:ea typeface="+mn-lt"/>
                <a:cs typeface="+mn-lt"/>
              </a:rPr>
              <a:t>be capable of paying the fare.</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110</a:t>
            </a:fld>
            <a:endParaRPr lang="en-US" dirty="0"/>
          </a:p>
        </p:txBody>
      </p:sp>
    </p:spTree>
    <p:extLst>
      <p:ext uri="{BB962C8B-B14F-4D97-AF65-F5344CB8AC3E}">
        <p14:creationId xmlns:p14="http://schemas.microsoft.com/office/powerpoint/2010/main" val="18836225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Additional Resources</a:t>
            </a:r>
            <a:endParaRPr lang="en-US"/>
          </a:p>
        </p:txBody>
      </p:sp>
      <p:sp>
        <p:nvSpPr>
          <p:cNvPr id="3" name="Content Placeholder 2"/>
          <p:cNvSpPr>
            <a:spLocks noGrp="1"/>
          </p:cNvSpPr>
          <p:nvPr>
            <p:ph idx="1"/>
          </p:nvPr>
        </p:nvSpPr>
        <p:spPr/>
        <p:txBody>
          <a:bodyPr/>
          <a:lstStyle/>
          <a:p>
            <a:pPr marL="137160" indent="0">
              <a:buNone/>
            </a:pPr>
            <a:r>
              <a:rPr lang="en-US" sz="2400" dirty="0"/>
              <a:t>More information can be obtained from:</a:t>
            </a:r>
            <a:endParaRPr lang="en-US" sz="2400" dirty="0">
              <a:cs typeface="Calibri" panose="020F0502020204030204"/>
            </a:endParaRPr>
          </a:p>
          <a:p>
            <a:pPr marL="137160" indent="0">
              <a:buNone/>
            </a:pPr>
            <a:endParaRPr lang="en-US" sz="2400" dirty="0">
              <a:cs typeface="Calibri" panose="020F0502020204030204"/>
            </a:endParaRPr>
          </a:p>
          <a:p>
            <a:pPr marL="457200" lvl="1" indent="0">
              <a:buNone/>
            </a:pPr>
            <a:r>
              <a:rPr lang="en-US" sz="2400" b="1" dirty="0"/>
              <a:t>Taxi, Limousine,</a:t>
            </a:r>
            <a:r>
              <a:rPr lang="uk-UA" sz="2400" b="1" dirty="0"/>
              <a:t> &amp; </a:t>
            </a:r>
            <a:r>
              <a:rPr lang="en-US" sz="2400" b="1" dirty="0" err="1"/>
              <a:t>Paratransit</a:t>
            </a:r>
            <a:r>
              <a:rPr lang="en-US" sz="2400" b="1" dirty="0"/>
              <a:t> Association</a:t>
            </a:r>
            <a:endParaRPr lang="en-US" sz="2400" b="1" dirty="0">
              <a:cs typeface="Calibri" panose="020F0502020204030204"/>
            </a:endParaRPr>
          </a:p>
          <a:p>
            <a:pPr marL="457200" lvl="1" indent="0">
              <a:buNone/>
            </a:pPr>
            <a:r>
              <a:rPr lang="en-US" sz="2400" dirty="0"/>
              <a:t>3849 Farragut Ave.</a:t>
            </a:r>
            <a:endParaRPr lang="en-US" sz="2400" dirty="0">
              <a:cs typeface="Calibri" panose="020F0502020204030204"/>
            </a:endParaRPr>
          </a:p>
          <a:p>
            <a:pPr marL="457200" lvl="1" indent="0">
              <a:buNone/>
            </a:pPr>
            <a:r>
              <a:rPr lang="en-US" sz="2400" dirty="0"/>
              <a:t>Kensington, MD 20895</a:t>
            </a:r>
            <a:endParaRPr lang="en-US" sz="2400" dirty="0">
              <a:cs typeface="Calibri" panose="020F0502020204030204"/>
            </a:endParaRPr>
          </a:p>
          <a:p>
            <a:pPr marL="457200" lvl="1" indent="0">
              <a:buNone/>
            </a:pPr>
            <a:endParaRPr lang="en-US" sz="2400" u="sng" dirty="0">
              <a:cs typeface="Calibri" panose="020F0502020204030204"/>
            </a:endParaRPr>
          </a:p>
          <a:p>
            <a:pPr marL="457200" lvl="1" indent="0">
              <a:buNone/>
            </a:pPr>
            <a:r>
              <a:rPr lang="en-US" sz="2400" u="sng" dirty="0"/>
              <a:t>TLP.org</a:t>
            </a:r>
            <a:endParaRPr lang="en-US" sz="2400" u="sng"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111</a:t>
            </a:fld>
            <a:endParaRPr lang="en-US" dirty="0"/>
          </a:p>
        </p:txBody>
      </p:sp>
    </p:spTree>
    <p:extLst>
      <p:ext uri="{BB962C8B-B14F-4D97-AF65-F5344CB8AC3E}">
        <p14:creationId xmlns:p14="http://schemas.microsoft.com/office/powerpoint/2010/main" val="6799789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Additional Resources</a:t>
            </a:r>
            <a:endParaRPr lang="en-US"/>
          </a:p>
        </p:txBody>
      </p:sp>
      <p:sp>
        <p:nvSpPr>
          <p:cNvPr id="3" name="Content Placeholder 2"/>
          <p:cNvSpPr>
            <a:spLocks noGrp="1"/>
          </p:cNvSpPr>
          <p:nvPr>
            <p:ph idx="1"/>
          </p:nvPr>
        </p:nvSpPr>
        <p:spPr/>
        <p:txBody>
          <a:bodyPr/>
          <a:lstStyle/>
          <a:p>
            <a:pPr marL="137160" indent="0">
              <a:buNone/>
            </a:pPr>
            <a:endParaRPr lang="en-US" dirty="0"/>
          </a:p>
          <a:p>
            <a:pPr marL="137160" indent="0">
              <a:buNone/>
            </a:pPr>
            <a:endParaRPr lang="en-US" dirty="0"/>
          </a:p>
          <a:p>
            <a:pPr marL="457200" lvl="1" indent="0">
              <a:buNone/>
            </a:pPr>
            <a:r>
              <a:rPr lang="en-US" sz="2800"/>
              <a:t>Easterseals</a:t>
            </a:r>
            <a:endParaRPr lang="en-US" sz="2800">
              <a:cs typeface="Calibri"/>
            </a:endParaRPr>
          </a:p>
          <a:p>
            <a:pPr marL="457200" lvl="1" indent="0">
              <a:buNone/>
            </a:pPr>
            <a:r>
              <a:rPr lang="en-US" sz="2800">
                <a:ea typeface="+mn-lt"/>
                <a:cs typeface="+mn-lt"/>
              </a:rPr>
              <a:t>141 W Jackson Blvd, Suite 1400A, </a:t>
            </a:r>
            <a:endParaRPr lang="en-US">
              <a:ea typeface="+mn-lt"/>
              <a:cs typeface="+mn-lt"/>
            </a:endParaRPr>
          </a:p>
          <a:p>
            <a:pPr marL="457200" lvl="1" indent="0">
              <a:buNone/>
            </a:pPr>
            <a:r>
              <a:rPr lang="en-US" sz="2800">
                <a:ea typeface="+mn-lt"/>
                <a:cs typeface="+mn-lt"/>
              </a:rPr>
              <a:t>Chicago, IL 60604</a:t>
            </a:r>
            <a:endParaRPr lang="en-US">
              <a:cs typeface="Calibri"/>
            </a:endParaRPr>
          </a:p>
          <a:p>
            <a:pPr marL="457200" lvl="1" indent="0">
              <a:buNone/>
            </a:pPr>
            <a:r>
              <a:rPr lang="en-US" sz="2800">
                <a:ea typeface="+mn-lt"/>
                <a:cs typeface="+mn-lt"/>
              </a:rPr>
              <a:t>800-221-6827</a:t>
            </a:r>
            <a:endParaRPr lang="en-US"/>
          </a:p>
          <a:p>
            <a:pPr marL="457200" lvl="1" indent="0">
              <a:buNone/>
            </a:pPr>
            <a:r>
              <a:rPr lang="en-US" sz="2800" dirty="0">
                <a:ea typeface="+mn-lt"/>
                <a:cs typeface="+mn-lt"/>
                <a:hlinkClick r:id="rId2"/>
              </a:rPr>
              <a:t>https://www.easterseals.com/</a:t>
            </a:r>
            <a:endParaRPr lang="en-US" sz="2800" u="sng" dirty="0">
              <a:solidFill>
                <a:srgbClr val="0070C0"/>
              </a:solidFill>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112</a:t>
            </a:fld>
            <a:endParaRPr lang="en-US" dirty="0"/>
          </a:p>
        </p:txBody>
      </p:sp>
    </p:spTree>
    <p:extLst>
      <p:ext uri="{BB962C8B-B14F-4D97-AF65-F5344CB8AC3E}">
        <p14:creationId xmlns:p14="http://schemas.microsoft.com/office/powerpoint/2010/main" val="16458278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4146"/>
            <a:ext cx="9144000" cy="1598036"/>
          </a:xfrm>
        </p:spPr>
        <p:txBody>
          <a:bodyPr wrap="square" anchor="ctr">
            <a:normAutofit/>
          </a:bodyPr>
          <a:lstStyle/>
          <a:p>
            <a:r>
              <a:rPr lang="en-US" b="1" dirty="0"/>
              <a:t>Section </a:t>
            </a:r>
            <a:r>
              <a:rPr lang="en-US" b="1" dirty="0"/>
              <a:t>9</a:t>
            </a:r>
            <a:r>
              <a:rPr lang="en-US" b="1" dirty="0" smtClean="0"/>
              <a:t>: Assisting</a:t>
            </a:r>
            <a:r>
              <a:rPr lang="en-US" b="1" dirty="0" smtClean="0">
                <a:ea typeface="+mj-lt"/>
                <a:cs typeface="+mj-lt"/>
              </a:rPr>
              <a:t> </a:t>
            </a:r>
            <a:r>
              <a:rPr lang="en-US" b="1" dirty="0">
                <a:ea typeface="+mj-lt"/>
                <a:cs typeface="+mj-lt"/>
              </a:rPr>
              <a:t>Passengers with Service Animals</a:t>
            </a: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61894"/>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113</a:t>
            </a:fld>
            <a:endParaRPr lang="en-US"/>
          </a:p>
        </p:txBody>
      </p:sp>
    </p:spTree>
    <p:extLst>
      <p:ext uri="{BB962C8B-B14F-4D97-AF65-F5344CB8AC3E}">
        <p14:creationId xmlns:p14="http://schemas.microsoft.com/office/powerpoint/2010/main" val="41480087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ctrTitle"/>
          </p:nvPr>
        </p:nvSpPr>
        <p:spPr>
          <a:xfrm>
            <a:off x="1143000" y="1122363"/>
            <a:ext cx="6858000" cy="2387600"/>
          </a:xfrm>
        </p:spPr>
        <p:txBody>
          <a:bodyPr wrap="square" anchor="b">
            <a:normAutofit/>
          </a:bodyPr>
          <a:lstStyle/>
          <a:p>
            <a:pPr>
              <a:buNone/>
            </a:pPr>
            <a:endParaRPr lang="en-US" sz="2100" dirty="0"/>
          </a:p>
          <a:p>
            <a:pPr>
              <a:buNone/>
            </a:pPr>
            <a:endParaRPr lang="en-US" sz="2100" dirty="0"/>
          </a:p>
          <a:p>
            <a:pPr>
              <a:buNone/>
            </a:pPr>
            <a:endParaRPr lang="en-US" sz="2100" dirty="0"/>
          </a:p>
          <a:p>
            <a:pPr>
              <a:buNone/>
            </a:pPr>
            <a:r>
              <a:rPr lang="en-US" sz="2100" dirty="0"/>
              <a:t>Included in the ADA regulations is the right of a person traveling with a service animal to have equal access to public transportation</a:t>
            </a:r>
            <a:r>
              <a:rPr lang="uk-UA" sz="2100" dirty="0"/>
              <a:t> &amp; </a:t>
            </a:r>
            <a:r>
              <a:rPr lang="en-US" sz="2100" dirty="0"/>
              <a:t>accommodations. </a:t>
            </a:r>
          </a:p>
          <a:p>
            <a:pPr>
              <a:buNone/>
            </a:pPr>
            <a:endParaRPr lang="en-US" sz="2100" dirty="0"/>
          </a:p>
        </p:txBody>
      </p:sp>
      <p:sp>
        <p:nvSpPr>
          <p:cNvPr id="10" name="Subtitle 2">
            <a:extLst>
              <a:ext uri="{FF2B5EF4-FFF2-40B4-BE49-F238E27FC236}">
                <a16:creationId xmlns="" xmlns:a16="http://schemas.microsoft.com/office/drawing/2014/main" id="{2863E920-B831-448F-9DE0-4071AC93E57F}"/>
              </a:ext>
            </a:extLst>
          </p:cNvPr>
          <p:cNvSpPr>
            <a:spLocks noGrp="1"/>
          </p:cNvSpPr>
          <p:nvPr>
            <p:ph type="subTitle" idx="1"/>
          </p:nvPr>
        </p:nvSpPr>
        <p:spPr>
          <a:xfrm>
            <a:off x="1143000" y="3602038"/>
            <a:ext cx="6858000" cy="1655762"/>
          </a:xfrm>
        </p:spPr>
        <p:txBody>
          <a:bodyPr/>
          <a:lstStyle/>
          <a:p>
            <a:r>
              <a:rPr lang="en-US" dirty="0">
                <a:cs typeface="Calibri"/>
              </a:rPr>
              <a:t>Section </a:t>
            </a:r>
            <a:r>
              <a:rPr lang="en-US" dirty="0">
                <a:ea typeface="+mn-lt"/>
                <a:cs typeface="+mn-lt"/>
              </a:rPr>
              <a:t>(35.136)</a:t>
            </a:r>
            <a:endParaRPr lang="en-US" dirty="0"/>
          </a:p>
        </p:txBody>
      </p:sp>
      <p:sp>
        <p:nvSpPr>
          <p:cNvPr id="5" name="Slide Number Placeholder 4"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114</a:t>
            </a:fld>
            <a:endParaRPr lang="en-US"/>
          </a:p>
        </p:txBody>
      </p:sp>
    </p:spTree>
    <p:extLst>
      <p:ext uri="{BB962C8B-B14F-4D97-AF65-F5344CB8AC3E}">
        <p14:creationId xmlns:p14="http://schemas.microsoft.com/office/powerpoint/2010/main" val="18781233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r>
              <a:rPr lang="en-US" dirty="0">
                <a:cs typeface="Calibri Light"/>
              </a:rPr>
              <a:t>Service Animals</a:t>
            </a:r>
            <a:endParaRPr lang="en-US" dirty="0"/>
          </a:p>
        </p:txBody>
      </p:sp>
      <p:sp>
        <p:nvSpPr>
          <p:cNvPr id="3" name="Content Placeholder 2"/>
          <p:cNvSpPr>
            <a:spLocks noGrp="1"/>
          </p:cNvSpPr>
          <p:nvPr>
            <p:ph idx="1"/>
          </p:nvPr>
        </p:nvSpPr>
        <p:spPr>
          <a:xfrm>
            <a:off x="457200" y="1219200"/>
            <a:ext cx="8229600" cy="5105400"/>
          </a:xfrm>
        </p:spPr>
        <p:txBody>
          <a:bodyPr/>
          <a:lstStyle/>
          <a:p>
            <a:endParaRPr lang="en-US" sz="2400" dirty="0">
              <a:cs typeface="Calibri" panose="020F0502020204030204"/>
            </a:endParaRPr>
          </a:p>
          <a:p>
            <a:r>
              <a:rPr lang="en-US" sz="2400" dirty="0"/>
              <a:t>Effective March 15, 2011, the ADA defines “service animal” in the following way:</a:t>
            </a:r>
            <a:endParaRPr lang="en-US" sz="2400" dirty="0">
              <a:cs typeface="Calibri" panose="020F0502020204030204"/>
            </a:endParaRPr>
          </a:p>
          <a:p>
            <a:endParaRPr lang="en-US" sz="2400" dirty="0">
              <a:cs typeface="Calibri" panose="020F0502020204030204"/>
            </a:endParaRPr>
          </a:p>
          <a:p>
            <a:pPr marL="342900" lvl="1" indent="0">
              <a:buNone/>
            </a:pPr>
            <a:r>
              <a:rPr lang="en-US" sz="2400" i="1" dirty="0"/>
              <a:t>"Any animal that is individually trained to do work or perform tasks for the benefit of an individual with a disability, including a physical, sensory, psychiatric, intellectual, or other mental disability."</a:t>
            </a:r>
            <a:endParaRPr lang="en-US" sz="2400" i="1" dirty="0">
              <a:cs typeface="Calibri" panose="020F0502020204030204"/>
            </a:endParaRPr>
          </a:p>
          <a:p>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115</a:t>
            </a:fld>
            <a:endParaRPr lang="en-US" dirty="0"/>
          </a:p>
        </p:txBody>
      </p:sp>
    </p:spTree>
    <p:extLst>
      <p:ext uri="{BB962C8B-B14F-4D97-AF65-F5344CB8AC3E}">
        <p14:creationId xmlns:p14="http://schemas.microsoft.com/office/powerpoint/2010/main" val="19885362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a:cs typeface="Calibri Light"/>
              </a:rPr>
              <a:t>Service Animals</a:t>
            </a:r>
            <a:endParaRPr lang="en-US" dirty="0"/>
          </a:p>
        </p:txBody>
      </p:sp>
      <p:sp>
        <p:nvSpPr>
          <p:cNvPr id="3" name="Content Placeholder 2"/>
          <p:cNvSpPr>
            <a:spLocks noGrp="1"/>
          </p:cNvSpPr>
          <p:nvPr>
            <p:ph idx="1"/>
          </p:nvPr>
        </p:nvSpPr>
        <p:spPr>
          <a:xfrm>
            <a:off x="457200" y="1524000"/>
            <a:ext cx="8229600" cy="4800600"/>
          </a:xfrm>
        </p:spPr>
        <p:txBody>
          <a:bodyPr/>
          <a:lstStyle/>
          <a:p>
            <a:pPr>
              <a:buNone/>
            </a:pPr>
            <a:endParaRPr lang="en-US" dirty="0"/>
          </a:p>
          <a:p>
            <a:pPr>
              <a:buNone/>
            </a:pPr>
            <a:r>
              <a:rPr lang="en-US" dirty="0"/>
              <a:t>In some cases a miniature horse may be a service animal.</a:t>
            </a:r>
          </a:p>
          <a:p>
            <a:pPr>
              <a:buNone/>
            </a:pPr>
            <a:r>
              <a:rPr lang="en-US" dirty="0"/>
              <a:t>                                         </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116</a:t>
            </a:fld>
            <a:endParaRPr lang="en-US" dirty="0"/>
          </a:p>
        </p:txBody>
      </p:sp>
      <p:pic>
        <p:nvPicPr>
          <p:cNvPr id="6" name="Picture 5" descr="horse2.jpg"/>
          <p:cNvPicPr>
            <a:picLocks noChangeAspect="1"/>
          </p:cNvPicPr>
          <p:nvPr/>
        </p:nvPicPr>
        <p:blipFill>
          <a:blip r:embed="rId3" cstate="print"/>
          <a:stretch>
            <a:fillRect/>
          </a:stretch>
        </p:blipFill>
        <p:spPr>
          <a:xfrm>
            <a:off x="2459831" y="2571750"/>
            <a:ext cx="3505200" cy="2819400"/>
          </a:xfrm>
          <a:prstGeom prst="rect">
            <a:avLst/>
          </a:prstGeom>
        </p:spPr>
      </p:pic>
    </p:spTree>
    <p:extLst>
      <p:ext uri="{BB962C8B-B14F-4D97-AF65-F5344CB8AC3E}">
        <p14:creationId xmlns:p14="http://schemas.microsoft.com/office/powerpoint/2010/main" val="9478028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a:cs typeface="Calibri Light"/>
              </a:rPr>
              <a:t>Service Animals</a:t>
            </a:r>
            <a:endParaRPr lang="en-US" dirty="0"/>
          </a:p>
        </p:txBody>
      </p:sp>
      <p:sp>
        <p:nvSpPr>
          <p:cNvPr id="3" name="Content Placeholder 2"/>
          <p:cNvSpPr>
            <a:spLocks noGrp="1"/>
          </p:cNvSpPr>
          <p:nvPr>
            <p:ph idx="1"/>
          </p:nvPr>
        </p:nvSpPr>
        <p:spPr>
          <a:xfrm>
            <a:off x="457200" y="1524000"/>
            <a:ext cx="8229600" cy="4800600"/>
          </a:xfrm>
        </p:spPr>
        <p:txBody>
          <a:bodyPr/>
          <a:lstStyle/>
          <a:p>
            <a:pPr>
              <a:buNone/>
            </a:pPr>
            <a:r>
              <a:rPr lang="en-US" sz="2400" dirty="0"/>
              <a:t>Transit systems may ask two questions to determine whether an animal qualifies as a service animal.</a:t>
            </a:r>
            <a:endParaRPr lang="en-US" sz="2400" dirty="0">
              <a:cs typeface="Calibri"/>
            </a:endParaRPr>
          </a:p>
          <a:p>
            <a:pPr>
              <a:buNone/>
            </a:pPr>
            <a:endParaRPr lang="en-US" sz="2400" dirty="0">
              <a:cs typeface="Calibri"/>
            </a:endParaRPr>
          </a:p>
          <a:p>
            <a:pPr marL="850265" lvl="1" indent="-457200"/>
            <a:r>
              <a:rPr lang="en-US" sz="2400" u="sng" dirty="0"/>
              <a:t>First</a:t>
            </a:r>
            <a:r>
              <a:rPr lang="en-US" sz="2400" dirty="0"/>
              <a:t> – if the animal is required because of a disability.</a:t>
            </a:r>
            <a:endParaRPr lang="en-US" sz="2400" dirty="0">
              <a:cs typeface="Calibri"/>
            </a:endParaRPr>
          </a:p>
          <a:p>
            <a:pPr marL="850265" lvl="1" indent="-457200"/>
            <a:endParaRPr lang="en-US" sz="2400" dirty="0">
              <a:cs typeface="Calibri"/>
            </a:endParaRPr>
          </a:p>
          <a:p>
            <a:pPr marL="850265" lvl="1" indent="-457200"/>
            <a:r>
              <a:rPr lang="en-US" sz="2400" u="sng" dirty="0"/>
              <a:t>Second</a:t>
            </a:r>
            <a:r>
              <a:rPr lang="en-US" sz="2400" dirty="0"/>
              <a:t> – what work or task the animal has been trained to perform.</a:t>
            </a:r>
            <a:endParaRPr lang="en-US" sz="2400" dirty="0">
              <a:cs typeface="Calibri"/>
            </a:endParaRPr>
          </a:p>
          <a:p>
            <a:pPr marL="0" indent="0">
              <a:buNone/>
            </a:pPr>
            <a:endParaRPr lang="en-US" sz="24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117</a:t>
            </a:fld>
            <a:endParaRPr lang="en-US" dirty="0"/>
          </a:p>
        </p:txBody>
      </p:sp>
    </p:spTree>
    <p:extLst>
      <p:ext uri="{BB962C8B-B14F-4D97-AF65-F5344CB8AC3E}">
        <p14:creationId xmlns:p14="http://schemas.microsoft.com/office/powerpoint/2010/main" val="12078749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8229600" cy="563562"/>
          </a:xfrm>
        </p:spPr>
        <p:txBody>
          <a:bodyPr>
            <a:normAutofit/>
          </a:bodyPr>
          <a:lstStyle/>
          <a:p>
            <a:r>
              <a:rPr lang="en-US" dirty="0">
                <a:cs typeface="Calibri Light"/>
              </a:rPr>
              <a:t>Service Animals</a:t>
            </a:r>
            <a:endParaRPr lang="en-US" dirty="0"/>
          </a:p>
        </p:txBody>
      </p:sp>
      <p:sp>
        <p:nvSpPr>
          <p:cNvPr id="3" name="Content Placeholder 2"/>
          <p:cNvSpPr>
            <a:spLocks noGrp="1"/>
          </p:cNvSpPr>
          <p:nvPr>
            <p:ph idx="1"/>
          </p:nvPr>
        </p:nvSpPr>
        <p:spPr>
          <a:xfrm>
            <a:off x="457200" y="1219200"/>
            <a:ext cx="8229600" cy="5090160"/>
          </a:xfrm>
        </p:spPr>
        <p:txBody>
          <a:bodyPr/>
          <a:lstStyle/>
          <a:p>
            <a:pPr marL="480060" indent="-342900"/>
            <a:endParaRPr lang="en-US" sz="2400" dirty="0">
              <a:cs typeface="Calibri" panose="020F0502020204030204"/>
            </a:endParaRPr>
          </a:p>
          <a:p>
            <a:pPr marL="480060" indent="-342900"/>
            <a:r>
              <a:rPr lang="en-US" sz="2400" dirty="0"/>
              <a:t>The ADA does not specifically mention requirements for service animal identification, or animals in training.</a:t>
            </a:r>
            <a:endParaRPr lang="en-US" sz="2400" dirty="0">
              <a:cs typeface="Calibri" panose="020F0502020204030204"/>
            </a:endParaRPr>
          </a:p>
          <a:p>
            <a:pPr marL="480060" indent="-342900"/>
            <a:endParaRPr lang="en-US" sz="2400" dirty="0">
              <a:cs typeface="Calibri" panose="020F0502020204030204"/>
            </a:endParaRPr>
          </a:p>
          <a:p>
            <a:pPr marL="480060" indent="-342900"/>
            <a:r>
              <a:rPr lang="en-US" sz="2400" dirty="0"/>
              <a:t>Therefore, it is illegal to require a person with a service animal to provide proof.</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118</a:t>
            </a:fld>
            <a:endParaRPr lang="en-US" dirty="0"/>
          </a:p>
        </p:txBody>
      </p:sp>
    </p:spTree>
    <p:extLst>
      <p:ext uri="{BB962C8B-B14F-4D97-AF65-F5344CB8AC3E}">
        <p14:creationId xmlns:p14="http://schemas.microsoft.com/office/powerpoint/2010/main" val="8763350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a:cs typeface="Calibri Light"/>
              </a:rPr>
              <a:t>Service Animals</a:t>
            </a:r>
            <a:endParaRPr lang="en-US" dirty="0"/>
          </a:p>
        </p:txBody>
      </p:sp>
      <p:sp>
        <p:nvSpPr>
          <p:cNvPr id="3" name="Content Placeholder 2"/>
          <p:cNvSpPr>
            <a:spLocks noGrp="1"/>
          </p:cNvSpPr>
          <p:nvPr>
            <p:ph idx="1"/>
          </p:nvPr>
        </p:nvSpPr>
        <p:spPr>
          <a:xfrm>
            <a:off x="439719" y="1485900"/>
            <a:ext cx="8229600" cy="5029200"/>
          </a:xfrm>
        </p:spPr>
        <p:txBody>
          <a:bodyPr>
            <a:normAutofit/>
          </a:bodyPr>
          <a:lstStyle/>
          <a:p>
            <a:pPr>
              <a:buNone/>
            </a:pPr>
            <a:r>
              <a:rPr lang="en-US" sz="2800" b="1"/>
              <a:t>Examples </a:t>
            </a:r>
            <a:r>
              <a:rPr lang="en-US" sz="2800" b="1" dirty="0"/>
              <a:t>of work or tasks include:</a:t>
            </a:r>
            <a:endParaRPr lang="en-US" sz="2800" b="1" dirty="0">
              <a:cs typeface="Calibri"/>
            </a:endParaRPr>
          </a:p>
          <a:p>
            <a:pPr>
              <a:buNone/>
            </a:pPr>
            <a:endParaRPr lang="en-US" sz="1400" dirty="0">
              <a:cs typeface="Calibri"/>
            </a:endParaRPr>
          </a:p>
          <a:p>
            <a:pPr lvl="1"/>
            <a:r>
              <a:rPr lang="en-US" sz="2400" dirty="0"/>
              <a:t>Guiding individuals who are blind</a:t>
            </a:r>
            <a:endParaRPr lang="en-US" sz="2400" dirty="0">
              <a:cs typeface="Calibri"/>
            </a:endParaRPr>
          </a:p>
          <a:p>
            <a:pPr lvl="1"/>
            <a:r>
              <a:rPr lang="en-US" sz="2400" dirty="0"/>
              <a:t>Alerting individuals who are deaf</a:t>
            </a:r>
            <a:endParaRPr lang="en-US" sz="2400" dirty="0">
              <a:cs typeface="Calibri"/>
            </a:endParaRPr>
          </a:p>
          <a:p>
            <a:pPr lvl="1"/>
            <a:r>
              <a:rPr lang="en-US" sz="2400" dirty="0"/>
              <a:t>Pulling a wheelchair</a:t>
            </a:r>
            <a:endParaRPr lang="en-US" sz="2400" dirty="0">
              <a:cs typeface="Calibri"/>
            </a:endParaRPr>
          </a:p>
          <a:p>
            <a:pPr lvl="1"/>
            <a:r>
              <a:rPr lang="en-US" sz="2400" dirty="0"/>
              <a:t>Assisting during a seizure</a:t>
            </a:r>
          </a:p>
          <a:p>
            <a:pPr lvl="1"/>
            <a:r>
              <a:rPr lang="en-US" sz="2400" dirty="0">
                <a:ea typeface="+mn-lt"/>
                <a:cs typeface="+mn-lt"/>
              </a:rPr>
              <a:t>Alerting to the presence of allergens</a:t>
            </a:r>
          </a:p>
          <a:p>
            <a:pPr lvl="1"/>
            <a:r>
              <a:rPr lang="en-US" sz="2400" dirty="0">
                <a:ea typeface="+mn-lt"/>
                <a:cs typeface="+mn-lt"/>
              </a:rPr>
              <a:t>Retrieving items</a:t>
            </a:r>
          </a:p>
          <a:p>
            <a:pPr lvl="1"/>
            <a:r>
              <a:rPr lang="en-US" sz="2400" dirty="0">
                <a:ea typeface="+mn-lt"/>
                <a:cs typeface="+mn-lt"/>
              </a:rPr>
              <a:t>Providing support</a:t>
            </a:r>
            <a:r>
              <a:rPr lang="uk-UA" sz="2400" dirty="0">
                <a:ea typeface="+mn-lt"/>
                <a:cs typeface="+mn-lt"/>
              </a:rPr>
              <a:t> &amp; </a:t>
            </a:r>
            <a:r>
              <a:rPr lang="en-US" sz="2400" dirty="0">
                <a:ea typeface="+mn-lt"/>
                <a:cs typeface="+mn-lt"/>
              </a:rPr>
              <a:t>assistance with balance</a:t>
            </a:r>
            <a:r>
              <a:rPr lang="uk-UA" sz="2400" dirty="0">
                <a:ea typeface="+mn-lt"/>
                <a:cs typeface="+mn-lt"/>
              </a:rPr>
              <a:t> &amp; </a:t>
            </a:r>
            <a:r>
              <a:rPr lang="en-US" sz="2400" dirty="0">
                <a:ea typeface="+mn-lt"/>
                <a:cs typeface="+mn-lt"/>
              </a:rPr>
              <a:t>stability preventing or interrupting impulsive or destructive behaviors</a:t>
            </a:r>
          </a:p>
          <a:p>
            <a:pPr marL="342900" lvl="1" indent="0">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119</a:t>
            </a:fld>
            <a:endParaRPr lang="en-US" dirty="0"/>
          </a:p>
        </p:txBody>
      </p:sp>
    </p:spTree>
    <p:extLst>
      <p:ext uri="{BB962C8B-B14F-4D97-AF65-F5344CB8AC3E}">
        <p14:creationId xmlns:p14="http://schemas.microsoft.com/office/powerpoint/2010/main" val="112026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16" y="1274988"/>
            <a:ext cx="8229600" cy="6553200"/>
          </a:xfrm>
        </p:spPr>
        <p:txBody>
          <a:bodyPr>
            <a:normAutofit/>
          </a:bodyPr>
          <a:lstStyle/>
          <a:p>
            <a:pPr marL="137160" indent="0">
              <a:buNone/>
            </a:pPr>
            <a:endParaRPr lang="en-US" sz="2400" dirty="0">
              <a:cs typeface="Calibri"/>
            </a:endParaRPr>
          </a:p>
          <a:p>
            <a:pPr marL="137160" indent="0">
              <a:buNone/>
            </a:pPr>
            <a:r>
              <a:rPr lang="en-US" sz="2400" dirty="0"/>
              <a:t>You are engaged in potentially distracting behaviors half the time you are behind the wheel.</a:t>
            </a:r>
            <a:endParaRPr lang="en-US" sz="2400" dirty="0">
              <a:cs typeface="Calibri"/>
            </a:endParaRPr>
          </a:p>
          <a:p>
            <a:pPr marL="137160" indent="0">
              <a:buNone/>
            </a:pPr>
            <a:endParaRPr lang="en-US" sz="2400" dirty="0">
              <a:cs typeface="Calibri"/>
            </a:endParaRPr>
          </a:p>
          <a:p>
            <a:pPr marL="137160" indent="0">
              <a:buNone/>
            </a:pPr>
            <a:r>
              <a:rPr lang="en-US" sz="2400" dirty="0"/>
              <a:t>You are:</a:t>
            </a:r>
            <a:endParaRPr lang="en-US" sz="2400" dirty="0">
              <a:cs typeface="Calibri"/>
            </a:endParaRPr>
          </a:p>
          <a:p>
            <a:pPr lvl="1">
              <a:buFont typeface="Wingdings" panose="05000000000000000000" pitchFamily="2" charset="2"/>
              <a:buChar char="§"/>
            </a:pPr>
            <a:r>
              <a:rPr lang="en-US" sz="2400" dirty="0"/>
              <a:t>Operating at high speed</a:t>
            </a:r>
            <a:endParaRPr lang="en-US" sz="2400" dirty="0">
              <a:cs typeface="Calibri"/>
            </a:endParaRPr>
          </a:p>
          <a:p>
            <a:pPr lvl="1">
              <a:buFont typeface="Wingdings" panose="05000000000000000000" pitchFamily="2" charset="2"/>
              <a:buChar char="§"/>
            </a:pPr>
            <a:r>
              <a:rPr lang="en-US" sz="2400" dirty="0"/>
              <a:t>Calculating speeds</a:t>
            </a:r>
            <a:r>
              <a:rPr lang="uk-UA" sz="2400" dirty="0"/>
              <a:t> &amp; </a:t>
            </a:r>
            <a:r>
              <a:rPr lang="en-US" sz="2400" dirty="0"/>
              <a:t>distances</a:t>
            </a:r>
            <a:endParaRPr lang="en-US" sz="2400" dirty="0">
              <a:cs typeface="Calibri"/>
            </a:endParaRPr>
          </a:p>
          <a:p>
            <a:pPr lvl="1">
              <a:buFont typeface="Wingdings" panose="05000000000000000000" pitchFamily="2" charset="2"/>
              <a:buChar char="§"/>
            </a:pPr>
            <a:r>
              <a:rPr lang="en-US" sz="2400" dirty="0"/>
              <a:t>Responding to other drivers</a:t>
            </a:r>
            <a:r>
              <a:rPr lang="uk-UA" sz="2400" dirty="0"/>
              <a:t> &amp; </a:t>
            </a:r>
            <a:r>
              <a:rPr lang="en-US" sz="2400" dirty="0"/>
              <a:t>obstacles</a:t>
            </a:r>
            <a:endParaRPr lang="en-US" sz="2400" dirty="0">
              <a:cs typeface="Calibri"/>
            </a:endParaRPr>
          </a:p>
          <a:p>
            <a:pPr lvl="1">
              <a:buFont typeface="Wingdings" panose="05000000000000000000" pitchFamily="2" charset="2"/>
              <a:buChar char="§"/>
            </a:pPr>
            <a:r>
              <a:rPr lang="en-US" sz="2400" dirty="0"/>
              <a:t>Talking to your passengers, dispatcher.</a:t>
            </a:r>
            <a:endParaRPr lang="en-US" sz="2400" dirty="0">
              <a:cs typeface="Calibri"/>
            </a:endParaRPr>
          </a:p>
          <a:p>
            <a:pPr lvl="1">
              <a:buFont typeface="Wingdings" panose="05000000000000000000" pitchFamily="2" charset="2"/>
              <a:buChar char="§"/>
            </a:pPr>
            <a:r>
              <a:rPr lang="en-US" sz="2400" dirty="0"/>
              <a:t>Looking for addresses</a:t>
            </a:r>
            <a:endParaRPr lang="en-US" sz="2400" dirty="0">
              <a:cs typeface="Calibri"/>
            </a:endParaRPr>
          </a:p>
          <a:p>
            <a:pPr lvl="1">
              <a:buFont typeface="Wingdings" panose="05000000000000000000" pitchFamily="2" charset="2"/>
              <a:buChar char="§"/>
            </a:pPr>
            <a:r>
              <a:rPr lang="en-US" sz="2400" dirty="0"/>
              <a:t>Maybe even, singing along to the radio or CD</a:t>
            </a:r>
            <a:endParaRPr lang="en-US" sz="2400" dirty="0">
              <a:cs typeface="Calibri"/>
            </a:endParaRPr>
          </a:p>
          <a:p>
            <a:pPr marL="137160" indent="0">
              <a:buNone/>
            </a:pPr>
            <a:endParaRPr lang="en-US" sz="2400" dirty="0">
              <a:cs typeface="Calibri"/>
            </a:endParaRPr>
          </a:p>
          <a:p>
            <a:pPr marL="137160" indent="0">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12</a:t>
            </a:fld>
            <a:endParaRPr lang="en-US" dirty="0"/>
          </a:p>
        </p:txBody>
      </p:sp>
      <p:sp>
        <p:nvSpPr>
          <p:cNvPr id="2" name="Title 1">
            <a:extLst>
              <a:ext uri="{FF2B5EF4-FFF2-40B4-BE49-F238E27FC236}">
                <a16:creationId xmlns="" xmlns:a16="http://schemas.microsoft.com/office/drawing/2014/main" id="{888A83B3-E183-439F-9C85-167D31DB5B76}"/>
              </a:ext>
            </a:extLst>
          </p:cNvPr>
          <p:cNvSpPr>
            <a:spLocks noGrp="1"/>
          </p:cNvSpPr>
          <p:nvPr>
            <p:ph type="title"/>
          </p:nvPr>
        </p:nvSpPr>
        <p:spPr>
          <a:xfrm>
            <a:off x="628650" y="365125"/>
            <a:ext cx="7886700" cy="1325563"/>
          </a:xfrm>
        </p:spPr>
        <p:txBody>
          <a:bodyPr/>
          <a:lstStyle/>
          <a:p>
            <a:r>
              <a:rPr lang="en-US" dirty="0"/>
              <a:t>Distracted Driving</a:t>
            </a:r>
          </a:p>
        </p:txBody>
      </p:sp>
    </p:spTree>
    <p:extLst>
      <p:ext uri="{BB962C8B-B14F-4D97-AF65-F5344CB8AC3E}">
        <p14:creationId xmlns:p14="http://schemas.microsoft.com/office/powerpoint/2010/main" val="21143720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a:lstStyle/>
          <a:p>
            <a:fld id="{F65EB6D9-0055-40C0-B36E-48039CA07B30}" type="slidenum">
              <a:rPr lang="en-US" dirty="0" smtClean="0"/>
              <a:pPr/>
              <a:t>120</a:t>
            </a:fld>
            <a:endParaRPr lang="en-US" dirty="0"/>
          </a:p>
        </p:txBody>
      </p:sp>
      <p:sp>
        <p:nvSpPr>
          <p:cNvPr id="3" name="Content Placeholder 2"/>
          <p:cNvSpPr>
            <a:spLocks noGrp="1"/>
          </p:cNvSpPr>
          <p:nvPr>
            <p:ph idx="4294967295"/>
          </p:nvPr>
        </p:nvSpPr>
        <p:spPr>
          <a:xfrm>
            <a:off x="421481" y="-723900"/>
            <a:ext cx="8229600" cy="4953000"/>
          </a:xfrm>
        </p:spPr>
        <p:txBody>
          <a:bodyPr/>
          <a:lstStyle/>
          <a:p>
            <a:pPr algn="ctr">
              <a:buNone/>
            </a:pPr>
            <a:endParaRPr lang="en-US" sz="5400" dirty="0">
              <a:latin typeface="Calibri Light"/>
              <a:cs typeface="Calibri"/>
            </a:endParaRPr>
          </a:p>
          <a:p>
            <a:pPr algn="ctr">
              <a:buNone/>
            </a:pPr>
            <a:endParaRPr lang="en-US" sz="5400" dirty="0">
              <a:latin typeface="Calibri Light"/>
              <a:cs typeface="Calibri"/>
            </a:endParaRPr>
          </a:p>
          <a:p>
            <a:pPr algn="ctr">
              <a:buNone/>
            </a:pPr>
            <a:r>
              <a:rPr lang="en-US" sz="5200" dirty="0">
                <a:latin typeface="Calibri Light"/>
                <a:cs typeface="Calibri Light"/>
              </a:rPr>
              <a:t>The crime deterrent effects of an animal presence,</a:t>
            </a:r>
            <a:r>
              <a:rPr lang="uk-UA" sz="5200" dirty="0">
                <a:latin typeface="Calibri Light"/>
                <a:cs typeface="Calibri Light"/>
              </a:rPr>
              <a:t> &amp; </a:t>
            </a:r>
            <a:r>
              <a:rPr lang="en-US" sz="5200" dirty="0">
                <a:latin typeface="Calibri Light"/>
                <a:cs typeface="Calibri Light"/>
              </a:rPr>
              <a:t>the provision of emotional support, well-being, comfort, or companionship do not constitute work or tasks.  </a:t>
            </a:r>
          </a:p>
        </p:txBody>
      </p:sp>
    </p:spTree>
    <p:extLst>
      <p:ext uri="{BB962C8B-B14F-4D97-AF65-F5344CB8AC3E}">
        <p14:creationId xmlns:p14="http://schemas.microsoft.com/office/powerpoint/2010/main" val="10842349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738"/>
            <a:ext cx="8229600" cy="563562"/>
          </a:xfrm>
        </p:spPr>
        <p:txBody>
          <a:bodyPr>
            <a:normAutofit/>
          </a:bodyPr>
          <a:lstStyle/>
          <a:p>
            <a:r>
              <a:rPr lang="en-US" dirty="0">
                <a:cs typeface="Calibri Light"/>
              </a:rPr>
              <a:t>Service Animals</a:t>
            </a:r>
          </a:p>
        </p:txBody>
      </p:sp>
      <p:sp>
        <p:nvSpPr>
          <p:cNvPr id="3" name="Content Placeholder 2"/>
          <p:cNvSpPr>
            <a:spLocks noGrp="1"/>
          </p:cNvSpPr>
          <p:nvPr>
            <p:ph idx="1"/>
          </p:nvPr>
        </p:nvSpPr>
        <p:spPr>
          <a:xfrm>
            <a:off x="457200" y="1600200"/>
            <a:ext cx="8229600" cy="5166360"/>
          </a:xfrm>
        </p:spPr>
        <p:txBody>
          <a:bodyPr/>
          <a:lstStyle/>
          <a:p>
            <a:pPr marL="137160" indent="0">
              <a:buNone/>
            </a:pPr>
            <a:r>
              <a:rPr lang="en-US" sz="2600" b="1" dirty="0"/>
              <a:t>Post-Traumatic Stress Disorder</a:t>
            </a:r>
            <a:r>
              <a:rPr lang="uk-UA" sz="2600" b="1" dirty="0"/>
              <a:t> &amp; </a:t>
            </a:r>
            <a:r>
              <a:rPr lang="en-US" sz="2600" b="1" dirty="0"/>
              <a:t>Service Animals</a:t>
            </a:r>
            <a:endParaRPr lang="en-US" sz="2600" b="1" dirty="0">
              <a:cs typeface="Calibri"/>
            </a:endParaRPr>
          </a:p>
          <a:p>
            <a:pPr marL="137160" indent="0">
              <a:buNone/>
            </a:pPr>
            <a:endParaRPr lang="en-US" sz="2400" dirty="0">
              <a:cs typeface="Calibri"/>
            </a:endParaRPr>
          </a:p>
          <a:p>
            <a:pPr marL="480060" indent="-342900"/>
            <a:r>
              <a:rPr lang="en-US" sz="2400" dirty="0"/>
              <a:t>A service animal plays an important role in supporting an individual with PTSD.</a:t>
            </a:r>
            <a:endParaRPr lang="en-US" sz="2400" dirty="0">
              <a:cs typeface="Calibri"/>
            </a:endParaRPr>
          </a:p>
          <a:p>
            <a:pPr marL="480060" indent="-342900"/>
            <a:endParaRPr lang="en-US" sz="2400" dirty="0">
              <a:cs typeface="Calibri"/>
            </a:endParaRPr>
          </a:p>
          <a:p>
            <a:pPr marL="480060" indent="-342900"/>
            <a:r>
              <a:rPr lang="en-US" sz="2400" dirty="0"/>
              <a:t>The possible tasks the animal can be trained to do is highly individualized around the needs of the person with PTSD.</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121</a:t>
            </a:fld>
            <a:endParaRPr lang="en-US" dirty="0"/>
          </a:p>
        </p:txBody>
      </p:sp>
    </p:spTree>
    <p:extLst>
      <p:ext uri="{BB962C8B-B14F-4D97-AF65-F5344CB8AC3E}">
        <p14:creationId xmlns:p14="http://schemas.microsoft.com/office/powerpoint/2010/main" val="19636033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188"/>
            <a:ext cx="8229600" cy="438912"/>
          </a:xfrm>
        </p:spPr>
        <p:txBody>
          <a:bodyPr>
            <a:noAutofit/>
          </a:bodyPr>
          <a:lstStyle/>
          <a:p>
            <a:r>
              <a:rPr lang="en-US" dirty="0">
                <a:cs typeface="Calibri Light"/>
              </a:rPr>
              <a:t>Service Animals</a:t>
            </a:r>
            <a:endParaRPr lang="en-US" dirty="0"/>
          </a:p>
        </p:txBody>
      </p:sp>
      <p:sp>
        <p:nvSpPr>
          <p:cNvPr id="3" name="Content Placeholder 2"/>
          <p:cNvSpPr>
            <a:spLocks noGrp="1"/>
          </p:cNvSpPr>
          <p:nvPr>
            <p:ph idx="1"/>
          </p:nvPr>
        </p:nvSpPr>
        <p:spPr>
          <a:xfrm>
            <a:off x="457200" y="1566862"/>
            <a:ext cx="8229600" cy="5029200"/>
          </a:xfrm>
        </p:spPr>
        <p:txBody>
          <a:bodyPr>
            <a:normAutofit/>
          </a:bodyPr>
          <a:lstStyle/>
          <a:p>
            <a:pPr>
              <a:buNone/>
            </a:pPr>
            <a:r>
              <a:rPr lang="en-US" sz="2800" b="1" dirty="0"/>
              <a:t>Safety Issues</a:t>
            </a:r>
            <a:endParaRPr lang="en-US" sz="1000" dirty="0">
              <a:cs typeface="Calibri"/>
            </a:endParaRPr>
          </a:p>
          <a:p>
            <a:endParaRPr lang="en-US" sz="2400" dirty="0"/>
          </a:p>
          <a:p>
            <a:r>
              <a:rPr lang="en-US" sz="2400" dirty="0"/>
              <a:t>Service animals are socialized</a:t>
            </a:r>
            <a:r>
              <a:rPr lang="uk-UA" sz="2400" dirty="0"/>
              <a:t> &amp; </a:t>
            </a:r>
            <a:r>
              <a:rPr lang="en-US" sz="2400" dirty="0"/>
              <a:t>trained to interact appropriately with other animals</a:t>
            </a:r>
            <a:r>
              <a:rPr lang="uk-UA" sz="2400" dirty="0"/>
              <a:t> &amp; </a:t>
            </a:r>
            <a:r>
              <a:rPr lang="en-US" sz="2400" dirty="0"/>
              <a:t>people.  </a:t>
            </a:r>
            <a:endParaRPr lang="en-US" sz="2400" dirty="0">
              <a:cs typeface="Calibri"/>
            </a:endParaRPr>
          </a:p>
          <a:p>
            <a:pPr marL="0" indent="0">
              <a:buNone/>
            </a:pPr>
            <a:endParaRPr lang="en-US" sz="2400" dirty="0"/>
          </a:p>
          <a:p>
            <a:r>
              <a:rPr lang="en-US" sz="2400" dirty="0"/>
              <a:t>However, it is possible that a service animal could be provoked</a:t>
            </a:r>
            <a:r>
              <a:rPr lang="uk-UA" sz="2400" dirty="0"/>
              <a:t> &amp; </a:t>
            </a:r>
            <a:r>
              <a:rPr lang="en-US" sz="2400" dirty="0"/>
              <a:t>become aggressive.</a:t>
            </a:r>
            <a:endParaRPr lang="en-US" sz="2400" dirty="0">
              <a:cs typeface="Calibri"/>
            </a:endParaRPr>
          </a:p>
          <a:p>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122</a:t>
            </a:fld>
            <a:endParaRPr lang="en-US" dirty="0"/>
          </a:p>
        </p:txBody>
      </p:sp>
    </p:spTree>
    <p:extLst>
      <p:ext uri="{BB962C8B-B14F-4D97-AF65-F5344CB8AC3E}">
        <p14:creationId xmlns:p14="http://schemas.microsoft.com/office/powerpoint/2010/main" val="18996109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Service Animals</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2400" dirty="0"/>
              <a:t>A transit system may exclude any animal from your vehicle when the animal’s behavior poses a direct threat to the health or safety of others.</a:t>
            </a:r>
            <a:endParaRPr lang="en-US" sz="2400" dirty="0">
              <a:cs typeface="Calibri"/>
            </a:endParaRPr>
          </a:p>
          <a:p>
            <a:endParaRPr lang="en-US" sz="2400" dirty="0">
              <a:cs typeface="Calibri"/>
            </a:endParaRPr>
          </a:p>
          <a:p>
            <a:r>
              <a:rPr lang="en-US" sz="2400" dirty="0"/>
              <a:t>You MAY NOT make assumptions about any animal based on past experience with other animals. Each situation must be considered individually.</a:t>
            </a:r>
            <a:endParaRPr lang="en-US" sz="2400" dirty="0">
              <a:cs typeface="Calibri"/>
            </a:endParaRPr>
          </a:p>
          <a:p>
            <a:pPr marL="0" indent="0">
              <a:buNone/>
            </a:pPr>
            <a:endParaRPr lang="en-US" sz="24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123</a:t>
            </a:fld>
            <a:endParaRPr lang="en-US" dirty="0"/>
          </a:p>
        </p:txBody>
      </p:sp>
    </p:spTree>
    <p:extLst>
      <p:ext uri="{BB962C8B-B14F-4D97-AF65-F5344CB8AC3E}">
        <p14:creationId xmlns:p14="http://schemas.microsoft.com/office/powerpoint/2010/main" val="20619673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188"/>
            <a:ext cx="8229600" cy="438912"/>
          </a:xfrm>
        </p:spPr>
        <p:txBody>
          <a:bodyPr>
            <a:noAutofit/>
          </a:bodyPr>
          <a:lstStyle/>
          <a:p>
            <a:r>
              <a:rPr lang="en-US" dirty="0">
                <a:cs typeface="Calibri Light"/>
              </a:rPr>
              <a:t>Service Animals</a:t>
            </a:r>
            <a:endParaRPr lang="en-US" dirty="0"/>
          </a:p>
        </p:txBody>
      </p:sp>
      <p:sp>
        <p:nvSpPr>
          <p:cNvPr id="3" name="Content Placeholder 2"/>
          <p:cNvSpPr>
            <a:spLocks noGrp="1"/>
          </p:cNvSpPr>
          <p:nvPr>
            <p:ph idx="1"/>
          </p:nvPr>
        </p:nvSpPr>
        <p:spPr>
          <a:xfrm>
            <a:off x="457200" y="1485900"/>
            <a:ext cx="8229600" cy="4953000"/>
          </a:xfrm>
        </p:spPr>
        <p:txBody>
          <a:bodyPr/>
          <a:lstStyle/>
          <a:p>
            <a:pPr>
              <a:buNone/>
            </a:pPr>
            <a:r>
              <a:rPr lang="en-US" sz="2400" b="1" dirty="0">
                <a:cs typeface="Calibri"/>
              </a:rPr>
              <a:t>Tips for providing assistance:</a:t>
            </a:r>
          </a:p>
          <a:p>
            <a:pPr>
              <a:buNone/>
            </a:pPr>
            <a:endParaRPr lang="en-US" sz="2400" dirty="0">
              <a:cs typeface="Calibri"/>
            </a:endParaRPr>
          </a:p>
          <a:p>
            <a:pPr lvl="1"/>
            <a:r>
              <a:rPr lang="en-US" sz="2400" dirty="0"/>
              <a:t>ASK the passenger what you can do to assist.</a:t>
            </a:r>
            <a:endParaRPr lang="en-US" sz="2400" dirty="0">
              <a:cs typeface="Calibri"/>
            </a:endParaRPr>
          </a:p>
          <a:p>
            <a:pPr lvl="1"/>
            <a:endParaRPr lang="en-US" sz="2400" dirty="0">
              <a:cs typeface="Calibri"/>
            </a:endParaRPr>
          </a:p>
          <a:p>
            <a:pPr lvl="1"/>
            <a:r>
              <a:rPr lang="en-US" sz="2400" dirty="0"/>
              <a:t>Do not touch or give commands to a service animal unless asked to do so by the handler.</a:t>
            </a:r>
            <a:endParaRPr lang="en-US" sz="2400" dirty="0">
              <a:cs typeface="Calibri"/>
            </a:endParaRPr>
          </a:p>
          <a:p>
            <a:pPr lvl="1"/>
            <a:endParaRPr lang="en-US" sz="2400" dirty="0">
              <a:cs typeface="Calibri"/>
            </a:endParaRPr>
          </a:p>
          <a:p>
            <a:pPr lvl="1"/>
            <a:r>
              <a:rPr lang="en-US" sz="2400" dirty="0"/>
              <a:t>If necessary, remind passengers that the service animal is working</a:t>
            </a:r>
            <a:r>
              <a:rPr lang="uk-UA" sz="2400" dirty="0"/>
              <a:t> &amp; </a:t>
            </a:r>
            <a:r>
              <a:rPr lang="en-US" sz="2400" dirty="0"/>
              <a:t>not to distract it.</a:t>
            </a: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124</a:t>
            </a:fld>
            <a:endParaRPr lang="en-US" dirty="0"/>
          </a:p>
        </p:txBody>
      </p:sp>
    </p:spTree>
    <p:extLst>
      <p:ext uri="{BB962C8B-B14F-4D97-AF65-F5344CB8AC3E}">
        <p14:creationId xmlns:p14="http://schemas.microsoft.com/office/powerpoint/2010/main" val="6642684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Service Animals</a:t>
            </a:r>
            <a:endParaRPr lang="en-US" dirty="0"/>
          </a:p>
        </p:txBody>
      </p:sp>
      <p:sp>
        <p:nvSpPr>
          <p:cNvPr id="3" name="Content Placeholder 2"/>
          <p:cNvSpPr>
            <a:spLocks noGrp="1"/>
          </p:cNvSpPr>
          <p:nvPr>
            <p:ph idx="1"/>
          </p:nvPr>
        </p:nvSpPr>
        <p:spPr>
          <a:xfrm>
            <a:off x="457200" y="1371600"/>
            <a:ext cx="8229600" cy="4953000"/>
          </a:xfrm>
        </p:spPr>
        <p:txBody>
          <a:bodyPr/>
          <a:lstStyle/>
          <a:p>
            <a:endParaRPr lang="en-US" sz="2400" dirty="0">
              <a:cs typeface="Calibri" panose="020F0502020204030204"/>
            </a:endParaRPr>
          </a:p>
          <a:p>
            <a:pPr>
              <a:buFont typeface="Arial" panose="05000000000000000000" pitchFamily="2" charset="2"/>
              <a:buChar char="•"/>
            </a:pPr>
            <a:r>
              <a:rPr lang="en-US" sz="2400" dirty="0"/>
              <a:t>When a service animal must ride the lift be extremely alert</a:t>
            </a:r>
            <a:r>
              <a:rPr lang="uk-UA" sz="2400" dirty="0"/>
              <a:t> &amp; </a:t>
            </a:r>
            <a:r>
              <a:rPr lang="en-US" sz="2400" dirty="0"/>
              <a:t>safety-conscious.  </a:t>
            </a:r>
            <a:endParaRPr lang="en-US" sz="2400" dirty="0">
              <a:cs typeface="Calibri" panose="020F0502020204030204"/>
            </a:endParaRPr>
          </a:p>
          <a:p>
            <a:endParaRPr lang="en-US" sz="2400" dirty="0">
              <a:cs typeface="Calibri" panose="020F0502020204030204"/>
            </a:endParaRPr>
          </a:p>
          <a:p>
            <a:pPr>
              <a:buFont typeface="Arial" panose="05000000000000000000" pitchFamily="2" charset="2"/>
              <a:buChar char="•"/>
            </a:pPr>
            <a:r>
              <a:rPr lang="en-US" sz="2400" dirty="0"/>
              <a:t>Service animals should sit or lie on the floor – not on seats.</a:t>
            </a:r>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125</a:t>
            </a:fld>
            <a:endParaRPr lang="en-US" dirty="0"/>
          </a:p>
        </p:txBody>
      </p:sp>
    </p:spTree>
    <p:extLst>
      <p:ext uri="{BB962C8B-B14F-4D97-AF65-F5344CB8AC3E}">
        <p14:creationId xmlns:p14="http://schemas.microsoft.com/office/powerpoint/2010/main" val="1490353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4146"/>
            <a:ext cx="9144000" cy="1598036"/>
          </a:xfrm>
        </p:spPr>
        <p:txBody>
          <a:bodyPr wrap="square" anchor="ctr">
            <a:normAutofit/>
          </a:bodyPr>
          <a:lstStyle/>
          <a:p>
            <a:r>
              <a:rPr lang="en-US" b="1" dirty="0"/>
              <a:t>Section </a:t>
            </a:r>
            <a:r>
              <a:rPr lang="en-US" b="1" dirty="0" smtClean="0"/>
              <a:t>10: </a:t>
            </a:r>
            <a:br>
              <a:rPr lang="en-US" b="1" dirty="0" smtClean="0"/>
            </a:br>
            <a:r>
              <a:rPr lang="en-US" b="1" dirty="0" smtClean="0"/>
              <a:t>Disability </a:t>
            </a:r>
            <a:r>
              <a:rPr lang="en-US" b="1" dirty="0"/>
              <a:t>Awareness</a:t>
            </a:r>
            <a:endParaRPr lang="en-US"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61894"/>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126</a:t>
            </a:fld>
            <a:endParaRPr lang="en-US"/>
          </a:p>
        </p:txBody>
      </p:sp>
    </p:spTree>
    <p:extLst>
      <p:ext uri="{BB962C8B-B14F-4D97-AF65-F5344CB8AC3E}">
        <p14:creationId xmlns:p14="http://schemas.microsoft.com/office/powerpoint/2010/main" val="8440853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a:bodyPr>
          <a:lstStyle/>
          <a:p>
            <a:r>
              <a:rPr lang="en-US" dirty="0">
                <a:cs typeface="Calibri Light"/>
              </a:rPr>
              <a:t>Disability Awareness</a:t>
            </a:r>
            <a:endParaRPr lang="en-US" dirty="0"/>
          </a:p>
        </p:txBody>
      </p:sp>
      <p:sp>
        <p:nvSpPr>
          <p:cNvPr id="3" name="Content Placeholder 2"/>
          <p:cNvSpPr>
            <a:spLocks noGrp="1"/>
          </p:cNvSpPr>
          <p:nvPr>
            <p:ph idx="1"/>
          </p:nvPr>
        </p:nvSpPr>
        <p:spPr>
          <a:xfrm>
            <a:off x="457200" y="1600200"/>
            <a:ext cx="8229600" cy="4724400"/>
          </a:xfrm>
        </p:spPr>
        <p:txBody>
          <a:bodyPr/>
          <a:lstStyle/>
          <a:p>
            <a:pPr>
              <a:buNone/>
            </a:pPr>
            <a:r>
              <a:rPr lang="en-US" sz="2400" dirty="0"/>
              <a:t>According to the ADA, disability means:</a:t>
            </a:r>
            <a:endParaRPr lang="en-US" sz="2400" dirty="0">
              <a:cs typeface="Calibri"/>
            </a:endParaRPr>
          </a:p>
          <a:p>
            <a:pPr>
              <a:buNone/>
            </a:pPr>
            <a:endParaRPr lang="en-US" sz="2400" dirty="0">
              <a:cs typeface="Calibri"/>
            </a:endParaRPr>
          </a:p>
          <a:p>
            <a:pPr marL="342900" lvl="1" indent="0">
              <a:buNone/>
            </a:pPr>
            <a:r>
              <a:rPr lang="en-US" sz="2400" i="1" dirty="0"/>
              <a:t>" With respect to an individual, a physical or mental impairment that substantially limits one or more of the major life activities of such individual; a record of such an impairment; or being regarded as having such an impairment."</a:t>
            </a:r>
            <a:endParaRPr lang="en-US" sz="2400" i="1"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127</a:t>
            </a:fld>
            <a:endParaRPr lang="en-US" dirty="0"/>
          </a:p>
        </p:txBody>
      </p:sp>
    </p:spTree>
    <p:extLst>
      <p:ext uri="{BB962C8B-B14F-4D97-AF65-F5344CB8AC3E}">
        <p14:creationId xmlns:p14="http://schemas.microsoft.com/office/powerpoint/2010/main" val="7891196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Disability Awareness</a:t>
            </a:r>
            <a:endParaRPr lang="en-US" dirty="0"/>
          </a:p>
        </p:txBody>
      </p:sp>
      <p:sp>
        <p:nvSpPr>
          <p:cNvPr id="3" name="Content Placeholder 2"/>
          <p:cNvSpPr>
            <a:spLocks noGrp="1"/>
          </p:cNvSpPr>
          <p:nvPr>
            <p:ph idx="1"/>
          </p:nvPr>
        </p:nvSpPr>
        <p:spPr>
          <a:xfrm>
            <a:off x="457200" y="1600200"/>
            <a:ext cx="8229600" cy="4724400"/>
          </a:xfrm>
        </p:spPr>
        <p:txBody>
          <a:bodyPr/>
          <a:lstStyle/>
          <a:p>
            <a:endParaRPr lang="en-US" sz="2400" dirty="0">
              <a:cs typeface="Calibri" panose="020F0502020204030204"/>
            </a:endParaRPr>
          </a:p>
          <a:p>
            <a:r>
              <a:rPr lang="en-US" sz="2400" dirty="0"/>
              <a:t>It is important to keep in mind that your passenger with a disability is a person first; a person who has feelings, concerns,</a:t>
            </a:r>
            <a:r>
              <a:rPr lang="uk-UA" sz="2400" dirty="0"/>
              <a:t> &amp; </a:t>
            </a:r>
            <a:r>
              <a:rPr lang="en-US" sz="2400" dirty="0"/>
              <a:t>opinions.</a:t>
            </a:r>
            <a:endParaRPr lang="en-US" sz="2400" dirty="0">
              <a:cs typeface="Calibri" panose="020F0502020204030204"/>
            </a:endParaRPr>
          </a:p>
          <a:p>
            <a:endParaRPr lang="en-US" sz="2400" dirty="0">
              <a:cs typeface="Calibri" panose="020F0502020204030204"/>
            </a:endParaRPr>
          </a:p>
          <a:p>
            <a:r>
              <a:rPr lang="en-US" sz="2400" dirty="0"/>
              <a:t>They deserve to be treated with the same respect displayed to passengers without disabilities.</a:t>
            </a:r>
            <a:endParaRPr lang="en-US" sz="2400" dirty="0">
              <a:cs typeface="Calibri" panose="020F0502020204030204"/>
            </a:endParaRPr>
          </a:p>
          <a:p>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128</a:t>
            </a:fld>
            <a:endParaRPr lang="en-US" dirty="0"/>
          </a:p>
        </p:txBody>
      </p:sp>
    </p:spTree>
    <p:extLst>
      <p:ext uri="{BB962C8B-B14F-4D97-AF65-F5344CB8AC3E}">
        <p14:creationId xmlns:p14="http://schemas.microsoft.com/office/powerpoint/2010/main" val="6239969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990600"/>
          </a:xfrm>
        </p:spPr>
        <p:txBody>
          <a:bodyPr>
            <a:noAutofit/>
          </a:bodyPr>
          <a:lstStyle/>
          <a:p>
            <a:r>
              <a:rPr lang="en-US" dirty="0">
                <a:latin typeface="Calibri Light"/>
                <a:cs typeface="Calibri"/>
              </a:rPr>
              <a:t>Disability Awareness</a:t>
            </a:r>
          </a:p>
        </p:txBody>
      </p:sp>
      <p:sp>
        <p:nvSpPr>
          <p:cNvPr id="3" name="Content Placeholder 2"/>
          <p:cNvSpPr>
            <a:spLocks noGrp="1"/>
          </p:cNvSpPr>
          <p:nvPr>
            <p:ph idx="1"/>
          </p:nvPr>
        </p:nvSpPr>
        <p:spPr>
          <a:xfrm>
            <a:off x="628650" y="1485900"/>
            <a:ext cx="7886700" cy="4351338"/>
          </a:xfrm>
        </p:spPr>
        <p:txBody>
          <a:bodyPr/>
          <a:lstStyle/>
          <a:p>
            <a:pPr>
              <a:buNone/>
            </a:pPr>
            <a:r>
              <a:rPr lang="en-US" sz="2800" b="1" dirty="0">
                <a:ea typeface="+mn-lt"/>
                <a:cs typeface="+mn-lt"/>
              </a:rPr>
              <a:t>Assisting People with Visual Impairments</a:t>
            </a:r>
            <a:endParaRPr lang="en-US" sz="2800" dirty="0">
              <a:ea typeface="+mn-lt"/>
              <a:cs typeface="+mn-lt"/>
            </a:endParaRPr>
          </a:p>
          <a:p>
            <a:r>
              <a:rPr lang="en-US" sz="2400" dirty="0"/>
              <a:t>When offering assistance to a passenger who has visual impairments, speak to them in a normal tone using normal terms.  </a:t>
            </a:r>
            <a:endParaRPr lang="en-US" sz="2400" dirty="0">
              <a:cs typeface="Calibri"/>
            </a:endParaRPr>
          </a:p>
          <a:p>
            <a:endParaRPr lang="en-US" sz="2400" dirty="0"/>
          </a:p>
          <a:p>
            <a:r>
              <a:rPr lang="en-US" sz="2400" dirty="0"/>
              <a:t>Address the person directly, as it will help the person locate you. </a:t>
            </a:r>
            <a:endParaRPr lang="en-US" sz="2400" dirty="0">
              <a:cs typeface="Calibri"/>
            </a:endParaRPr>
          </a:p>
          <a:p>
            <a:endParaRPr lang="en-US" sz="2400" dirty="0"/>
          </a:p>
          <a:p>
            <a:r>
              <a:rPr lang="en-US" sz="2400" dirty="0"/>
              <a:t>Speak directly to the person, if your gaze wanders your voice follows.</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129</a:t>
            </a:fld>
            <a:endParaRPr lang="en-US" dirty="0"/>
          </a:p>
        </p:txBody>
      </p:sp>
    </p:spTree>
    <p:extLst>
      <p:ext uri="{BB962C8B-B14F-4D97-AF65-F5344CB8AC3E}">
        <p14:creationId xmlns:p14="http://schemas.microsoft.com/office/powerpoint/2010/main" val="102645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29" y="1549173"/>
            <a:ext cx="8229600" cy="4709160"/>
          </a:xfrm>
        </p:spPr>
        <p:txBody>
          <a:bodyPr/>
          <a:lstStyle/>
          <a:p>
            <a:pPr marL="137160" indent="0">
              <a:buNone/>
            </a:pPr>
            <a:r>
              <a:rPr lang="en-US" sz="2400" dirty="0"/>
              <a:t>Now add:</a:t>
            </a:r>
            <a:endParaRPr lang="en-US" sz="2400" dirty="0">
              <a:cs typeface="Calibri"/>
            </a:endParaRPr>
          </a:p>
          <a:p>
            <a:pPr lvl="1">
              <a:buFont typeface="Wingdings" panose="05000000000000000000" pitchFamily="2" charset="2"/>
              <a:buChar char="§"/>
            </a:pPr>
            <a:r>
              <a:rPr lang="en-US" sz="2400" dirty="0"/>
              <a:t>Adjusting seat positions while driving</a:t>
            </a:r>
            <a:endParaRPr lang="en-US" sz="2400" dirty="0">
              <a:cs typeface="Calibri"/>
            </a:endParaRPr>
          </a:p>
          <a:p>
            <a:pPr lvl="1">
              <a:buFont typeface="Wingdings" panose="05000000000000000000" pitchFamily="2" charset="2"/>
              <a:buChar char="§"/>
            </a:pPr>
            <a:r>
              <a:rPr lang="en-US" sz="2400" dirty="0"/>
              <a:t>Adjusting climate controls</a:t>
            </a:r>
            <a:endParaRPr lang="en-US" sz="2400" dirty="0">
              <a:cs typeface="Calibri"/>
            </a:endParaRPr>
          </a:p>
          <a:p>
            <a:pPr lvl="1">
              <a:buFont typeface="Wingdings" panose="05000000000000000000" pitchFamily="2" charset="2"/>
              <a:buChar char="§"/>
            </a:pPr>
            <a:r>
              <a:rPr lang="en-US" sz="2400" dirty="0"/>
              <a:t>Using vehicle mirrors for personal grooming</a:t>
            </a:r>
            <a:endParaRPr lang="en-US" sz="2400" dirty="0">
              <a:cs typeface="Calibri"/>
            </a:endParaRPr>
          </a:p>
          <a:p>
            <a:pPr lvl="1">
              <a:buFont typeface="Wingdings" panose="05000000000000000000" pitchFamily="2" charset="2"/>
              <a:buChar char="§"/>
            </a:pPr>
            <a:r>
              <a:rPr lang="en-US" sz="2400" dirty="0"/>
              <a:t>Eating</a:t>
            </a:r>
            <a:r>
              <a:rPr lang="uk-UA" sz="2400" dirty="0"/>
              <a:t> &amp; </a:t>
            </a:r>
            <a:r>
              <a:rPr lang="en-US" sz="2400" dirty="0"/>
              <a:t>or drinking</a:t>
            </a:r>
            <a:endParaRPr lang="en-US" sz="2400" dirty="0">
              <a:cs typeface="Calibri"/>
            </a:endParaRPr>
          </a:p>
          <a:p>
            <a:pPr marL="137160" indent="0">
              <a:buNone/>
            </a:pPr>
            <a:endParaRPr lang="en-US" sz="2400" dirty="0">
              <a:cs typeface="Calibri"/>
            </a:endParaRPr>
          </a:p>
          <a:p>
            <a:pPr marL="137160" indent="0">
              <a:buNone/>
            </a:pPr>
            <a:r>
              <a:rPr lang="en-US" sz="2400" dirty="0"/>
              <a:t>All of these things may cause you to fail to respond to a dangerous situation.</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13</a:t>
            </a:fld>
            <a:endParaRPr lang="en-US" dirty="0"/>
          </a:p>
        </p:txBody>
      </p:sp>
      <p:sp>
        <p:nvSpPr>
          <p:cNvPr id="2" name="Title 1">
            <a:extLst>
              <a:ext uri="{FF2B5EF4-FFF2-40B4-BE49-F238E27FC236}">
                <a16:creationId xmlns="" xmlns:a16="http://schemas.microsoft.com/office/drawing/2014/main" id="{E2E93BD2-9A19-4D43-AB1B-58F0EAC67CFA}"/>
              </a:ext>
            </a:extLst>
          </p:cNvPr>
          <p:cNvSpPr>
            <a:spLocks noGrp="1"/>
          </p:cNvSpPr>
          <p:nvPr>
            <p:ph type="title"/>
          </p:nvPr>
        </p:nvSpPr>
        <p:spPr>
          <a:xfrm>
            <a:off x="628650" y="365125"/>
            <a:ext cx="7886700" cy="1325563"/>
          </a:xfrm>
        </p:spPr>
        <p:txBody>
          <a:bodyPr/>
          <a:lstStyle/>
          <a:p>
            <a:r>
              <a:rPr lang="en-US" dirty="0"/>
              <a:t>Distracted Driving</a:t>
            </a:r>
          </a:p>
        </p:txBody>
      </p:sp>
    </p:spTree>
    <p:extLst>
      <p:ext uri="{BB962C8B-B14F-4D97-AF65-F5344CB8AC3E}">
        <p14:creationId xmlns:p14="http://schemas.microsoft.com/office/powerpoint/2010/main" val="18398601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67512"/>
          </a:xfrm>
        </p:spPr>
        <p:txBody>
          <a:bodyPr>
            <a:normAutofit/>
          </a:bodyPr>
          <a:lstStyle/>
          <a:p>
            <a:r>
              <a:rPr lang="en-US" dirty="0">
                <a:cs typeface="Calibri Light"/>
              </a:rPr>
              <a:t>Disability Awareness</a:t>
            </a:r>
          </a:p>
        </p:txBody>
      </p:sp>
      <p:sp>
        <p:nvSpPr>
          <p:cNvPr id="3" name="Content Placeholder 2"/>
          <p:cNvSpPr>
            <a:spLocks noGrp="1"/>
          </p:cNvSpPr>
          <p:nvPr>
            <p:ph idx="1"/>
          </p:nvPr>
        </p:nvSpPr>
        <p:spPr>
          <a:xfrm>
            <a:off x="542925" y="1547019"/>
            <a:ext cx="7886700" cy="4351338"/>
          </a:xfrm>
        </p:spPr>
        <p:txBody>
          <a:bodyPr/>
          <a:lstStyle/>
          <a:p>
            <a:pPr>
              <a:buNone/>
            </a:pPr>
            <a:r>
              <a:rPr lang="en-US" sz="2800" b="1" dirty="0">
                <a:ea typeface="+mn-lt"/>
                <a:cs typeface="+mn-lt"/>
              </a:rPr>
              <a:t>Assisting People with Visual Impairments</a:t>
            </a:r>
            <a:endParaRPr lang="en-US" sz="2800" dirty="0">
              <a:ea typeface="+mn-lt"/>
              <a:cs typeface="+mn-lt"/>
            </a:endParaRPr>
          </a:p>
          <a:p>
            <a:r>
              <a:rPr lang="en-US" sz="2400" dirty="0"/>
              <a:t>If you will be guiding a passenger who is blind, ask how you may assist them.  </a:t>
            </a:r>
            <a:endParaRPr lang="en-US" dirty="0">
              <a:cs typeface="Calibri"/>
            </a:endParaRPr>
          </a:p>
          <a:p>
            <a:endParaRPr lang="en-US" sz="2400" dirty="0"/>
          </a:p>
          <a:p>
            <a:r>
              <a:rPr lang="en-US" sz="2400" dirty="0"/>
              <a:t>Permit the passenger to grab your arm.</a:t>
            </a:r>
            <a:endParaRPr lang="en-US" sz="2400" dirty="0">
              <a:cs typeface="Calibri" panose="020F0502020204030204"/>
            </a:endParaRPr>
          </a:p>
          <a:p>
            <a:endParaRPr lang="en-US" sz="2400" dirty="0">
              <a:cs typeface="Calibri" panose="020F0502020204030204"/>
            </a:endParaRPr>
          </a:p>
          <a:p>
            <a:r>
              <a:rPr lang="en-US" sz="2400" dirty="0"/>
              <a:t>Show the passenger where your arm is by placing his/her hand on your arm.  </a:t>
            </a:r>
            <a:endParaRPr lang="en-US" sz="2400" dirty="0">
              <a:cs typeface="Calibri" panose="020F0502020204030204"/>
            </a:endParaRPr>
          </a:p>
          <a:p>
            <a:endParaRPr lang="en-US" sz="2400" dirty="0"/>
          </a:p>
          <a:p>
            <a:r>
              <a:rPr lang="en-US" sz="2400" dirty="0"/>
              <a:t>Stand alongside</a:t>
            </a:r>
            <a:r>
              <a:rPr lang="uk-UA" sz="2400" dirty="0"/>
              <a:t> &amp; </a:t>
            </a:r>
            <a:r>
              <a:rPr lang="en-US" sz="2400" dirty="0"/>
              <a:t>slightly ahead of the person you are guiding.</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130</a:t>
            </a:fld>
            <a:endParaRPr lang="en-US" dirty="0"/>
          </a:p>
        </p:txBody>
      </p:sp>
    </p:spTree>
    <p:extLst>
      <p:ext uri="{BB962C8B-B14F-4D97-AF65-F5344CB8AC3E}">
        <p14:creationId xmlns:p14="http://schemas.microsoft.com/office/powerpoint/2010/main" val="8748523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r>
              <a:rPr lang="en-US" dirty="0">
                <a:cs typeface="Calibri Light"/>
              </a:rPr>
              <a:t>Disability Awareness</a:t>
            </a:r>
          </a:p>
        </p:txBody>
      </p:sp>
      <p:sp>
        <p:nvSpPr>
          <p:cNvPr id="3" name="Content Placeholder 2"/>
          <p:cNvSpPr>
            <a:spLocks noGrp="1"/>
          </p:cNvSpPr>
          <p:nvPr>
            <p:ph idx="1"/>
          </p:nvPr>
        </p:nvSpPr>
        <p:spPr>
          <a:xfrm>
            <a:off x="571500" y="1524000"/>
            <a:ext cx="7886700" cy="4351338"/>
          </a:xfrm>
        </p:spPr>
        <p:txBody>
          <a:bodyPr/>
          <a:lstStyle/>
          <a:p>
            <a:pPr>
              <a:buNone/>
            </a:pPr>
            <a:r>
              <a:rPr lang="en-US" sz="2800" b="1" dirty="0">
                <a:ea typeface="+mn-lt"/>
                <a:cs typeface="+mn-lt"/>
              </a:rPr>
              <a:t>Assisting People with Visual Impairments</a:t>
            </a:r>
            <a:endParaRPr lang="en-US" sz="2800" dirty="0">
              <a:ea typeface="+mn-lt"/>
              <a:cs typeface="+mn-lt"/>
            </a:endParaRPr>
          </a:p>
          <a:p>
            <a:r>
              <a:rPr lang="en-US" sz="2400" dirty="0">
                <a:ea typeface="+mn-lt"/>
                <a:cs typeface="+mn-lt"/>
              </a:rPr>
              <a:t>Walk at a normal pace or a pace comfortable for you</a:t>
            </a:r>
            <a:r>
              <a:rPr lang="uk-UA" sz="2400" dirty="0">
                <a:ea typeface="+mn-lt"/>
                <a:cs typeface="+mn-lt"/>
              </a:rPr>
              <a:t> &amp; </a:t>
            </a:r>
            <a:r>
              <a:rPr lang="en-US" sz="2400" dirty="0">
                <a:ea typeface="+mn-lt"/>
                <a:cs typeface="+mn-lt"/>
              </a:rPr>
              <a:t>the person you are guiding. </a:t>
            </a:r>
            <a:endParaRPr lang="en-US" sz="2400" dirty="0">
              <a:cs typeface="Calibri"/>
            </a:endParaRPr>
          </a:p>
          <a:p>
            <a:endParaRPr lang="en-US" sz="2400" dirty="0">
              <a:ea typeface="+mn-lt"/>
              <a:cs typeface="+mn-lt"/>
            </a:endParaRPr>
          </a:p>
          <a:p>
            <a:r>
              <a:rPr lang="en-US" sz="2400" dirty="0">
                <a:ea typeface="+mn-lt"/>
                <a:cs typeface="+mn-lt"/>
              </a:rPr>
              <a:t>Alert the person to changes in the walking surface</a:t>
            </a:r>
            <a:r>
              <a:rPr lang="uk-UA" sz="2400" dirty="0">
                <a:ea typeface="+mn-lt"/>
                <a:cs typeface="+mn-lt"/>
              </a:rPr>
              <a:t> &amp; </a:t>
            </a:r>
            <a:r>
              <a:rPr lang="en-US" sz="2400" dirty="0">
                <a:ea typeface="+mn-lt"/>
                <a:cs typeface="+mn-lt"/>
              </a:rPr>
              <a:t>surrounding obstructions.  </a:t>
            </a:r>
          </a:p>
          <a:p>
            <a:endParaRPr lang="en-US" sz="2400" dirty="0">
              <a:ea typeface="+mn-lt"/>
              <a:cs typeface="+mn-lt"/>
            </a:endParaRPr>
          </a:p>
          <a:p>
            <a:r>
              <a:rPr lang="en-US" sz="2400" dirty="0">
                <a:ea typeface="+mn-lt"/>
                <a:cs typeface="+mn-lt"/>
              </a:rPr>
              <a:t>Hesitate before going up or down steps or curbs</a:t>
            </a:r>
            <a:r>
              <a:rPr lang="uk-UA" sz="2400" dirty="0">
                <a:ea typeface="+mn-lt"/>
                <a:cs typeface="+mn-lt"/>
              </a:rPr>
              <a:t> &amp; </a:t>
            </a:r>
            <a:r>
              <a:rPr lang="en-US" sz="2400" dirty="0">
                <a:ea typeface="+mn-lt"/>
                <a:cs typeface="+mn-lt"/>
              </a:rPr>
              <a:t>make certain you vocally indicate the need to “step up” or “step down.”</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131</a:t>
            </a:fld>
            <a:endParaRPr lang="en-US" dirty="0"/>
          </a:p>
        </p:txBody>
      </p:sp>
    </p:spTree>
    <p:extLst>
      <p:ext uri="{BB962C8B-B14F-4D97-AF65-F5344CB8AC3E}">
        <p14:creationId xmlns:p14="http://schemas.microsoft.com/office/powerpoint/2010/main" val="11697342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dirty="0" smtClean="0"/>
              <a:pPr/>
              <a:t>132</a:t>
            </a:fld>
            <a:endParaRPr lang="en-US" dirty="0"/>
          </a:p>
        </p:txBody>
      </p:sp>
      <p:sp>
        <p:nvSpPr>
          <p:cNvPr id="3" name="Content Placeholder 2"/>
          <p:cNvSpPr>
            <a:spLocks noGrp="1"/>
          </p:cNvSpPr>
          <p:nvPr>
            <p:ph idx="4294967295"/>
          </p:nvPr>
        </p:nvSpPr>
        <p:spPr>
          <a:xfrm>
            <a:off x="335756" y="1025525"/>
            <a:ext cx="7886700" cy="4351338"/>
          </a:xfrm>
        </p:spPr>
        <p:txBody>
          <a:bodyPr/>
          <a:lstStyle/>
          <a:p>
            <a:pPr algn="ctr">
              <a:buNone/>
            </a:pPr>
            <a:r>
              <a:rPr lang="en-US" sz="5400" dirty="0">
                <a:latin typeface="Calibri Light"/>
                <a:cs typeface="Calibri Light"/>
              </a:rPr>
              <a:t>Use the word </a:t>
            </a:r>
            <a:r>
              <a:rPr lang="en-US" sz="5400" b="1" dirty="0">
                <a:solidFill>
                  <a:srgbClr val="003865"/>
                </a:solidFill>
                <a:latin typeface="Calibri Light"/>
                <a:cs typeface="Calibri Light"/>
              </a:rPr>
              <a:t>STOP</a:t>
            </a:r>
            <a:r>
              <a:rPr lang="en-US" sz="5400" dirty="0">
                <a:latin typeface="Calibri Light"/>
                <a:cs typeface="Calibri Light"/>
              </a:rPr>
              <a:t>.  </a:t>
            </a:r>
            <a:endParaRPr lang="en-US">
              <a:latin typeface="Calibri" panose="020F0502020204030204"/>
              <a:cs typeface="Calibri" panose="020F0502020204030204"/>
            </a:endParaRPr>
          </a:p>
          <a:p>
            <a:pPr algn="ctr">
              <a:buNone/>
            </a:pPr>
            <a:r>
              <a:rPr lang="en-US" sz="5400" dirty="0">
                <a:latin typeface="Calibri Light"/>
                <a:cs typeface="Calibri Light"/>
              </a:rPr>
              <a:t>It has only one meaning:</a:t>
            </a:r>
            <a:endParaRPr lang="en-US">
              <a:cs typeface="Calibri"/>
            </a:endParaRPr>
          </a:p>
          <a:p>
            <a:pPr algn="ctr">
              <a:buNone/>
            </a:pPr>
            <a:endParaRPr lang="en-US" sz="5400" dirty="0">
              <a:latin typeface="Calibri Light"/>
              <a:cs typeface="Calibri Light"/>
            </a:endParaRPr>
          </a:p>
          <a:p>
            <a:pPr lvl="2" algn="ctr">
              <a:buNone/>
            </a:pPr>
            <a:r>
              <a:rPr lang="en-US" sz="5400" dirty="0">
                <a:latin typeface="Calibri Light"/>
                <a:cs typeface="Calibri Light"/>
              </a:rPr>
              <a:t>Cease doing what you are doing</a:t>
            </a:r>
          </a:p>
        </p:txBody>
      </p:sp>
    </p:spTree>
    <p:extLst>
      <p:ext uri="{BB962C8B-B14F-4D97-AF65-F5344CB8AC3E}">
        <p14:creationId xmlns:p14="http://schemas.microsoft.com/office/powerpoint/2010/main" val="19465631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cs typeface="Calibri Light"/>
              </a:rPr>
              <a:t>Disability Awareness</a:t>
            </a:r>
            <a:endParaRPr lang="en-US" dirty="0"/>
          </a:p>
        </p:txBody>
      </p:sp>
      <p:sp>
        <p:nvSpPr>
          <p:cNvPr id="3" name="Content Placeholder 2"/>
          <p:cNvSpPr>
            <a:spLocks noGrp="1"/>
          </p:cNvSpPr>
          <p:nvPr>
            <p:ph idx="1"/>
          </p:nvPr>
        </p:nvSpPr>
        <p:spPr>
          <a:xfrm>
            <a:off x="628650" y="1562100"/>
            <a:ext cx="7886700" cy="4351338"/>
          </a:xfrm>
        </p:spPr>
        <p:txBody>
          <a:bodyPr/>
          <a:lstStyle/>
          <a:p>
            <a:pPr>
              <a:buNone/>
            </a:pPr>
            <a:r>
              <a:rPr lang="en-US" sz="2800" b="1" dirty="0">
                <a:cs typeface="Calibri"/>
              </a:rPr>
              <a:t>Assisting People with Visual Impairments</a:t>
            </a:r>
            <a:endParaRPr lang="en-US" sz="2800" dirty="0">
              <a:ea typeface="+mn-lt"/>
              <a:cs typeface="+mn-lt"/>
            </a:endParaRPr>
          </a:p>
          <a:p>
            <a:pPr marL="342900" indent="-342900"/>
            <a:r>
              <a:rPr lang="en-US" sz="2400" dirty="0"/>
              <a:t>When showing a person who is blind to a seat, place his/her hand on the back of it.  </a:t>
            </a:r>
          </a:p>
          <a:p>
            <a:pPr marL="342900" indent="-342900"/>
            <a:endParaRPr lang="en-US" sz="2400" dirty="0"/>
          </a:p>
          <a:p>
            <a:pPr marL="342900" indent="-342900"/>
            <a:r>
              <a:rPr lang="en-US" sz="2400" dirty="0"/>
              <a:t>Do not try to push the person into the seat.  In almost all cases the person will use his or her sense of touch to determine the type, height,</a:t>
            </a:r>
            <a:r>
              <a:rPr lang="uk-UA" sz="2400" dirty="0"/>
              <a:t> &amp; </a:t>
            </a:r>
            <a:r>
              <a:rPr lang="en-US" sz="2400" dirty="0"/>
              <a:t>width of the seat prior to sitting down.</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133</a:t>
            </a:fld>
            <a:endParaRPr lang="en-US" dirty="0"/>
          </a:p>
        </p:txBody>
      </p:sp>
    </p:spTree>
    <p:extLst>
      <p:ext uri="{BB962C8B-B14F-4D97-AF65-F5344CB8AC3E}">
        <p14:creationId xmlns:p14="http://schemas.microsoft.com/office/powerpoint/2010/main" val="17982619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19100"/>
            <a:ext cx="7886700" cy="1325563"/>
          </a:xfrm>
        </p:spPr>
        <p:txBody>
          <a:bodyPr/>
          <a:lstStyle/>
          <a:p>
            <a:r>
              <a:rPr lang="en-US" dirty="0">
                <a:cs typeface="Calibri Light"/>
              </a:rPr>
              <a:t>Disability Awareness</a:t>
            </a:r>
            <a:endParaRPr lang="en-US" dirty="0"/>
          </a:p>
        </p:txBody>
      </p:sp>
      <p:sp>
        <p:nvSpPr>
          <p:cNvPr id="3" name="Content Placeholder 2"/>
          <p:cNvSpPr>
            <a:spLocks noGrp="1"/>
          </p:cNvSpPr>
          <p:nvPr>
            <p:ph idx="1"/>
          </p:nvPr>
        </p:nvSpPr>
        <p:spPr>
          <a:xfrm>
            <a:off x="628650" y="1554162"/>
            <a:ext cx="7886700" cy="4351338"/>
          </a:xfrm>
        </p:spPr>
        <p:txBody>
          <a:bodyPr/>
          <a:lstStyle/>
          <a:p>
            <a:pPr marL="0" indent="0">
              <a:buNone/>
            </a:pPr>
            <a:r>
              <a:rPr lang="en-US" sz="2800" b="1" dirty="0">
                <a:cs typeface="Calibri"/>
              </a:rPr>
              <a:t>Assisting People with Visual Impairments</a:t>
            </a:r>
          </a:p>
          <a:p>
            <a:pPr marL="0" indent="0">
              <a:buNone/>
            </a:pPr>
            <a:endParaRPr lang="en-US" sz="1000" dirty="0">
              <a:cs typeface="Calibri"/>
            </a:endParaRPr>
          </a:p>
          <a:p>
            <a:pPr marL="0" indent="0">
              <a:buNone/>
            </a:pPr>
            <a:r>
              <a:rPr lang="en-US" sz="2400" dirty="0"/>
              <a:t>General things to remember: </a:t>
            </a:r>
            <a:endParaRPr lang="en-US" sz="2400" dirty="0">
              <a:cs typeface="Calibri"/>
            </a:endParaRPr>
          </a:p>
          <a:p>
            <a:pPr marL="0" indent="0">
              <a:buNone/>
            </a:pPr>
            <a:endParaRPr lang="en-US" sz="1800" dirty="0">
              <a:cs typeface="Calibri"/>
            </a:endParaRPr>
          </a:p>
          <a:p>
            <a:r>
              <a:rPr lang="en-US" sz="2400" dirty="0"/>
              <a:t>Always announce your entrances</a:t>
            </a:r>
            <a:r>
              <a:rPr lang="uk-UA" sz="2400" dirty="0"/>
              <a:t> &amp; </a:t>
            </a:r>
            <a:r>
              <a:rPr lang="en-US" sz="2400" dirty="0"/>
              <a:t>exits</a:t>
            </a:r>
            <a:endParaRPr lang="en-US" sz="2400" dirty="0">
              <a:cs typeface="Calibri" panose="020F0502020204030204"/>
            </a:endParaRPr>
          </a:p>
          <a:p>
            <a:r>
              <a:rPr lang="en-US" sz="2400" dirty="0"/>
              <a:t>Keep your voice at a normal level</a:t>
            </a:r>
            <a:endParaRPr lang="en-US" sz="2400" dirty="0">
              <a:cs typeface="Calibri" panose="020F0502020204030204"/>
            </a:endParaRPr>
          </a:p>
          <a:p>
            <a:r>
              <a:rPr lang="en-US" sz="2400" dirty="0"/>
              <a:t>Try to stand directly in front of your passenger when speaking to them</a:t>
            </a:r>
            <a:endParaRPr lang="en-US" sz="2400" dirty="0">
              <a:cs typeface="Calibri" panose="020F0502020204030204"/>
            </a:endParaRPr>
          </a:p>
          <a:p>
            <a:r>
              <a:rPr lang="en-US" sz="2400" dirty="0"/>
              <a:t>Offer assistance in boarding</a:t>
            </a:r>
            <a:r>
              <a:rPr lang="uk-UA" sz="2400" dirty="0"/>
              <a:t> &amp; </a:t>
            </a:r>
            <a:r>
              <a:rPr lang="en-US" sz="2400" dirty="0"/>
              <a:t>exiting your vehicle</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134</a:t>
            </a:fld>
            <a:endParaRPr lang="en-US" dirty="0"/>
          </a:p>
        </p:txBody>
      </p:sp>
    </p:spTree>
    <p:extLst>
      <p:ext uri="{BB962C8B-B14F-4D97-AF65-F5344CB8AC3E}">
        <p14:creationId xmlns:p14="http://schemas.microsoft.com/office/powerpoint/2010/main" val="3626554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95300"/>
            <a:ext cx="6858000" cy="2387600"/>
          </a:xfrm>
        </p:spPr>
        <p:txBody>
          <a:bodyPr wrap="square" anchor="b">
            <a:normAutofit/>
          </a:bodyPr>
          <a:lstStyle/>
          <a:p>
            <a:r>
              <a:rPr lang="en-US" sz="4800" dirty="0"/>
              <a:t>Hidden Disabilities</a:t>
            </a:r>
          </a:p>
        </p:txBody>
      </p:sp>
      <p:sp>
        <p:nvSpPr>
          <p:cNvPr id="3" name="Content Placeholder 2"/>
          <p:cNvSpPr>
            <a:spLocks noGrp="1"/>
          </p:cNvSpPr>
          <p:nvPr>
            <p:ph type="subTitle" idx="1"/>
          </p:nvPr>
        </p:nvSpPr>
        <p:spPr>
          <a:xfrm>
            <a:off x="1146138" y="3238500"/>
            <a:ext cx="6858000" cy="1655762"/>
          </a:xfrm>
        </p:spPr>
        <p:txBody>
          <a:bodyPr wrap="square" anchor="t">
            <a:normAutofit fontScale="92500" lnSpcReduction="20000"/>
          </a:bodyPr>
          <a:lstStyle/>
          <a:p>
            <a:pPr>
              <a:buNone/>
            </a:pPr>
            <a:endParaRPr lang="en-US" sz="2600" dirty="0"/>
          </a:p>
          <a:p>
            <a:pPr>
              <a:buNone/>
            </a:pPr>
            <a:r>
              <a:rPr lang="en-US" sz="2600" dirty="0"/>
              <a:t>Any one or combination of impairments, such as epilepsy; heart or lung problems; diabetes; cancer; kidney failure; etc., which might affect the function</a:t>
            </a:r>
            <a:r>
              <a:rPr lang="uk-UA" sz="2600" dirty="0"/>
              <a:t> &amp; </a:t>
            </a:r>
            <a:r>
              <a:rPr lang="en-US" sz="2600" dirty="0"/>
              <a:t>or endurance of an individual.</a:t>
            </a:r>
          </a:p>
          <a:p>
            <a:pPr>
              <a:buNone/>
            </a:pP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135</a:t>
            </a:fld>
            <a:endParaRPr lang="en-US"/>
          </a:p>
        </p:txBody>
      </p:sp>
    </p:spTree>
    <p:extLst>
      <p:ext uri="{BB962C8B-B14F-4D97-AF65-F5344CB8AC3E}">
        <p14:creationId xmlns:p14="http://schemas.microsoft.com/office/powerpoint/2010/main" val="5916924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cs typeface="Calibri Light"/>
              </a:rPr>
              <a:t>Disability Awareness</a:t>
            </a:r>
          </a:p>
        </p:txBody>
      </p:sp>
      <p:sp>
        <p:nvSpPr>
          <p:cNvPr id="3" name="Content Placeholder 2"/>
          <p:cNvSpPr>
            <a:spLocks noGrp="1"/>
          </p:cNvSpPr>
          <p:nvPr>
            <p:ph idx="1"/>
          </p:nvPr>
        </p:nvSpPr>
        <p:spPr/>
        <p:txBody>
          <a:bodyPr>
            <a:normAutofit/>
          </a:bodyPr>
          <a:lstStyle/>
          <a:p>
            <a:pPr>
              <a:buNone/>
            </a:pPr>
            <a:r>
              <a:rPr lang="en-US" sz="2800" b="1" dirty="0">
                <a:cs typeface="Calibri"/>
              </a:rPr>
              <a:t>Hidden Disabilities</a:t>
            </a:r>
          </a:p>
          <a:p>
            <a:r>
              <a:rPr lang="en-US" sz="2400" dirty="0"/>
              <a:t>Emphysema, bronchial asthma,</a:t>
            </a:r>
            <a:r>
              <a:rPr lang="uk-UA" sz="2400" dirty="0"/>
              <a:t> &amp; </a:t>
            </a:r>
            <a:r>
              <a:rPr lang="en-US" sz="2400" dirty="0"/>
              <a:t>some allergies are examples of respiratory disorders.</a:t>
            </a:r>
            <a:endParaRPr lang="en-US" sz="2400" dirty="0">
              <a:cs typeface="Calibri" panose="020F0502020204030204"/>
            </a:endParaRPr>
          </a:p>
          <a:p>
            <a:endParaRPr lang="en-US" sz="2400" dirty="0">
              <a:cs typeface="Calibri" panose="020F0502020204030204"/>
            </a:endParaRPr>
          </a:p>
          <a:p>
            <a:r>
              <a:rPr lang="en-US" sz="2400" dirty="0"/>
              <a:t>Make every attempt to keep the air in the vehicle as clean as possible. Closing windows</a:t>
            </a:r>
            <a:r>
              <a:rPr lang="uk-UA" sz="2400" dirty="0"/>
              <a:t> &amp; </a:t>
            </a:r>
            <a:r>
              <a:rPr lang="en-US" sz="2400" dirty="0"/>
              <a:t>using air-conditioning helps.  Enforce the No Smoking policy of your agency.</a:t>
            </a:r>
            <a:endParaRPr lang="en-US" sz="2400" dirty="0">
              <a:cs typeface="Calibri"/>
            </a:endParaRPr>
          </a:p>
          <a:p>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136</a:t>
            </a:fld>
            <a:endParaRPr lang="en-US" dirty="0"/>
          </a:p>
        </p:txBody>
      </p:sp>
    </p:spTree>
    <p:extLst>
      <p:ext uri="{BB962C8B-B14F-4D97-AF65-F5344CB8AC3E}">
        <p14:creationId xmlns:p14="http://schemas.microsoft.com/office/powerpoint/2010/main" val="4034635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wrap="square" anchor="b">
            <a:normAutofit/>
          </a:bodyPr>
          <a:lstStyle/>
          <a:p>
            <a:pPr eaLnBrk="1" fontAlgn="auto" hangingPunct="1">
              <a:spcAft>
                <a:spcPts val="0"/>
              </a:spcAft>
              <a:defRPr/>
            </a:pPr>
            <a:r>
              <a:rPr lang="en-US"/>
              <a:t>Persons with Visual Impairments</a:t>
            </a:r>
          </a:p>
        </p:txBody>
      </p:sp>
      <p:sp>
        <p:nvSpPr>
          <p:cNvPr id="3" name="Subtitle 2"/>
          <p:cNvSpPr>
            <a:spLocks noGrp="1"/>
          </p:cNvSpPr>
          <p:nvPr>
            <p:ph type="subTitle" idx="1"/>
          </p:nvPr>
        </p:nvSpPr>
        <p:spPr>
          <a:xfrm>
            <a:off x="1143000" y="3602038"/>
            <a:ext cx="6858000" cy="1655762"/>
          </a:xfrm>
        </p:spPr>
        <p:txBody>
          <a:bodyPr wrap="square" rtlCol="0" anchor="t">
            <a:normAutofit/>
          </a:bodyPr>
          <a:lstStyle/>
          <a:p>
            <a:pPr eaLnBrk="1" fontAlgn="auto" hangingPunct="1">
              <a:spcAft>
                <a:spcPts val="0"/>
              </a:spcAft>
              <a:defRPr/>
            </a:pPr>
            <a:r>
              <a:rPr lang="en-US"/>
              <a:t>Communication Methods</a:t>
            </a:r>
          </a:p>
        </p:txBody>
      </p:sp>
    </p:spTree>
    <p:extLst>
      <p:ext uri="{BB962C8B-B14F-4D97-AF65-F5344CB8AC3E}">
        <p14:creationId xmlns:p14="http://schemas.microsoft.com/office/powerpoint/2010/main" val="10546398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Vision Loss</a:t>
            </a:r>
          </a:p>
        </p:txBody>
      </p:sp>
      <p:sp>
        <p:nvSpPr>
          <p:cNvPr id="26626" name="Content Placeholder 2"/>
          <p:cNvSpPr>
            <a:spLocks noGrp="1"/>
          </p:cNvSpPr>
          <p:nvPr>
            <p:ph idx="1"/>
          </p:nvPr>
        </p:nvSpPr>
        <p:spPr>
          <a:xfrm>
            <a:off x="628650" y="1618456"/>
            <a:ext cx="7886700" cy="4351338"/>
          </a:xfrm>
        </p:spPr>
        <p:txBody>
          <a:bodyPr/>
          <a:lstStyle/>
          <a:p>
            <a:pPr eaLnBrk="1" hangingPunct="1"/>
            <a:r>
              <a:rPr lang="en-US" altLang="en-US" sz="2400" dirty="0"/>
              <a:t>More than 25 million people in the United States have some vision loss (American Foundation for the Blind)</a:t>
            </a:r>
            <a:endParaRPr lang="en-US" altLang="en-US" sz="2400" dirty="0">
              <a:cs typeface="Calibri"/>
            </a:endParaRPr>
          </a:p>
          <a:p>
            <a:pPr eaLnBrk="1" hangingPunct="1"/>
            <a:r>
              <a:rPr lang="en-US" altLang="en-US" sz="2400" dirty="0"/>
              <a:t>Vision loss may affect:</a:t>
            </a:r>
            <a:endParaRPr lang="en-US" altLang="en-US" sz="2400" dirty="0">
              <a:cs typeface="Calibri"/>
            </a:endParaRPr>
          </a:p>
          <a:p>
            <a:pPr lvl="1" eaLnBrk="1" hangingPunct="1"/>
            <a:r>
              <a:rPr lang="en-US" altLang="en-US" sz="2400" dirty="0"/>
              <a:t>Communication</a:t>
            </a:r>
            <a:endParaRPr lang="en-US" altLang="en-US" sz="2400" dirty="0">
              <a:cs typeface="Calibri"/>
            </a:endParaRPr>
          </a:p>
          <a:p>
            <a:pPr lvl="1" eaLnBrk="1" hangingPunct="1"/>
            <a:r>
              <a:rPr lang="en-US" altLang="en-US" sz="2400" dirty="0"/>
              <a:t>Independent Living</a:t>
            </a:r>
            <a:endParaRPr lang="en-US" altLang="en-US" sz="2400" dirty="0">
              <a:cs typeface="Calibri"/>
            </a:endParaRPr>
          </a:p>
          <a:p>
            <a:pPr lvl="1" eaLnBrk="1" hangingPunct="1"/>
            <a:r>
              <a:rPr lang="en-US" altLang="en-US" sz="2400" dirty="0"/>
              <a:t>Mobility</a:t>
            </a:r>
            <a:endParaRPr lang="en-US" altLang="en-US" sz="2400" dirty="0">
              <a:cs typeface="Calibri"/>
            </a:endParaRPr>
          </a:p>
          <a:p>
            <a:pPr eaLnBrk="1" hangingPunct="1"/>
            <a:r>
              <a:rPr lang="en-US" altLang="en-US" sz="2400" dirty="0"/>
              <a:t>Vision loss increases with age</a:t>
            </a:r>
            <a:endParaRPr lang="en-US" altLang="en-US" sz="2400" dirty="0">
              <a:cs typeface="Calibri"/>
            </a:endParaRPr>
          </a:p>
          <a:p>
            <a:pPr eaLnBrk="1" hangingPunct="1"/>
            <a:endParaRPr lang="en-US" altLang="en-US" sz="2400" dirty="0">
              <a:cs typeface="Calibri"/>
            </a:endParaRPr>
          </a:p>
        </p:txBody>
      </p:sp>
    </p:spTree>
    <p:extLst>
      <p:ext uri="{BB962C8B-B14F-4D97-AF65-F5344CB8AC3E}">
        <p14:creationId xmlns:p14="http://schemas.microsoft.com/office/powerpoint/2010/main" val="24072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Vision Loss</a:t>
            </a:r>
            <a:r>
              <a:rPr lang="uk-UA" dirty="0">
                <a:ea typeface="+mj-ea"/>
                <a:cs typeface="+mj-cs"/>
              </a:rPr>
              <a:t> &amp; </a:t>
            </a:r>
            <a:r>
              <a:rPr lang="en-US" dirty="0">
                <a:ea typeface="+mj-ea"/>
                <a:cs typeface="+mj-cs"/>
              </a:rPr>
              <a:t>Aging</a:t>
            </a:r>
          </a:p>
        </p:txBody>
      </p:sp>
      <p:sp>
        <p:nvSpPr>
          <p:cNvPr id="27650" name="Content Placeholder 2"/>
          <p:cNvSpPr>
            <a:spLocks noGrp="1"/>
          </p:cNvSpPr>
          <p:nvPr>
            <p:ph idx="1"/>
          </p:nvPr>
        </p:nvSpPr>
        <p:spPr/>
        <p:txBody>
          <a:bodyPr/>
          <a:lstStyle/>
          <a:p>
            <a:pPr eaLnBrk="1" hangingPunct="1"/>
            <a:r>
              <a:rPr lang="en-US" altLang="en-US" sz="2400" dirty="0"/>
              <a:t>6.5 million persons over age 65 have a severe vision impairment.</a:t>
            </a:r>
            <a:endParaRPr lang="en-US" altLang="en-US" sz="2400" dirty="0">
              <a:cs typeface="Calibri"/>
            </a:endParaRPr>
          </a:p>
          <a:p>
            <a:pPr eaLnBrk="1" hangingPunct="1"/>
            <a:r>
              <a:rPr lang="en-US" altLang="en-US" sz="2400" dirty="0"/>
              <a:t>Vision loss can adversely impact the overall health</a:t>
            </a:r>
            <a:r>
              <a:rPr lang="uk-UA" altLang="en-US" sz="2400" dirty="0"/>
              <a:t> &amp; </a:t>
            </a:r>
            <a:r>
              <a:rPr lang="en-US" altLang="en-US" sz="2400" dirty="0"/>
              <a:t>well-being of older adults in many ways:</a:t>
            </a:r>
            <a:endParaRPr lang="en-US" altLang="en-US" sz="2400" dirty="0">
              <a:cs typeface="Calibri"/>
            </a:endParaRPr>
          </a:p>
          <a:p>
            <a:pPr lvl="1" eaLnBrk="1" hangingPunct="1"/>
            <a:r>
              <a:rPr lang="en-US" altLang="en-US" sz="2400" dirty="0"/>
              <a:t>Increased risk of falls</a:t>
            </a:r>
            <a:r>
              <a:rPr lang="uk-UA" altLang="en-US" sz="2400" dirty="0"/>
              <a:t> &amp; </a:t>
            </a:r>
            <a:r>
              <a:rPr lang="en-US" altLang="en-US" sz="2400" dirty="0"/>
              <a:t>fractures</a:t>
            </a:r>
            <a:endParaRPr lang="en-US" altLang="en-US" sz="2400" dirty="0">
              <a:cs typeface="Calibri"/>
            </a:endParaRPr>
          </a:p>
          <a:p>
            <a:pPr lvl="1" eaLnBrk="1" hangingPunct="1"/>
            <a:r>
              <a:rPr lang="en-US" altLang="en-US" sz="2400" dirty="0"/>
              <a:t>Increased risk of depression </a:t>
            </a:r>
          </a:p>
          <a:p>
            <a:pPr lvl="1" eaLnBrk="1" hangingPunct="1"/>
            <a:r>
              <a:rPr lang="en-US" altLang="en-US" sz="2400" dirty="0"/>
              <a:t>Difficulty identifying medications</a:t>
            </a:r>
            <a:endParaRPr lang="en-US" altLang="en-US" sz="2400" dirty="0">
              <a:cs typeface="Calibri"/>
            </a:endParaRPr>
          </a:p>
          <a:p>
            <a:pPr lvl="1" eaLnBrk="1" hangingPunct="1"/>
            <a:r>
              <a:rPr lang="en-US" altLang="en-US" sz="2400" dirty="0"/>
              <a:t>Difficulty bathing, dressing,</a:t>
            </a:r>
            <a:r>
              <a:rPr lang="uk-UA" altLang="en-US" sz="2400" dirty="0"/>
              <a:t> &amp; </a:t>
            </a:r>
            <a:r>
              <a:rPr lang="en-US" altLang="en-US" sz="2400" dirty="0"/>
              <a:t>walking around the house </a:t>
            </a:r>
            <a:endParaRPr lang="en-US" altLang="en-US" sz="2400" dirty="0">
              <a:cs typeface="Calibri"/>
            </a:endParaRPr>
          </a:p>
        </p:txBody>
      </p:sp>
    </p:spTree>
    <p:extLst>
      <p:ext uri="{BB962C8B-B14F-4D97-AF65-F5344CB8AC3E}">
        <p14:creationId xmlns:p14="http://schemas.microsoft.com/office/powerpoint/2010/main" val="180323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60058"/>
            <a:ext cx="8382000" cy="4232504"/>
          </a:xfrm>
        </p:spPr>
        <p:txBody>
          <a:bodyPr vert="horz" wrap="square" lIns="91440" tIns="45720" rIns="91440" bIns="45720" numCol="1" anchor="t" anchorCtr="0" compatLnSpc="1">
            <a:prstTxWarp prst="textNoShape">
              <a:avLst/>
            </a:prstTxWarp>
            <a:noAutofit/>
          </a:bodyPr>
          <a:lstStyle/>
          <a:p>
            <a:pPr marL="137160" indent="0">
              <a:buNone/>
            </a:pPr>
            <a:r>
              <a:rPr lang="en-US" sz="2400" dirty="0"/>
              <a:t>Distraction categories include:</a:t>
            </a:r>
            <a:endParaRPr lang="en-US" sz="2400" dirty="0">
              <a:cs typeface="Calibri"/>
            </a:endParaRPr>
          </a:p>
          <a:p>
            <a:pPr marL="480060" indent="-342900"/>
            <a:r>
              <a:rPr lang="en-US" sz="2400" b="1" dirty="0"/>
              <a:t>Visual: </a:t>
            </a:r>
            <a:r>
              <a:rPr lang="en-US" sz="2400" dirty="0"/>
              <a:t>At 65 mph, if you take your eyes off the road for 2 seconds you will have driven two-thirds the length of a football field before you see the road again.</a:t>
            </a:r>
            <a:endParaRPr lang="en-US" sz="2400" dirty="0">
              <a:cs typeface="Calibri" panose="020F0502020204030204"/>
            </a:endParaRPr>
          </a:p>
          <a:p>
            <a:pPr marL="480060" indent="-342900"/>
            <a:r>
              <a:rPr lang="en-US" sz="2400" b="1" dirty="0"/>
              <a:t>Manual: </a:t>
            </a:r>
            <a:r>
              <a:rPr lang="en-US" sz="2400" dirty="0"/>
              <a:t>When you take your hands off the wheel you are greatly slowing your ability to respond to changing or unexpected conditions.</a:t>
            </a:r>
            <a:endParaRPr lang="en-US" sz="2400" b="1" dirty="0">
              <a:cs typeface="Calibri" panose="020F0502020204030204"/>
            </a:endParaRPr>
          </a:p>
          <a:p>
            <a:pPr marL="480060" indent="-342900"/>
            <a:r>
              <a:rPr lang="en-US" sz="2400" b="1" dirty="0"/>
              <a:t>Cognitive: </a:t>
            </a:r>
            <a:r>
              <a:rPr lang="en-US" sz="2400" dirty="0"/>
              <a:t>These distractions take your mind off the task at hand – driving.</a:t>
            </a:r>
            <a:endParaRPr lang="en-US" sz="2400" b="1" dirty="0">
              <a:cs typeface="Calibri"/>
            </a:endParaRPr>
          </a:p>
          <a:p>
            <a:pPr marL="480060" indent="-342900"/>
            <a:endParaRPr lang="en-US" sz="1600" dirty="0"/>
          </a:p>
          <a:p>
            <a:pPr marL="137160" indent="0">
              <a:buNone/>
            </a:pPr>
            <a:r>
              <a:rPr lang="en-US" sz="2400" dirty="0"/>
              <a:t>Drivers who use hand-held devices are 4 times as likely to get into crashes.</a:t>
            </a:r>
            <a:endParaRPr lang="en-US" sz="2400" b="1" dirty="0">
              <a:cs typeface="Calibri" panose="020F0502020204030204"/>
            </a:endParaRPr>
          </a:p>
          <a:p>
            <a:pPr marL="137160" indent="0">
              <a:buNone/>
            </a:pPr>
            <a:endParaRPr lang="en-US" sz="2400" dirty="0">
              <a:cs typeface="Calibri" panose="020F0502020204030204"/>
            </a:endParaRPr>
          </a:p>
          <a:p>
            <a:pPr marL="137160" indent="0">
              <a:buNone/>
            </a:pP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14</a:t>
            </a:fld>
            <a:endParaRPr lang="en-US" dirty="0"/>
          </a:p>
        </p:txBody>
      </p:sp>
      <p:sp>
        <p:nvSpPr>
          <p:cNvPr id="2" name="Title 1">
            <a:extLst>
              <a:ext uri="{FF2B5EF4-FFF2-40B4-BE49-F238E27FC236}">
                <a16:creationId xmlns="" xmlns:a16="http://schemas.microsoft.com/office/drawing/2014/main" id="{F70E6F3C-FE49-4809-9D3F-15952A585BB3}"/>
              </a:ext>
            </a:extLst>
          </p:cNvPr>
          <p:cNvSpPr>
            <a:spLocks noGrp="1"/>
          </p:cNvSpPr>
          <p:nvPr>
            <p:ph type="title"/>
          </p:nvPr>
        </p:nvSpPr>
        <p:spPr>
          <a:xfrm>
            <a:off x="628650" y="365125"/>
            <a:ext cx="7886700" cy="1325563"/>
          </a:xfrm>
        </p:spPr>
        <p:txBody>
          <a:bodyPr/>
          <a:lstStyle/>
          <a:p>
            <a:r>
              <a:rPr lang="en-US" dirty="0"/>
              <a:t>Distracted Driving</a:t>
            </a:r>
          </a:p>
        </p:txBody>
      </p:sp>
    </p:spTree>
    <p:extLst>
      <p:ext uri="{BB962C8B-B14F-4D97-AF65-F5344CB8AC3E}">
        <p14:creationId xmlns:p14="http://schemas.microsoft.com/office/powerpoint/2010/main" val="9123734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Some Types of Vision Loss</a:t>
            </a:r>
          </a:p>
        </p:txBody>
      </p:sp>
      <p:sp>
        <p:nvSpPr>
          <p:cNvPr id="31746" name="Content Placeholder 2"/>
          <p:cNvSpPr>
            <a:spLocks noGrp="1"/>
          </p:cNvSpPr>
          <p:nvPr>
            <p:ph idx="1"/>
          </p:nvPr>
        </p:nvSpPr>
        <p:spPr/>
        <p:txBody>
          <a:bodyPr/>
          <a:lstStyle/>
          <a:p>
            <a:pPr eaLnBrk="1" hangingPunct="1"/>
            <a:r>
              <a:rPr lang="en-US" altLang="en-US" sz="2400" dirty="0"/>
              <a:t>Cataracts</a:t>
            </a:r>
            <a:endParaRPr lang="en-US" altLang="en-US" sz="2400" dirty="0">
              <a:cs typeface="Calibri"/>
            </a:endParaRPr>
          </a:p>
          <a:p>
            <a:pPr eaLnBrk="1" hangingPunct="1"/>
            <a:r>
              <a:rPr lang="en-US" altLang="en-US" sz="2400" dirty="0"/>
              <a:t>Macular Degeneration</a:t>
            </a:r>
            <a:endParaRPr lang="en-US" altLang="en-US" sz="2400" dirty="0">
              <a:cs typeface="Calibri"/>
            </a:endParaRPr>
          </a:p>
          <a:p>
            <a:pPr eaLnBrk="1" hangingPunct="1"/>
            <a:r>
              <a:rPr lang="en-US" altLang="en-US" sz="2400" dirty="0"/>
              <a:t>Glaucoma</a:t>
            </a:r>
            <a:endParaRPr lang="en-US" altLang="en-US" sz="2400" dirty="0">
              <a:cs typeface="Calibri"/>
            </a:endParaRPr>
          </a:p>
          <a:p>
            <a:pPr eaLnBrk="1" hangingPunct="1"/>
            <a:r>
              <a:rPr lang="en-US" altLang="en-US" sz="2400" dirty="0"/>
              <a:t>Diabetic Retinopathy</a:t>
            </a:r>
            <a:endParaRPr lang="en-US" altLang="en-US" sz="2400" dirty="0">
              <a:cs typeface="Calibri"/>
            </a:endParaRPr>
          </a:p>
          <a:p>
            <a:pPr eaLnBrk="1" hangingPunct="1"/>
            <a:r>
              <a:rPr lang="en-US" altLang="en-US" sz="2400" dirty="0"/>
              <a:t>Retinitis Pigmentosa</a:t>
            </a:r>
            <a:endParaRPr lang="en-US" altLang="en-US" sz="2400" dirty="0">
              <a:cs typeface="Calibri"/>
            </a:endParaRPr>
          </a:p>
          <a:p>
            <a:pPr eaLnBrk="1" hangingPunct="1"/>
            <a:r>
              <a:rPr lang="en-US" altLang="en-US" sz="2400" dirty="0"/>
              <a:t>Nearsightedness</a:t>
            </a:r>
            <a:endParaRPr lang="en-US" altLang="en-US" sz="2400" dirty="0">
              <a:cs typeface="Calibri"/>
            </a:endParaRPr>
          </a:p>
        </p:txBody>
      </p:sp>
    </p:spTree>
    <p:extLst>
      <p:ext uri="{BB962C8B-B14F-4D97-AF65-F5344CB8AC3E}">
        <p14:creationId xmlns:p14="http://schemas.microsoft.com/office/powerpoint/2010/main" val="17521760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Cataracts</a:t>
            </a:r>
          </a:p>
        </p:txBody>
      </p:sp>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9366" r="-29366"/>
          <a:stretch>
            <a:fillRect/>
          </a:stretch>
        </p:blipFill>
        <p:spPr>
          <a:xfrm>
            <a:off x="3709988" y="3302000"/>
            <a:ext cx="3910012" cy="2463800"/>
          </a:xfrm>
        </p:spPr>
      </p:pic>
      <p:sp>
        <p:nvSpPr>
          <p:cNvPr id="32771" name="TextBox 5"/>
          <p:cNvSpPr txBox="1">
            <a:spLocks noChangeArrowheads="1"/>
          </p:cNvSpPr>
          <p:nvPr/>
        </p:nvSpPr>
        <p:spPr bwMode="auto">
          <a:xfrm>
            <a:off x="4334668" y="5765800"/>
            <a:ext cx="3107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dirty="0">
                <a:latin typeface="Calibri"/>
                <a:ea typeface="MS PGothic"/>
                <a:cs typeface="Calibri"/>
              </a:rPr>
              <a:t>Vision with Cataract</a:t>
            </a:r>
          </a:p>
        </p:txBody>
      </p:sp>
      <p:pic>
        <p:nvPicPr>
          <p:cNvPr id="32772" name="Content Placeholder 3"/>
          <p:cNvPicPr>
            <a:picLocks noChangeAspect="1"/>
          </p:cNvPicPr>
          <p:nvPr/>
        </p:nvPicPr>
        <p:blipFill>
          <a:blip r:embed="rId3">
            <a:extLst>
              <a:ext uri="{28A0092B-C50C-407E-A947-70E740481C1C}">
                <a14:useLocalDpi xmlns:a14="http://schemas.microsoft.com/office/drawing/2010/main" val="0"/>
              </a:ext>
            </a:extLst>
          </a:blip>
          <a:srcRect l="-16138" r="-16138"/>
          <a:stretch>
            <a:fillRect/>
          </a:stretch>
        </p:blipFill>
        <p:spPr bwMode="auto">
          <a:xfrm>
            <a:off x="457200" y="1600200"/>
            <a:ext cx="41402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815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Glaucoma</a:t>
            </a:r>
          </a:p>
        </p:txBody>
      </p:sp>
      <p:pic>
        <p:nvPicPr>
          <p:cNvPr id="348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6138" r="-16138"/>
          <a:stretch>
            <a:fillRect/>
          </a:stretch>
        </p:blipFill>
        <p:spPr>
          <a:xfrm>
            <a:off x="457200" y="1600200"/>
            <a:ext cx="4354513" cy="2743200"/>
          </a:xfrm>
        </p:spPr>
      </p:pic>
      <p:pic>
        <p:nvPicPr>
          <p:cNvPr id="34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9157" y="3052762"/>
            <a:ext cx="33702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 xmlns:a16="http://schemas.microsoft.com/office/drawing/2014/main" id="{E9C76349-18B6-42A8-B934-C46FC4108C75}"/>
              </a:ext>
            </a:extLst>
          </p:cNvPr>
          <p:cNvSpPr txBox="1">
            <a:spLocks noChangeArrowheads="1"/>
          </p:cNvSpPr>
          <p:nvPr/>
        </p:nvSpPr>
        <p:spPr bwMode="auto">
          <a:xfrm>
            <a:off x="4713287" y="5772944"/>
            <a:ext cx="3107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dirty="0">
                <a:latin typeface="Calibri"/>
                <a:ea typeface="MS PGothic"/>
                <a:cs typeface="Calibri"/>
              </a:rPr>
              <a:t>Vision with Glaucoma</a:t>
            </a:r>
          </a:p>
        </p:txBody>
      </p:sp>
    </p:spTree>
    <p:extLst>
      <p:ext uri="{BB962C8B-B14F-4D97-AF65-F5344CB8AC3E}">
        <p14:creationId xmlns:p14="http://schemas.microsoft.com/office/powerpoint/2010/main" val="5728781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Diabetic Retinopathy</a:t>
            </a:r>
          </a:p>
        </p:txBody>
      </p:sp>
      <p:pic>
        <p:nvPicPr>
          <p:cNvPr id="358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6138" r="-16138"/>
          <a:stretch>
            <a:fillRect/>
          </a:stretch>
        </p:blipFill>
        <p:spPr>
          <a:xfrm>
            <a:off x="457200" y="1600200"/>
            <a:ext cx="4140200" cy="2608263"/>
          </a:xfrm>
        </p:spPr>
      </p:pic>
      <p:pic>
        <p:nvPicPr>
          <p:cNvPr id="3584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4513" y="3061494"/>
            <a:ext cx="35052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 xmlns:a16="http://schemas.microsoft.com/office/drawing/2014/main" id="{A7147EF2-BB0F-4F00-AB7E-455A3CD59CBC}"/>
              </a:ext>
            </a:extLst>
          </p:cNvPr>
          <p:cNvSpPr txBox="1">
            <a:spLocks noChangeArrowheads="1"/>
          </p:cNvSpPr>
          <p:nvPr/>
        </p:nvSpPr>
        <p:spPr bwMode="auto">
          <a:xfrm>
            <a:off x="4270373" y="5758656"/>
            <a:ext cx="4729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dirty="0">
                <a:latin typeface="Calibri"/>
                <a:ea typeface="MS PGothic"/>
                <a:cs typeface="Calibri"/>
              </a:rPr>
              <a:t>Vision with Diabetic Retinopathy</a:t>
            </a:r>
          </a:p>
        </p:txBody>
      </p:sp>
    </p:spTree>
    <p:extLst>
      <p:ext uri="{BB962C8B-B14F-4D97-AF65-F5344CB8AC3E}">
        <p14:creationId xmlns:p14="http://schemas.microsoft.com/office/powerpoint/2010/main" val="11940792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Retinitis </a:t>
            </a:r>
            <a:r>
              <a:rPr lang="en-US" dirty="0" err="1">
                <a:ea typeface="+mj-ea"/>
                <a:cs typeface="+mj-cs"/>
              </a:rPr>
              <a:t>Pigmentosa</a:t>
            </a:r>
            <a:endParaRPr lang="en-US" dirty="0">
              <a:ea typeface="+mj-ea"/>
              <a:cs typeface="+mj-cs"/>
            </a:endParaRPr>
          </a:p>
        </p:txBody>
      </p:sp>
      <p:pic>
        <p:nvPicPr>
          <p:cNvPr id="368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6138" r="-16138"/>
          <a:stretch>
            <a:fillRect/>
          </a:stretch>
        </p:blipFill>
        <p:spPr>
          <a:xfrm>
            <a:off x="457200" y="1600200"/>
            <a:ext cx="4013200" cy="2528888"/>
          </a:xfrm>
        </p:spPr>
      </p:pic>
      <p:pic>
        <p:nvPicPr>
          <p:cNvPr id="368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2794000"/>
            <a:ext cx="3022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 xmlns:a16="http://schemas.microsoft.com/office/drawing/2014/main" id="{2A689CD0-8C5F-48DC-8F7E-3197E31F18AA}"/>
              </a:ext>
            </a:extLst>
          </p:cNvPr>
          <p:cNvSpPr txBox="1">
            <a:spLocks noChangeArrowheads="1"/>
          </p:cNvSpPr>
          <p:nvPr/>
        </p:nvSpPr>
        <p:spPr bwMode="auto">
          <a:xfrm>
            <a:off x="4334668" y="5765800"/>
            <a:ext cx="31075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dirty="0">
                <a:latin typeface="Calibri"/>
                <a:ea typeface="MS PGothic"/>
                <a:cs typeface="Calibri"/>
              </a:rPr>
              <a:t>Vision with Retinitis Pigmentosa</a:t>
            </a:r>
          </a:p>
        </p:txBody>
      </p:sp>
    </p:spTree>
    <p:extLst>
      <p:ext uri="{BB962C8B-B14F-4D97-AF65-F5344CB8AC3E}">
        <p14:creationId xmlns:p14="http://schemas.microsoft.com/office/powerpoint/2010/main" val="6549878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cs typeface="+mj-cs"/>
              </a:rPr>
              <a:t>Nearsightedness</a:t>
            </a:r>
          </a:p>
        </p:txBody>
      </p:sp>
      <p:pic>
        <p:nvPicPr>
          <p:cNvPr id="378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6138" r="-16138"/>
          <a:stretch>
            <a:fillRect/>
          </a:stretch>
        </p:blipFill>
        <p:spPr>
          <a:xfrm>
            <a:off x="203200" y="1417638"/>
            <a:ext cx="4475163" cy="2819400"/>
          </a:xfrm>
        </p:spPr>
      </p:pic>
      <p:pic>
        <p:nvPicPr>
          <p:cNvPr id="378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2619" y="2994025"/>
            <a:ext cx="3429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 xmlns:a16="http://schemas.microsoft.com/office/drawing/2014/main" id="{9A1376D3-1530-47C7-A162-D3C1176623BE}"/>
              </a:ext>
            </a:extLst>
          </p:cNvPr>
          <p:cNvSpPr txBox="1">
            <a:spLocks noChangeArrowheads="1"/>
          </p:cNvSpPr>
          <p:nvPr/>
        </p:nvSpPr>
        <p:spPr bwMode="auto">
          <a:xfrm>
            <a:off x="4334668" y="5765800"/>
            <a:ext cx="4257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dirty="0">
                <a:latin typeface="Calibri"/>
                <a:ea typeface="MS PGothic"/>
                <a:cs typeface="Calibri"/>
              </a:rPr>
              <a:t>Vision with Nearsightedness</a:t>
            </a:r>
          </a:p>
        </p:txBody>
      </p:sp>
    </p:spTree>
    <p:extLst>
      <p:ext uri="{BB962C8B-B14F-4D97-AF65-F5344CB8AC3E}">
        <p14:creationId xmlns:p14="http://schemas.microsoft.com/office/powerpoint/2010/main" val="3790489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743712"/>
          </a:xfrm>
        </p:spPr>
        <p:txBody>
          <a:bodyPr>
            <a:normAutofit/>
          </a:bodyPr>
          <a:lstStyle/>
          <a:p>
            <a:r>
              <a:rPr lang="en-US" dirty="0">
                <a:cs typeface="Calibri Light"/>
              </a:rPr>
              <a:t>Disability Awareness</a:t>
            </a:r>
          </a:p>
        </p:txBody>
      </p:sp>
      <p:sp>
        <p:nvSpPr>
          <p:cNvPr id="3" name="Content Placeholder 2"/>
          <p:cNvSpPr>
            <a:spLocks noGrp="1"/>
          </p:cNvSpPr>
          <p:nvPr>
            <p:ph idx="1"/>
          </p:nvPr>
        </p:nvSpPr>
        <p:spPr/>
        <p:txBody>
          <a:bodyPr/>
          <a:lstStyle/>
          <a:p>
            <a:pPr>
              <a:lnSpc>
                <a:spcPct val="75000"/>
              </a:lnSpc>
              <a:buFont typeface="Wingdings" pitchFamily="2" charset="2"/>
              <a:buNone/>
            </a:pPr>
            <a:r>
              <a:rPr lang="en-US" sz="2800" b="1" dirty="0"/>
              <a:t>Tips for assisting passengers:</a:t>
            </a:r>
            <a:endParaRPr lang="en-US" sz="2800" b="1" dirty="0">
              <a:cs typeface="Calibri"/>
            </a:endParaRPr>
          </a:p>
          <a:p>
            <a:pPr>
              <a:lnSpc>
                <a:spcPct val="75000"/>
              </a:lnSpc>
              <a:buFont typeface="Wingdings" pitchFamily="2" charset="2"/>
              <a:buNone/>
            </a:pPr>
            <a:endParaRPr lang="en-US" sz="2400" dirty="0">
              <a:cs typeface="Calibri"/>
            </a:endParaRPr>
          </a:p>
          <a:p>
            <a:pPr>
              <a:lnSpc>
                <a:spcPct val="75000"/>
              </a:lnSpc>
            </a:pPr>
            <a:r>
              <a:rPr lang="en-US" sz="2400" dirty="0"/>
              <a:t>Speak clearly</a:t>
            </a:r>
            <a:r>
              <a:rPr lang="uk-UA" sz="2400" dirty="0"/>
              <a:t> &amp; </a:t>
            </a:r>
            <a:r>
              <a:rPr lang="en-US" sz="2400" dirty="0"/>
              <a:t>distinctly, do not exaggerate words</a:t>
            </a:r>
            <a:endParaRPr lang="en-US" sz="2400" dirty="0">
              <a:cs typeface="Calibri"/>
            </a:endParaRPr>
          </a:p>
          <a:p>
            <a:pPr>
              <a:lnSpc>
                <a:spcPct val="75000"/>
              </a:lnSpc>
            </a:pPr>
            <a:endParaRPr lang="en-US" sz="2400" dirty="0">
              <a:cs typeface="Calibri"/>
            </a:endParaRPr>
          </a:p>
          <a:p>
            <a:pPr>
              <a:lnSpc>
                <a:spcPct val="75000"/>
              </a:lnSpc>
            </a:pPr>
            <a:r>
              <a:rPr lang="en-US" sz="2400" dirty="0"/>
              <a:t>Use normal tone</a:t>
            </a:r>
            <a:r>
              <a:rPr lang="uk-UA" sz="2400" dirty="0"/>
              <a:t> &amp; </a:t>
            </a:r>
            <a:r>
              <a:rPr lang="en-US" sz="2400" dirty="0"/>
              <a:t>speed of speech unless asked to change either</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146</a:t>
            </a:fld>
            <a:endParaRPr lang="en-US" dirty="0"/>
          </a:p>
        </p:txBody>
      </p:sp>
    </p:spTree>
    <p:extLst>
      <p:ext uri="{BB962C8B-B14F-4D97-AF65-F5344CB8AC3E}">
        <p14:creationId xmlns:p14="http://schemas.microsoft.com/office/powerpoint/2010/main" val="12398779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xtLst>
            <a:ext uri="{FAA26D3D-D897-4be2-8F04-BA451C77F1D7}">
              <ma14:placeholderFlag xmlns:ma14="http://schemas.microsoft.com/office/mac/drawingml/2011/main" val="1"/>
            </a:ext>
          </a:extLst>
        </p:spPr>
        <p:txBody>
          <a:bodyPr/>
          <a:lstStyle/>
          <a:p>
            <a:pPr eaLnBrk="1" hangingPunct="1">
              <a:defRPr/>
            </a:pPr>
            <a:r>
              <a:rPr lang="en-US" dirty="0">
                <a:ea typeface="+mj-ea"/>
                <a:cs typeface="+mj-cs"/>
              </a:rPr>
              <a:t>Communicate</a:t>
            </a:r>
            <a:endParaRPr lang="en-US" dirty="0">
              <a:cs typeface="Calibri Light"/>
            </a:endParaRPr>
          </a:p>
        </p:txBody>
      </p:sp>
      <p:sp>
        <p:nvSpPr>
          <p:cNvPr id="12291" name="Rectangle 3"/>
          <p:cNvSpPr>
            <a:spLocks noGrp="1" noChangeArrowheads="1"/>
          </p:cNvSpPr>
          <p:nvPr>
            <p:ph type="body" idx="1"/>
          </p:nvPr>
        </p:nvSpPr>
        <p:spPr>
          <a:xfrm>
            <a:off x="711994" y="1714500"/>
            <a:ext cx="5029200" cy="4525963"/>
          </a:xfrm>
          <a:extLst>
            <a:ext uri="{FAA26D3D-D897-4be2-8F04-BA451C77F1D7}">
              <ma14:placeholderFlag xmlns:ma14="http://schemas.microsoft.com/office/mac/drawingml/2011/main" val="1"/>
            </a:ext>
          </a:extLst>
        </p:spPr>
        <p:txBody>
          <a:bodyPr/>
          <a:lstStyle/>
          <a:p>
            <a:pPr marL="457200" indent="-457200" eaLnBrk="1" hangingPunct="1">
              <a:buAutoNum type="arabicPeriod"/>
              <a:defRPr/>
            </a:pPr>
            <a:r>
              <a:rPr lang="en-US" sz="3600" dirty="0">
                <a:ea typeface="+mn-ea"/>
                <a:cs typeface="+mn-cs"/>
              </a:rPr>
              <a:t>Identify self</a:t>
            </a:r>
            <a:endParaRPr lang="en-US" sz="3600" dirty="0">
              <a:cs typeface="Calibri"/>
            </a:endParaRPr>
          </a:p>
          <a:p>
            <a:pPr marL="457200" indent="-457200">
              <a:buAutoNum type="arabicPeriod"/>
              <a:defRPr/>
            </a:pPr>
            <a:endParaRPr lang="en-US" sz="3600" dirty="0"/>
          </a:p>
          <a:p>
            <a:pPr marL="457200" indent="-457200" eaLnBrk="1" hangingPunct="1">
              <a:buAutoNum type="arabicPeriod"/>
              <a:defRPr/>
            </a:pPr>
            <a:r>
              <a:rPr lang="en-US" sz="3600" dirty="0">
                <a:ea typeface="+mn-ea"/>
                <a:cs typeface="+mn-cs"/>
              </a:rPr>
              <a:t>Identify customer</a:t>
            </a:r>
            <a:endParaRPr lang="en-US" sz="3600">
              <a:cs typeface="Calibri" panose="020F0502020204030204"/>
            </a:endParaRPr>
          </a:p>
          <a:p>
            <a:pPr marL="457200" indent="-457200">
              <a:buAutoNum type="arabicPeriod"/>
              <a:defRPr/>
            </a:pPr>
            <a:endParaRPr lang="en-US" sz="3600" dirty="0"/>
          </a:p>
          <a:p>
            <a:pPr marL="457200" indent="-457200" eaLnBrk="1" hangingPunct="1">
              <a:buAutoNum type="arabicPeriod"/>
              <a:defRPr/>
            </a:pPr>
            <a:r>
              <a:rPr lang="en-US" sz="3600" dirty="0">
                <a:ea typeface="+mn-ea"/>
                <a:cs typeface="+mn-cs"/>
              </a:rPr>
              <a:t>Ask how you may help</a:t>
            </a:r>
            <a:endParaRPr lang="en-US" sz="3600">
              <a:cs typeface="Calibri" panose="020F0502020204030204"/>
            </a:endParaRPr>
          </a:p>
        </p:txBody>
      </p:sp>
    </p:spTree>
    <p:extLst>
      <p:ext uri="{BB962C8B-B14F-4D97-AF65-F5344CB8AC3E}">
        <p14:creationId xmlns:p14="http://schemas.microsoft.com/office/powerpoint/2010/main" val="465256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12291">
                                            <p:txEl>
                                              <p:pRg st="0" end="0"/>
                                            </p:txEl>
                                          </p:spTgt>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1000" fill="hold"/>
                                        <p:tgtEl>
                                          <p:spTgt spid="12291">
                                            <p:txEl>
                                              <p:pRg st="2" end="2"/>
                                            </p:txEl>
                                          </p:spTgt>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nodeType="clickEffect">
                                  <p:stCondLst>
                                    <p:cond delay="0"/>
                                  </p:stCondLst>
                                  <p:childTnLst>
                                    <p:animScale>
                                      <p:cBhvr>
                                        <p:cTn id="14" dur="2000" fill="hold"/>
                                        <p:tgtEl>
                                          <p:spTgt spid="12291">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xtLst>
            <a:ext uri="{FAA26D3D-D897-4be2-8F04-BA451C77F1D7}">
              <ma14:placeholderFlag xmlns:ma14="http://schemas.microsoft.com/office/mac/drawingml/2011/main" val="1"/>
            </a:ext>
          </a:extLst>
        </p:spPr>
        <p:txBody>
          <a:bodyPr/>
          <a:lstStyle/>
          <a:p>
            <a:pPr eaLnBrk="1" hangingPunct="1">
              <a:defRPr/>
            </a:pPr>
            <a:r>
              <a:rPr lang="en-US" dirty="0"/>
              <a:t>Techniques</a:t>
            </a:r>
            <a:endParaRPr lang="en-US" dirty="0">
              <a:ea typeface="+mj-ea"/>
              <a:cs typeface="+mj-cs"/>
            </a:endParaRPr>
          </a:p>
        </p:txBody>
      </p:sp>
      <p:sp>
        <p:nvSpPr>
          <p:cNvPr id="13315" name="Rectangle 3"/>
          <p:cNvSpPr>
            <a:spLocks noGrp="1" noChangeArrowheads="1"/>
          </p:cNvSpPr>
          <p:nvPr>
            <p:ph type="body" idx="1"/>
          </p:nvPr>
        </p:nvSpPr>
        <p:spPr>
          <a:extLst>
            <a:ext uri="{FAA26D3D-D897-4be2-8F04-BA451C77F1D7}">
              <ma14:placeholderFlag xmlns:ma14="http://schemas.microsoft.com/office/mac/drawingml/2011/main" val="1"/>
            </a:ext>
          </a:extLst>
        </p:spPr>
        <p:txBody>
          <a:bodyPr/>
          <a:lstStyle/>
          <a:p>
            <a:pPr marL="0" indent="0" eaLnBrk="1" hangingPunct="1">
              <a:buNone/>
            </a:pPr>
            <a:r>
              <a:rPr lang="en-US" altLang="en-US" sz="2800" b="1" dirty="0"/>
              <a:t>Linking Arms</a:t>
            </a:r>
          </a:p>
          <a:p>
            <a:pPr lvl="1" eaLnBrk="1" hangingPunct="1"/>
            <a:r>
              <a:rPr lang="en-US" altLang="en-US" sz="2400" dirty="0"/>
              <a:t>Hold your arm relaxed</a:t>
            </a:r>
            <a:r>
              <a:rPr lang="uk-UA" altLang="en-US" sz="2400" dirty="0"/>
              <a:t> &amp; </a:t>
            </a:r>
            <a:r>
              <a:rPr lang="en-US" altLang="en-US" sz="2400" dirty="0"/>
              <a:t>straight at your side</a:t>
            </a:r>
            <a:endParaRPr lang="en-US" altLang="en-US" sz="2400" dirty="0">
              <a:cs typeface="Calibri"/>
            </a:endParaRPr>
          </a:p>
          <a:p>
            <a:pPr lvl="1"/>
            <a:endParaRPr lang="en-US" altLang="en-US" sz="2400" dirty="0"/>
          </a:p>
          <a:p>
            <a:pPr lvl="1" eaLnBrk="1" hangingPunct="1"/>
            <a:r>
              <a:rPr lang="en-US" altLang="en-US" sz="2400" dirty="0"/>
              <a:t>After asking if customer has a guide side preference (when appropriate), customer grips arm just above elbow</a:t>
            </a:r>
            <a:endParaRPr lang="en-US" altLang="en-US" sz="2400" dirty="0">
              <a:cs typeface="Calibri"/>
            </a:endParaRPr>
          </a:p>
          <a:p>
            <a:pPr lvl="1"/>
            <a:endParaRPr lang="en-US" altLang="en-US" sz="2400" dirty="0"/>
          </a:p>
          <a:p>
            <a:pPr lvl="1" eaLnBrk="1" hangingPunct="1"/>
            <a:r>
              <a:rPr lang="en-US" altLang="en-US" sz="2400" dirty="0"/>
              <a:t>Customer stays ½ pace behind your step</a:t>
            </a:r>
            <a:endParaRPr lang="en-US" altLang="en-US" sz="2400" dirty="0">
              <a:cs typeface="Calibri"/>
            </a:endParaRPr>
          </a:p>
          <a:p>
            <a:pPr eaLnBrk="1" hangingPunct="1"/>
            <a:endParaRPr lang="en-US" altLang="en-US" sz="2400" dirty="0">
              <a:cs typeface="Calibri"/>
            </a:endParaRPr>
          </a:p>
        </p:txBody>
      </p:sp>
    </p:spTree>
    <p:extLst>
      <p:ext uri="{BB962C8B-B14F-4D97-AF65-F5344CB8AC3E}">
        <p14:creationId xmlns:p14="http://schemas.microsoft.com/office/powerpoint/2010/main" val="577566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12" dur="500"/>
                                        <p:tgtEl>
                                          <p:spTgt spid="1331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1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extLst>
            <a:ext uri="{FAA26D3D-D897-4be2-8F04-BA451C77F1D7}">
              <ma14:placeholderFlag xmlns:ma14="http://schemas.microsoft.com/office/mac/drawingml/2011/main" val="1"/>
            </a:ext>
          </a:extLst>
        </p:spPr>
        <p:txBody>
          <a:bodyPr/>
          <a:lstStyle/>
          <a:p>
            <a:pPr>
              <a:defRPr/>
            </a:pPr>
            <a:r>
              <a:rPr lang="en-US" dirty="0">
                <a:latin typeface="Calibri Light"/>
                <a:cs typeface="Calibri Light"/>
              </a:rPr>
              <a:t>Trust Walk</a:t>
            </a:r>
            <a:endParaRPr lang="en-US" dirty="0"/>
          </a:p>
        </p:txBody>
      </p:sp>
      <p:pic>
        <p:nvPicPr>
          <p:cNvPr id="44034" name="Picture 8" descr="F40723A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219200"/>
            <a:ext cx="32766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9" descr="B7615B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810000"/>
            <a:ext cx="2886075"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1" descr="4E0FD4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505200"/>
            <a:ext cx="25955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2" descr="F95F2A0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1143000"/>
            <a:ext cx="24606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652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1638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Distracted Driving</a:t>
            </a:r>
            <a:endParaRPr lang="en-US" dirty="0"/>
          </a:p>
        </p:txBody>
      </p:sp>
      <p:sp>
        <p:nvSpPr>
          <p:cNvPr id="3" name="Content Placeholder 2"/>
          <p:cNvSpPr>
            <a:spLocks noGrp="1"/>
          </p:cNvSpPr>
          <p:nvPr>
            <p:ph idx="1"/>
          </p:nvPr>
        </p:nvSpPr>
        <p:spPr/>
        <p:txBody>
          <a:bodyPr/>
          <a:lstStyle/>
          <a:p>
            <a:pPr marL="137160" indent="0">
              <a:buNone/>
            </a:pPr>
            <a:r>
              <a:rPr lang="en-US" sz="2400" dirty="0"/>
              <a:t>Contributors to manual distractions include:</a:t>
            </a:r>
            <a:endParaRPr lang="en-US" sz="2400" dirty="0">
              <a:cs typeface="Calibri"/>
            </a:endParaRPr>
          </a:p>
          <a:p>
            <a:pPr marL="480060" indent="-342900"/>
            <a:endParaRPr lang="en-US" sz="2400" dirty="0">
              <a:cs typeface="Calibri"/>
            </a:endParaRPr>
          </a:p>
          <a:p>
            <a:pPr marL="685800" lvl="1" indent="-342900"/>
            <a:r>
              <a:rPr lang="en-US" sz="2400" dirty="0"/>
              <a:t>Using two-way radio, cell phone, MDT</a:t>
            </a:r>
            <a:endParaRPr lang="en-US" sz="2400">
              <a:cs typeface="Calibri"/>
            </a:endParaRPr>
          </a:p>
          <a:p>
            <a:pPr marL="685800" lvl="1" indent="-342900"/>
            <a:r>
              <a:rPr lang="en-US" sz="2400" dirty="0"/>
              <a:t>Mirror, seat, climate control adjustment</a:t>
            </a:r>
            <a:endParaRPr lang="en-US" sz="2400">
              <a:cs typeface="Calibri"/>
            </a:endParaRPr>
          </a:p>
          <a:p>
            <a:pPr marL="685800" lvl="1" indent="-342900"/>
            <a:r>
              <a:rPr lang="en-US" sz="2400" dirty="0"/>
              <a:t>Non secured items in the vehicle</a:t>
            </a:r>
            <a:endParaRPr lang="en-US" sz="2400">
              <a:cs typeface="Calibri"/>
            </a:endParaRPr>
          </a:p>
          <a:p>
            <a:pPr marL="685800" lvl="1" indent="-342900"/>
            <a:r>
              <a:rPr lang="en-US" sz="2400" dirty="0"/>
              <a:t>Eating, drinking</a:t>
            </a:r>
            <a:endParaRPr lang="en-US" sz="240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15</a:t>
            </a:fld>
            <a:endParaRPr lang="en-US" dirty="0"/>
          </a:p>
        </p:txBody>
      </p:sp>
    </p:spTree>
    <p:extLst>
      <p:ext uri="{BB962C8B-B14F-4D97-AF65-F5344CB8AC3E}">
        <p14:creationId xmlns:p14="http://schemas.microsoft.com/office/powerpoint/2010/main" val="12271833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extLst>
            <a:ext uri="{FAA26D3D-D897-4be2-8F04-BA451C77F1D7}">
              <ma14:placeholderFlag xmlns:ma14="http://schemas.microsoft.com/office/mac/drawingml/2011/main" val="1"/>
            </a:ext>
          </a:extLst>
        </p:spPr>
        <p:txBody>
          <a:bodyPr/>
          <a:lstStyle/>
          <a:p>
            <a:pPr eaLnBrk="1" hangingPunct="1">
              <a:defRPr/>
            </a:pPr>
            <a:r>
              <a:rPr lang="en-US" dirty="0"/>
              <a:t>Techniques</a:t>
            </a:r>
            <a:endParaRPr lang="en-US" dirty="0">
              <a:cs typeface="Calibri Light"/>
            </a:endParaRPr>
          </a:p>
        </p:txBody>
      </p:sp>
      <p:sp>
        <p:nvSpPr>
          <p:cNvPr id="14339" name="Rectangle 3"/>
          <p:cNvSpPr>
            <a:spLocks noGrp="1" noChangeArrowheads="1"/>
          </p:cNvSpPr>
          <p:nvPr>
            <p:ph type="body" sz="half" idx="1"/>
          </p:nvPr>
        </p:nvSpPr>
        <p:spPr>
          <a:xfrm>
            <a:off x="628650" y="1524000"/>
            <a:ext cx="3886200" cy="4351338"/>
          </a:xfrm>
          <a:extLst>
            <a:ext uri="{FAA26D3D-D897-4be2-8F04-BA451C77F1D7}">
              <ma14:placeholderFlag xmlns:ma14="http://schemas.microsoft.com/office/mac/drawingml/2011/main" val="1"/>
            </a:ext>
          </a:extLst>
        </p:spPr>
        <p:txBody>
          <a:bodyPr/>
          <a:lstStyle/>
          <a:p>
            <a:pPr eaLnBrk="1" hangingPunct="1">
              <a:lnSpc>
                <a:spcPct val="80000"/>
              </a:lnSpc>
            </a:pPr>
            <a:r>
              <a:rPr lang="en-US" altLang="en-US" b="1" dirty="0"/>
              <a:t>Walking single file</a:t>
            </a:r>
            <a:endParaRPr lang="en-US" altLang="en-US" b="1" dirty="0">
              <a:cs typeface="Calibri"/>
            </a:endParaRPr>
          </a:p>
          <a:p>
            <a:pPr lvl="1" eaLnBrk="1" hangingPunct="1">
              <a:lnSpc>
                <a:spcPct val="80000"/>
              </a:lnSpc>
            </a:pPr>
            <a:r>
              <a:rPr lang="en-US" altLang="en-US" sz="2100" dirty="0"/>
              <a:t>Move straight arm behind you</a:t>
            </a:r>
          </a:p>
          <a:p>
            <a:pPr lvl="1" eaLnBrk="1" hangingPunct="1">
              <a:lnSpc>
                <a:spcPct val="80000"/>
              </a:lnSpc>
            </a:pPr>
            <a:endParaRPr lang="en-US" altLang="en-US" sz="1000" dirty="0">
              <a:cs typeface="Calibri"/>
            </a:endParaRPr>
          </a:p>
          <a:p>
            <a:pPr eaLnBrk="1" hangingPunct="1">
              <a:lnSpc>
                <a:spcPct val="80000"/>
              </a:lnSpc>
            </a:pPr>
            <a:r>
              <a:rPr lang="en-US" altLang="en-US" b="1" dirty="0"/>
              <a:t>Changing sides</a:t>
            </a:r>
            <a:endParaRPr lang="en-US" altLang="en-US" b="1" dirty="0">
              <a:cs typeface="Calibri"/>
            </a:endParaRPr>
          </a:p>
          <a:p>
            <a:pPr lvl="1" eaLnBrk="1" hangingPunct="1">
              <a:lnSpc>
                <a:spcPct val="80000"/>
              </a:lnSpc>
            </a:pPr>
            <a:r>
              <a:rPr lang="en-US" altLang="en-US" sz="2100" dirty="0"/>
              <a:t>Stop, stay where you are; customer moves along your back to the other side</a:t>
            </a:r>
          </a:p>
          <a:p>
            <a:pPr lvl="1" eaLnBrk="1" hangingPunct="1">
              <a:lnSpc>
                <a:spcPct val="80000"/>
              </a:lnSpc>
            </a:pPr>
            <a:endParaRPr lang="en-US" altLang="en-US" sz="1000" dirty="0">
              <a:cs typeface="Calibri"/>
            </a:endParaRPr>
          </a:p>
          <a:p>
            <a:pPr eaLnBrk="1" hangingPunct="1">
              <a:lnSpc>
                <a:spcPct val="80000"/>
              </a:lnSpc>
            </a:pPr>
            <a:r>
              <a:rPr lang="en-US" altLang="en-US" b="1" dirty="0"/>
              <a:t>Doorways</a:t>
            </a:r>
            <a:endParaRPr lang="en-US" altLang="en-US" b="1" dirty="0">
              <a:cs typeface="Calibri"/>
            </a:endParaRPr>
          </a:p>
          <a:p>
            <a:pPr lvl="1" eaLnBrk="1" hangingPunct="1">
              <a:lnSpc>
                <a:spcPct val="80000"/>
              </a:lnSpc>
            </a:pPr>
            <a:r>
              <a:rPr lang="ja-JP" altLang="en-US" sz="2100" dirty="0">
                <a:latin typeface="Calibri"/>
                <a:ea typeface="游ゴシック"/>
                <a:cs typeface="Calibri"/>
              </a:rPr>
              <a:t>“</a:t>
            </a:r>
            <a:r>
              <a:rPr lang="en-US" altLang="ja-JP" sz="2100" dirty="0">
                <a:ea typeface="游ゴシック"/>
              </a:rPr>
              <a:t>Door left</a:t>
            </a:r>
            <a:r>
              <a:rPr lang="ja-JP" altLang="en-US" sz="2100" dirty="0">
                <a:latin typeface="Calibri"/>
                <a:ea typeface="游ゴシック"/>
                <a:cs typeface="Calibri"/>
              </a:rPr>
              <a:t>”</a:t>
            </a:r>
            <a:r>
              <a:rPr lang="en-US" altLang="ja-JP" sz="2100" dirty="0">
                <a:ea typeface="游ゴシック"/>
              </a:rPr>
              <a:t> – door hinges on left</a:t>
            </a:r>
            <a:endParaRPr lang="en-US" altLang="ja-JP" sz="2100" dirty="0">
              <a:ea typeface="游ゴシック"/>
              <a:cs typeface="Calibri"/>
            </a:endParaRPr>
          </a:p>
          <a:p>
            <a:pPr lvl="1" eaLnBrk="1" hangingPunct="1">
              <a:lnSpc>
                <a:spcPct val="80000"/>
              </a:lnSpc>
            </a:pPr>
            <a:r>
              <a:rPr lang="en-US" altLang="en-US" sz="2100" dirty="0"/>
              <a:t>Open the door with your </a:t>
            </a:r>
            <a:r>
              <a:rPr lang="ja-JP" altLang="en-US" sz="2100" dirty="0">
                <a:latin typeface="Calibri"/>
                <a:ea typeface="游ゴシック"/>
                <a:cs typeface="Calibri"/>
              </a:rPr>
              <a:t>“</a:t>
            </a:r>
            <a:r>
              <a:rPr lang="en-US" altLang="ja-JP" sz="2100" dirty="0">
                <a:ea typeface="游ゴシック"/>
              </a:rPr>
              <a:t>grip</a:t>
            </a:r>
            <a:r>
              <a:rPr lang="ja-JP" altLang="en-US" sz="2100" dirty="0">
                <a:latin typeface="Calibri"/>
                <a:ea typeface="游ゴシック"/>
                <a:cs typeface="Calibri"/>
              </a:rPr>
              <a:t>”</a:t>
            </a:r>
            <a:r>
              <a:rPr lang="en-US" altLang="ja-JP" sz="2100" dirty="0">
                <a:ea typeface="游ゴシック"/>
              </a:rPr>
              <a:t> (assist) arm</a:t>
            </a:r>
            <a:endParaRPr lang="en-US" altLang="en-US" sz="2100" dirty="0">
              <a:ea typeface="游ゴシック"/>
              <a:cs typeface="Calibri"/>
            </a:endParaRPr>
          </a:p>
        </p:txBody>
      </p:sp>
      <p:sp>
        <p:nvSpPr>
          <p:cNvPr id="14340" name="Rectangle 4"/>
          <p:cNvSpPr>
            <a:spLocks noGrp="1" noChangeArrowheads="1"/>
          </p:cNvSpPr>
          <p:nvPr>
            <p:ph type="body" sz="half" idx="2"/>
          </p:nvPr>
        </p:nvSpPr>
        <p:spPr>
          <a:xfrm>
            <a:off x="4629150" y="1524000"/>
            <a:ext cx="3886200" cy="4351338"/>
          </a:xfrm>
          <a:extLst>
            <a:ext uri="{FAA26D3D-D897-4be2-8F04-BA451C77F1D7}">
              <ma14:placeholderFlag xmlns:ma14="http://schemas.microsoft.com/office/mac/drawingml/2011/main" val="1"/>
            </a:ext>
          </a:extLst>
        </p:spPr>
        <p:txBody>
          <a:bodyPr/>
          <a:lstStyle/>
          <a:p>
            <a:pPr eaLnBrk="1" hangingPunct="1">
              <a:lnSpc>
                <a:spcPct val="80000"/>
              </a:lnSpc>
            </a:pPr>
            <a:r>
              <a:rPr lang="en-US" altLang="en-US" b="1" dirty="0"/>
              <a:t>Steps</a:t>
            </a:r>
            <a:r>
              <a:rPr lang="uk-UA" altLang="en-US" b="1" dirty="0"/>
              <a:t> &amp; </a:t>
            </a:r>
            <a:r>
              <a:rPr lang="en-US" altLang="en-US" b="1" dirty="0"/>
              <a:t>staircase</a:t>
            </a:r>
            <a:endParaRPr lang="en-US" altLang="en-US" b="1" dirty="0">
              <a:cs typeface="Calibri"/>
            </a:endParaRPr>
          </a:p>
          <a:p>
            <a:pPr lvl="1" eaLnBrk="1" hangingPunct="1">
              <a:lnSpc>
                <a:spcPct val="80000"/>
              </a:lnSpc>
            </a:pPr>
            <a:r>
              <a:rPr lang="en-US" altLang="en-US" sz="2100" dirty="0"/>
              <a:t>Stay one step ahead</a:t>
            </a:r>
            <a:endParaRPr lang="en-US" altLang="en-US" sz="2100" dirty="0">
              <a:cs typeface="Calibri"/>
            </a:endParaRPr>
          </a:p>
          <a:p>
            <a:pPr lvl="1" eaLnBrk="1" hangingPunct="1">
              <a:lnSpc>
                <a:spcPct val="80000"/>
              </a:lnSpc>
            </a:pPr>
            <a:r>
              <a:rPr lang="en-US" altLang="en-US" sz="2100" dirty="0"/>
              <a:t>Long stride</a:t>
            </a:r>
            <a:r>
              <a:rPr lang="uk-UA" altLang="en-US" sz="2100" dirty="0"/>
              <a:t> &amp; </a:t>
            </a:r>
            <a:r>
              <a:rPr lang="en-US" altLang="en-US" sz="2100" dirty="0"/>
              <a:t>pause at top / bottom</a:t>
            </a:r>
            <a:endParaRPr lang="en-US" altLang="en-US" sz="2100" dirty="0">
              <a:cs typeface="Calibri"/>
            </a:endParaRPr>
          </a:p>
          <a:p>
            <a:pPr lvl="1" eaLnBrk="1" hangingPunct="1">
              <a:lnSpc>
                <a:spcPct val="80000"/>
              </a:lnSpc>
              <a:buClr>
                <a:schemeClr val="tx1"/>
              </a:buClr>
            </a:pPr>
            <a:r>
              <a:rPr lang="en-US" altLang="en-US" sz="2100" dirty="0">
                <a:solidFill>
                  <a:srgbClr val="FF0000"/>
                </a:solidFill>
              </a:rPr>
              <a:t>*</a:t>
            </a:r>
            <a:r>
              <a:rPr lang="en-US" altLang="en-US" sz="2100" dirty="0"/>
              <a:t> </a:t>
            </a:r>
            <a:r>
              <a:rPr lang="en-US" altLang="en-US" sz="2100" dirty="0">
                <a:solidFill>
                  <a:srgbClr val="FF0000"/>
                </a:solidFill>
              </a:rPr>
              <a:t>Square off to step</a:t>
            </a:r>
            <a:r>
              <a:rPr lang="en-US" altLang="en-US" sz="2100" i="1" dirty="0">
                <a:solidFill>
                  <a:srgbClr val="FF0000"/>
                </a:solidFill>
              </a:rPr>
              <a:t> (also used at curb cuts</a:t>
            </a:r>
            <a:r>
              <a:rPr lang="uk-UA" altLang="en-US" sz="2100" i="1" dirty="0">
                <a:solidFill>
                  <a:srgbClr val="FF0000"/>
                </a:solidFill>
              </a:rPr>
              <a:t> &amp; </a:t>
            </a:r>
            <a:r>
              <a:rPr lang="en-US" altLang="en-US" sz="2100" i="1" dirty="0">
                <a:solidFill>
                  <a:srgbClr val="FF0000"/>
                </a:solidFill>
              </a:rPr>
              <a:t>ramps) </a:t>
            </a:r>
          </a:p>
          <a:p>
            <a:pPr lvl="1" eaLnBrk="1" hangingPunct="1">
              <a:lnSpc>
                <a:spcPct val="80000"/>
              </a:lnSpc>
              <a:buClr>
                <a:schemeClr val="tx1"/>
              </a:buClr>
            </a:pPr>
            <a:endParaRPr lang="en-US" altLang="en-US" sz="1000" i="1" dirty="0">
              <a:cs typeface="Calibri"/>
            </a:endParaRPr>
          </a:p>
          <a:p>
            <a:pPr eaLnBrk="1" hangingPunct="1">
              <a:lnSpc>
                <a:spcPct val="80000"/>
              </a:lnSpc>
            </a:pPr>
            <a:r>
              <a:rPr lang="en-US" altLang="en-US" b="1" dirty="0"/>
              <a:t>Seating</a:t>
            </a:r>
            <a:endParaRPr lang="en-US" altLang="en-US" b="1" dirty="0">
              <a:cs typeface="Calibri"/>
            </a:endParaRPr>
          </a:p>
          <a:p>
            <a:pPr lvl="1" eaLnBrk="1" hangingPunct="1">
              <a:lnSpc>
                <a:spcPct val="80000"/>
              </a:lnSpc>
            </a:pPr>
            <a:r>
              <a:rPr lang="en-US" altLang="en-US" sz="2100" dirty="0"/>
              <a:t>Place your grip arm on the back of the chair</a:t>
            </a:r>
            <a:r>
              <a:rPr lang="uk-UA" altLang="en-US" sz="2100" dirty="0"/>
              <a:t> &amp; </a:t>
            </a:r>
            <a:r>
              <a:rPr lang="en-US" altLang="en-US" sz="2100" dirty="0"/>
              <a:t>allow customer to locate the back</a:t>
            </a:r>
            <a:r>
              <a:rPr lang="uk-UA" altLang="en-US" sz="2100" dirty="0"/>
              <a:t> &amp; </a:t>
            </a:r>
            <a:r>
              <a:rPr lang="en-US" altLang="en-US" sz="2100" dirty="0"/>
              <a:t>the seat</a:t>
            </a:r>
          </a:p>
          <a:p>
            <a:pPr lvl="1" eaLnBrk="1" hangingPunct="1">
              <a:lnSpc>
                <a:spcPct val="80000"/>
              </a:lnSpc>
            </a:pPr>
            <a:endParaRPr lang="en-US" altLang="en-US" sz="1000" dirty="0">
              <a:cs typeface="Calibri"/>
            </a:endParaRPr>
          </a:p>
          <a:p>
            <a:pPr eaLnBrk="1" hangingPunct="1">
              <a:lnSpc>
                <a:spcPct val="80000"/>
              </a:lnSpc>
            </a:pPr>
            <a:r>
              <a:rPr lang="en-US" altLang="en-US" b="1" dirty="0"/>
              <a:t>Cars</a:t>
            </a:r>
            <a:endParaRPr lang="en-US" altLang="en-US" b="1" dirty="0">
              <a:cs typeface="Calibri"/>
            </a:endParaRPr>
          </a:p>
          <a:p>
            <a:pPr lvl="1" eaLnBrk="1" hangingPunct="1">
              <a:lnSpc>
                <a:spcPct val="80000"/>
              </a:lnSpc>
            </a:pPr>
            <a:r>
              <a:rPr lang="en-US" altLang="en-US" sz="2100" dirty="0"/>
              <a:t>Grip arm on the door handle</a:t>
            </a:r>
            <a:endParaRPr lang="en-US" altLang="en-US" sz="2100" dirty="0">
              <a:cs typeface="Calibri"/>
            </a:endParaRPr>
          </a:p>
          <a:p>
            <a:pPr lvl="1" eaLnBrk="1" hangingPunct="1">
              <a:lnSpc>
                <a:spcPct val="80000"/>
              </a:lnSpc>
            </a:pPr>
            <a:r>
              <a:rPr lang="ja-JP" altLang="en-US" sz="2100" dirty="0">
                <a:latin typeface="Arial"/>
                <a:ea typeface="游ゴシック"/>
                <a:cs typeface="Arial"/>
              </a:rPr>
              <a:t>“</a:t>
            </a:r>
            <a:r>
              <a:rPr lang="en-US" altLang="ja-JP" sz="2100" dirty="0">
                <a:ea typeface="游ゴシック"/>
              </a:rPr>
              <a:t>Car facing left or right</a:t>
            </a:r>
            <a:r>
              <a:rPr lang="ja-JP" altLang="en-US" sz="2100" dirty="0">
                <a:latin typeface="Arial"/>
                <a:ea typeface="游ゴシック"/>
                <a:cs typeface="Arial"/>
              </a:rPr>
              <a:t>”</a:t>
            </a:r>
            <a:endParaRPr lang="en-US" altLang="ja-JP" sz="2100" dirty="0">
              <a:latin typeface="Arial"/>
              <a:ea typeface="游ゴシック"/>
              <a:cs typeface="Arial"/>
            </a:endParaRPr>
          </a:p>
          <a:p>
            <a:pPr lvl="1" eaLnBrk="1" hangingPunct="1">
              <a:lnSpc>
                <a:spcPct val="80000"/>
              </a:lnSpc>
            </a:pPr>
            <a:r>
              <a:rPr lang="en-US" altLang="en-US" sz="2100" dirty="0"/>
              <a:t>Protect head</a:t>
            </a:r>
            <a:endParaRPr lang="en-US" altLang="en-US" sz="2100" dirty="0">
              <a:cs typeface="Calibri"/>
            </a:endParaRPr>
          </a:p>
        </p:txBody>
      </p:sp>
    </p:spTree>
    <p:extLst>
      <p:ext uri="{BB962C8B-B14F-4D97-AF65-F5344CB8AC3E}">
        <p14:creationId xmlns:p14="http://schemas.microsoft.com/office/powerpoint/2010/main" val="921022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1000" fill="hold"/>
                                        <p:tgtEl>
                                          <p:spTgt spid="14338"/>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diamond(in)">
                                      <p:cBhvr>
                                        <p:cTn id="11" dur="2000"/>
                                        <p:tgtEl>
                                          <p:spTgt spid="1433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4339">
                                            <p:txEl>
                                              <p:pRg st="4" end="4"/>
                                            </p:txEl>
                                          </p:spTgt>
                                        </p:tgtEl>
                                        <p:attrNameLst>
                                          <p:attrName>style.visibility</p:attrName>
                                        </p:attrNameLst>
                                      </p:cBhvr>
                                      <p:to>
                                        <p:strVal val="visible"/>
                                      </p:to>
                                    </p:set>
                                    <p:anim calcmode="lin" valueType="num">
                                      <p:cBhvr additive="base">
                                        <p:cTn id="16"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339">
                                            <p:txEl>
                                              <p:pRg st="7" end="7"/>
                                            </p:txEl>
                                          </p:spTgt>
                                        </p:tgtEl>
                                        <p:attrNameLst>
                                          <p:attrName>style.visibility</p:attrName>
                                        </p:attrNameLst>
                                      </p:cBhvr>
                                      <p:to>
                                        <p:strVal val="visible"/>
                                      </p:to>
                                    </p:set>
                                    <p:animEffect transition="in" filter="blinds(horizontal)">
                                      <p:cBhvr>
                                        <p:cTn id="22" dur="1000"/>
                                        <p:tgtEl>
                                          <p:spTgt spid="14339">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animEffect transition="in" filter="blinds(horizontal)">
                                      <p:cBhvr>
                                        <p:cTn id="27" dur="2000"/>
                                        <p:tgtEl>
                                          <p:spTgt spid="1433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9" fill="hold" nodeType="clickEffect">
                                  <p:stCondLst>
                                    <p:cond delay="0"/>
                                  </p:stCondLst>
                                  <p:childTnLst>
                                    <p:set>
                                      <p:cBhvr>
                                        <p:cTn id="31" dur="1" fill="hold">
                                          <p:stCondLst>
                                            <p:cond delay="0"/>
                                          </p:stCondLst>
                                        </p:cTn>
                                        <p:tgtEl>
                                          <p:spTgt spid="14340">
                                            <p:txEl>
                                              <p:pRg st="1" end="1"/>
                                            </p:txEl>
                                          </p:spTgt>
                                        </p:tgtEl>
                                        <p:attrNameLst>
                                          <p:attrName>style.visibility</p:attrName>
                                        </p:attrNameLst>
                                      </p:cBhvr>
                                      <p:to>
                                        <p:strVal val="visible"/>
                                      </p:to>
                                    </p:set>
                                    <p:anim calcmode="lin" valueType="num">
                                      <p:cBhvr additive="base">
                                        <p:cTn id="32" dur="1000" fill="hold"/>
                                        <p:tgtEl>
                                          <p:spTgt spid="14340">
                                            <p:txEl>
                                              <p:pRg st="1" end="1"/>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434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4340">
                                            <p:txEl>
                                              <p:pRg st="2" end="2"/>
                                            </p:txEl>
                                          </p:spTgt>
                                        </p:tgtEl>
                                        <p:attrNameLst>
                                          <p:attrName>style.visibility</p:attrName>
                                        </p:attrNameLst>
                                      </p:cBhvr>
                                      <p:to>
                                        <p:strVal val="visible"/>
                                      </p:to>
                                    </p:set>
                                    <p:anim calcmode="lin" valueType="num">
                                      <p:cBhvr additive="base">
                                        <p:cTn id="38" dur="10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340">
                                            <p:txEl>
                                              <p:pRg st="3" end="3"/>
                                            </p:txEl>
                                          </p:spTgt>
                                        </p:tgtEl>
                                        <p:attrNameLst>
                                          <p:attrName>style.visibility</p:attrName>
                                        </p:attrNameLst>
                                      </p:cBhvr>
                                      <p:to>
                                        <p:strVal val="visible"/>
                                      </p:to>
                                    </p:set>
                                    <p:anim calcmode="lin" valueType="num">
                                      <p:cBhvr additive="base">
                                        <p:cTn id="44" dur="10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6" fill="hold" nodeType="clickEffect">
                                  <p:stCondLst>
                                    <p:cond delay="0"/>
                                  </p:stCondLst>
                                  <p:childTnLst>
                                    <p:set>
                                      <p:cBhvr>
                                        <p:cTn id="49" dur="1" fill="hold">
                                          <p:stCondLst>
                                            <p:cond delay="0"/>
                                          </p:stCondLst>
                                        </p:cTn>
                                        <p:tgtEl>
                                          <p:spTgt spid="14340">
                                            <p:txEl>
                                              <p:pRg st="6" end="6"/>
                                            </p:txEl>
                                          </p:spTgt>
                                        </p:tgtEl>
                                        <p:attrNameLst>
                                          <p:attrName>style.visibility</p:attrName>
                                        </p:attrNameLst>
                                      </p:cBhvr>
                                      <p:to>
                                        <p:strVal val="visible"/>
                                      </p:to>
                                    </p:set>
                                    <p:anim calcmode="lin" valueType="num">
                                      <p:cBhvr additive="base">
                                        <p:cTn id="50" dur="1000" fill="hold"/>
                                        <p:tgtEl>
                                          <p:spTgt spid="14340">
                                            <p:txEl>
                                              <p:pRg st="6" end="6"/>
                                            </p:txEl>
                                          </p:spTgt>
                                        </p:tgtEl>
                                        <p:attrNameLst>
                                          <p:attrName>ppt_x</p:attrName>
                                        </p:attrNameLst>
                                      </p:cBhvr>
                                      <p:tavLst>
                                        <p:tav tm="0">
                                          <p:val>
                                            <p:strVal val="1+#ppt_w/2"/>
                                          </p:val>
                                        </p:tav>
                                        <p:tav tm="100000">
                                          <p:val>
                                            <p:strVal val="#ppt_x"/>
                                          </p:val>
                                        </p:tav>
                                      </p:tavLst>
                                    </p:anim>
                                    <p:anim calcmode="lin" valueType="num">
                                      <p:cBhvr additive="base">
                                        <p:cTn id="51" dur="1000" fill="hold"/>
                                        <p:tgtEl>
                                          <p:spTgt spid="143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4340">
                                            <p:txEl>
                                              <p:pRg st="9" end="9"/>
                                            </p:txEl>
                                          </p:spTgt>
                                        </p:tgtEl>
                                        <p:attrNameLst>
                                          <p:attrName>style.visibility</p:attrName>
                                        </p:attrNameLst>
                                      </p:cBhvr>
                                      <p:to>
                                        <p:strVal val="visible"/>
                                      </p:to>
                                    </p:set>
                                    <p:animEffect transition="in" filter="blinds(horizontal)">
                                      <p:cBhvr>
                                        <p:cTn id="56" dur="1000"/>
                                        <p:tgtEl>
                                          <p:spTgt spid="14340">
                                            <p:txEl>
                                              <p:pRg st="9" end="9"/>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14340">
                                            <p:txEl>
                                              <p:pRg st="10" end="10"/>
                                            </p:txEl>
                                          </p:spTgt>
                                        </p:tgtEl>
                                        <p:attrNameLst>
                                          <p:attrName>style.visibility</p:attrName>
                                        </p:attrNameLst>
                                      </p:cBhvr>
                                      <p:to>
                                        <p:strVal val="visible"/>
                                      </p:to>
                                    </p:set>
                                    <p:animEffect transition="in" filter="blinds(horizontal)">
                                      <p:cBhvr>
                                        <p:cTn id="61" dur="500"/>
                                        <p:tgtEl>
                                          <p:spTgt spid="14340">
                                            <p:txEl>
                                              <p:pRg st="10" end="1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2" fill="hold" nodeType="clickEffect">
                                  <p:stCondLst>
                                    <p:cond delay="0"/>
                                  </p:stCondLst>
                                  <p:childTnLst>
                                    <p:set>
                                      <p:cBhvr>
                                        <p:cTn id="65" dur="1" fill="hold">
                                          <p:stCondLst>
                                            <p:cond delay="0"/>
                                          </p:stCondLst>
                                        </p:cTn>
                                        <p:tgtEl>
                                          <p:spTgt spid="14340">
                                            <p:txEl>
                                              <p:pRg st="11" end="11"/>
                                            </p:txEl>
                                          </p:spTgt>
                                        </p:tgtEl>
                                        <p:attrNameLst>
                                          <p:attrName>style.visibility</p:attrName>
                                        </p:attrNameLst>
                                      </p:cBhvr>
                                      <p:to>
                                        <p:strVal val="visible"/>
                                      </p:to>
                                    </p:set>
                                    <p:anim calcmode="lin" valueType="num">
                                      <p:cBhvr additive="base">
                                        <p:cTn id="66" dur="1000" fill="hold"/>
                                        <p:tgtEl>
                                          <p:spTgt spid="14340">
                                            <p:txEl>
                                              <p:pRg st="11" end="11"/>
                                            </p:txEl>
                                          </p:spTgt>
                                        </p:tgtEl>
                                        <p:attrNameLst>
                                          <p:attrName>ppt_x</p:attrName>
                                        </p:attrNameLst>
                                      </p:cBhvr>
                                      <p:tavLst>
                                        <p:tav tm="0">
                                          <p:val>
                                            <p:strVal val="0-#ppt_w/2"/>
                                          </p:val>
                                        </p:tav>
                                        <p:tav tm="100000">
                                          <p:val>
                                            <p:strVal val="#ppt_x"/>
                                          </p:val>
                                        </p:tav>
                                      </p:tavLst>
                                    </p:anim>
                                    <p:anim calcmode="lin" valueType="num">
                                      <p:cBhvr additive="base">
                                        <p:cTn id="67" dur="1000" fill="hold"/>
                                        <p:tgtEl>
                                          <p:spTgt spid="1434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t>Hearing Impairments</a:t>
            </a:r>
          </a:p>
        </p:txBody>
      </p:sp>
      <p:sp>
        <p:nvSpPr>
          <p:cNvPr id="3" name="Content Placeholder 2"/>
          <p:cNvSpPr>
            <a:spLocks noGrp="1"/>
          </p:cNvSpPr>
          <p:nvPr>
            <p:ph idx="1"/>
          </p:nvPr>
        </p:nvSpPr>
        <p:spPr>
          <a:xfrm>
            <a:off x="628650" y="1600200"/>
            <a:ext cx="7886700" cy="4351338"/>
          </a:xfrm>
        </p:spPr>
        <p:txBody>
          <a:bodyPr/>
          <a:lstStyle/>
          <a:p>
            <a:pPr marL="342900" indent="-342900"/>
            <a:endParaRPr lang="en-US" sz="2400" dirty="0">
              <a:cs typeface="Calibri"/>
            </a:endParaRPr>
          </a:p>
          <a:p>
            <a:pPr marL="342900" indent="-342900"/>
            <a:r>
              <a:rPr lang="en-US" sz="2400" dirty="0"/>
              <a:t>The major barrier facing a person with a hearing impairment is one of communication.  </a:t>
            </a:r>
          </a:p>
          <a:p>
            <a:pPr marL="342900" indent="-342900"/>
            <a:endParaRPr lang="en-US" sz="2400" dirty="0"/>
          </a:p>
          <a:p>
            <a:pPr marL="342900" indent="-342900"/>
            <a:r>
              <a:rPr lang="en-US" sz="2400" dirty="0"/>
              <a:t>Unable to benefit from voice communication, persons with severe hearing impairment rely upon their eyes for signals to aid understanding.</a:t>
            </a:r>
            <a:endParaRPr lang="en-US" sz="2400" dirty="0">
              <a:cs typeface="Calibri"/>
            </a:endParaRPr>
          </a:p>
          <a:p>
            <a:pPr marL="342900" indent="-342900"/>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151</a:t>
            </a:fld>
            <a:endParaRPr lang="en-US" dirty="0"/>
          </a:p>
        </p:txBody>
      </p:sp>
    </p:spTree>
    <p:extLst>
      <p:ext uri="{BB962C8B-B14F-4D97-AF65-F5344CB8AC3E}">
        <p14:creationId xmlns:p14="http://schemas.microsoft.com/office/powerpoint/2010/main" val="5605761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8937"/>
            <a:ext cx="7886700" cy="1325563"/>
          </a:xfrm>
        </p:spPr>
        <p:txBody>
          <a:bodyPr>
            <a:normAutofit/>
          </a:bodyPr>
          <a:lstStyle/>
          <a:p>
            <a:r>
              <a:rPr lang="en-US" dirty="0"/>
              <a:t>Speech Disorders</a:t>
            </a:r>
          </a:p>
        </p:txBody>
      </p:sp>
      <p:sp>
        <p:nvSpPr>
          <p:cNvPr id="3" name="Content Placeholder 2"/>
          <p:cNvSpPr>
            <a:spLocks noGrp="1"/>
          </p:cNvSpPr>
          <p:nvPr>
            <p:ph idx="1"/>
          </p:nvPr>
        </p:nvSpPr>
        <p:spPr>
          <a:xfrm>
            <a:off x="628650" y="1638300"/>
            <a:ext cx="7886700" cy="4351338"/>
          </a:xfrm>
        </p:spPr>
        <p:txBody>
          <a:bodyPr/>
          <a:lstStyle/>
          <a:p>
            <a:pPr marL="342900" indent="-342900"/>
            <a:endParaRPr lang="en-US" sz="2400" dirty="0">
              <a:cs typeface="Calibri"/>
            </a:endParaRPr>
          </a:p>
          <a:p>
            <a:pPr marL="342900" indent="-342900">
              <a:buFont typeface="Arial" pitchFamily="2" charset="2"/>
              <a:buChar char="•"/>
            </a:pPr>
            <a:r>
              <a:rPr lang="en-US" sz="2400" dirty="0"/>
              <a:t>Be patient,</a:t>
            </a:r>
            <a:r>
              <a:rPr lang="uk-UA" sz="2400" dirty="0"/>
              <a:t> &amp; </a:t>
            </a:r>
            <a:r>
              <a:rPr lang="en-US" sz="2400" dirty="0"/>
              <a:t>be careful not to make fun of a passenger with a speech disorder.</a:t>
            </a:r>
            <a:endParaRPr lang="en-US" sz="2400" dirty="0">
              <a:cs typeface="Calibri"/>
            </a:endParaRPr>
          </a:p>
          <a:p>
            <a:pPr marL="342900" indent="-342900">
              <a:buFont typeface="Arial" pitchFamily="2" charset="2"/>
              <a:buChar char="•"/>
            </a:pPr>
            <a:endParaRPr lang="en-US" sz="2400" dirty="0">
              <a:cs typeface="Calibri"/>
            </a:endParaRPr>
          </a:p>
          <a:p>
            <a:pPr marL="342900" indent="-342900"/>
            <a:r>
              <a:rPr lang="en-US" sz="2400" dirty="0"/>
              <a:t>If you are not sure of what the passenger said, ask him/her to repeat their statement. Repeat what you think you heard. Ask your passenger to start again where you end.</a:t>
            </a:r>
            <a:endParaRPr lang="en-US" sz="2400" dirty="0">
              <a:cs typeface="Calibri"/>
            </a:endParaRPr>
          </a:p>
          <a:p>
            <a:pPr marL="342900" indent="-342900"/>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152</a:t>
            </a:fld>
            <a:endParaRPr lang="en-US" dirty="0"/>
          </a:p>
        </p:txBody>
      </p:sp>
    </p:spTree>
    <p:extLst>
      <p:ext uri="{BB962C8B-B14F-4D97-AF65-F5344CB8AC3E}">
        <p14:creationId xmlns:p14="http://schemas.microsoft.com/office/powerpoint/2010/main" val="11660792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t>Cognitive Disabilities</a:t>
            </a:r>
          </a:p>
        </p:txBody>
      </p:sp>
      <p:sp>
        <p:nvSpPr>
          <p:cNvPr id="3" name="Content Placeholder 2"/>
          <p:cNvSpPr>
            <a:spLocks noGrp="1"/>
          </p:cNvSpPr>
          <p:nvPr>
            <p:ph idx="1"/>
          </p:nvPr>
        </p:nvSpPr>
        <p:spPr>
          <a:xfrm>
            <a:off x="628650" y="1897062"/>
            <a:ext cx="7886700" cy="4351338"/>
          </a:xfrm>
        </p:spPr>
        <p:txBody>
          <a:bodyPr/>
          <a:lstStyle/>
          <a:p>
            <a:pPr marL="342900" indent="-342900"/>
            <a:r>
              <a:rPr lang="en-US" sz="2400" dirty="0"/>
              <a:t>Some passengers may have disabilities that affect their ability to know, think, remember,</a:t>
            </a:r>
            <a:r>
              <a:rPr lang="uk-UA" sz="2400" dirty="0"/>
              <a:t> &amp; </a:t>
            </a:r>
            <a:r>
              <a:rPr lang="en-US" sz="2400" dirty="0"/>
              <a:t>learn (cognition).</a:t>
            </a:r>
            <a:endParaRPr lang="en-US" sz="2400" dirty="0">
              <a:cs typeface="Calibri" panose="020F0502020204030204"/>
            </a:endParaRPr>
          </a:p>
          <a:p>
            <a:pPr marL="342900" indent="-342900"/>
            <a:endParaRPr lang="en-US" sz="2400" dirty="0">
              <a:cs typeface="Calibri" panose="020F0502020204030204"/>
            </a:endParaRPr>
          </a:p>
          <a:p>
            <a:pPr marL="342900" indent="-342900"/>
            <a:r>
              <a:rPr lang="en-US" sz="2400" dirty="0"/>
              <a:t>These disabilities may be mental impairments or physical disabilities that also affect the person’s thinking, memory, awareness,</a:t>
            </a:r>
            <a:r>
              <a:rPr lang="uk-UA" sz="2400" dirty="0"/>
              <a:t> &amp; </a:t>
            </a:r>
            <a:r>
              <a:rPr lang="en-US" sz="2400" dirty="0"/>
              <a:t>communication abilities.</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153</a:t>
            </a:fld>
            <a:endParaRPr lang="en-US" dirty="0"/>
          </a:p>
        </p:txBody>
      </p:sp>
    </p:spTree>
    <p:extLst>
      <p:ext uri="{BB962C8B-B14F-4D97-AF65-F5344CB8AC3E}">
        <p14:creationId xmlns:p14="http://schemas.microsoft.com/office/powerpoint/2010/main" val="2908400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Cognitive Disabilities</a:t>
            </a:r>
            <a:endParaRPr lang="en-US" dirty="0"/>
          </a:p>
        </p:txBody>
      </p:sp>
      <p:sp>
        <p:nvSpPr>
          <p:cNvPr id="3" name="Content Placeholder 2"/>
          <p:cNvSpPr>
            <a:spLocks noGrp="1"/>
          </p:cNvSpPr>
          <p:nvPr>
            <p:ph idx="1"/>
          </p:nvPr>
        </p:nvSpPr>
        <p:spPr>
          <a:xfrm>
            <a:off x="628650" y="1825625"/>
            <a:ext cx="7886700" cy="1158082"/>
          </a:xfrm>
        </p:spPr>
        <p:txBody>
          <a:bodyPr/>
          <a:lstStyle/>
          <a:p>
            <a:pPr>
              <a:buFont typeface="Wingdings" pitchFamily="2" charset="2"/>
              <a:buNone/>
            </a:pPr>
            <a:r>
              <a:rPr lang="en-US" sz="2400" dirty="0"/>
              <a:t>People who have cognitive disabilities may have difficulties with some or all of the following skills:</a:t>
            </a:r>
            <a:endParaRPr lang="en-US" sz="2400" dirty="0">
              <a:cs typeface="Calibri"/>
            </a:endParaRPr>
          </a:p>
          <a:p>
            <a:pPr>
              <a:buNone/>
            </a:pPr>
            <a:endParaRPr lang="en-US" sz="2400" dirty="0">
              <a:cs typeface="Calibri"/>
            </a:endParaRPr>
          </a:p>
          <a:p>
            <a:pPr>
              <a:buFont typeface="Wingdings" pitchFamily="2" charset="2"/>
              <a:buNone/>
            </a:pPr>
            <a:endParaRPr lang="en-US" sz="2400" dirty="0"/>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154</a:t>
            </a:fld>
            <a:endParaRPr lang="en-US" dirty="0"/>
          </a:p>
        </p:txBody>
      </p:sp>
      <p:sp>
        <p:nvSpPr>
          <p:cNvPr id="5" name="TextBox 4">
            <a:extLst>
              <a:ext uri="{FF2B5EF4-FFF2-40B4-BE49-F238E27FC236}">
                <a16:creationId xmlns="" xmlns:a16="http://schemas.microsoft.com/office/drawing/2014/main" id="{7B575498-C9A5-45D1-9631-BC1CE6FEAB2A}"/>
              </a:ext>
            </a:extLst>
          </p:cNvPr>
          <p:cNvSpPr txBox="1"/>
          <p:nvPr/>
        </p:nvSpPr>
        <p:spPr>
          <a:xfrm>
            <a:off x="1107281" y="3057525"/>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t>Thinking</a:t>
            </a:r>
            <a:endParaRPr lang="en-US" sz="2400" b="1" dirty="0">
              <a:cs typeface="Calibri"/>
            </a:endParaRPr>
          </a:p>
          <a:p>
            <a:r>
              <a:rPr lang="en-US" sz="2400" dirty="0">
                <a:cs typeface="Calibri"/>
              </a:rPr>
              <a:t>Awareness</a:t>
            </a:r>
          </a:p>
          <a:p>
            <a:r>
              <a:rPr lang="en-US" sz="2400" dirty="0">
                <a:cs typeface="Calibri"/>
              </a:rPr>
              <a:t>Orientation</a:t>
            </a:r>
          </a:p>
          <a:p>
            <a:r>
              <a:rPr lang="en-US" sz="2400" dirty="0">
                <a:cs typeface="Calibri"/>
              </a:rPr>
              <a:t>Judgment</a:t>
            </a:r>
          </a:p>
          <a:p>
            <a:r>
              <a:rPr lang="en-US" sz="2400" dirty="0">
                <a:cs typeface="Calibri"/>
              </a:rPr>
              <a:t>Memory</a:t>
            </a:r>
          </a:p>
        </p:txBody>
      </p:sp>
      <p:sp>
        <p:nvSpPr>
          <p:cNvPr id="6" name="TextBox 5">
            <a:extLst>
              <a:ext uri="{FF2B5EF4-FFF2-40B4-BE49-F238E27FC236}">
                <a16:creationId xmlns="" xmlns:a16="http://schemas.microsoft.com/office/drawing/2014/main" id="{EF5A590A-21C5-43F5-A195-E8F8315D2310}"/>
              </a:ext>
            </a:extLst>
          </p:cNvPr>
          <p:cNvSpPr txBox="1"/>
          <p:nvPr/>
        </p:nvSpPr>
        <p:spPr>
          <a:xfrm>
            <a:off x="4079081" y="3057525"/>
            <a:ext cx="353615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t>Learning</a:t>
            </a:r>
            <a:endParaRPr lang="en-US" sz="2400" b="1" dirty="0">
              <a:cs typeface="Calibri" panose="020F0502020204030204"/>
            </a:endParaRPr>
          </a:p>
          <a:p>
            <a:r>
              <a:rPr lang="en-US" sz="2400" dirty="0">
                <a:cs typeface="Calibri"/>
              </a:rPr>
              <a:t>Communication/language</a:t>
            </a:r>
          </a:p>
          <a:p>
            <a:r>
              <a:rPr lang="en-US" sz="2400" dirty="0">
                <a:cs typeface="Calibri"/>
              </a:rPr>
              <a:t>Processing Information</a:t>
            </a:r>
          </a:p>
          <a:p>
            <a:r>
              <a:rPr lang="en-US" sz="2400" dirty="0">
                <a:cs typeface="Calibri"/>
              </a:rPr>
              <a:t>Decision-making</a:t>
            </a:r>
          </a:p>
          <a:p>
            <a:r>
              <a:rPr lang="en-US" sz="2400" dirty="0">
                <a:cs typeface="Calibri"/>
              </a:rPr>
              <a:t>Emotional control</a:t>
            </a:r>
          </a:p>
        </p:txBody>
      </p:sp>
    </p:spTree>
    <p:extLst>
      <p:ext uri="{BB962C8B-B14F-4D97-AF65-F5344CB8AC3E}">
        <p14:creationId xmlns:p14="http://schemas.microsoft.com/office/powerpoint/2010/main" val="3626940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t>Alzheimer's Disease</a:t>
            </a:r>
          </a:p>
        </p:txBody>
      </p:sp>
      <p:sp>
        <p:nvSpPr>
          <p:cNvPr id="3" name="Content Placeholder 2"/>
          <p:cNvSpPr>
            <a:spLocks noGrp="1"/>
          </p:cNvSpPr>
          <p:nvPr>
            <p:ph idx="1"/>
          </p:nvPr>
        </p:nvSpPr>
        <p:spPr>
          <a:xfrm>
            <a:off x="457200" y="1714024"/>
            <a:ext cx="8229600" cy="3093720"/>
          </a:xfrm>
        </p:spPr>
        <p:txBody>
          <a:bodyPr/>
          <a:lstStyle/>
          <a:p>
            <a:r>
              <a:rPr lang="en-US" sz="2400" dirty="0"/>
              <a:t>Alzheimer’s Disease affects memory, speech,</a:t>
            </a:r>
            <a:r>
              <a:rPr lang="uk-UA" sz="2400" dirty="0"/>
              <a:t> &amp; </a:t>
            </a:r>
            <a:r>
              <a:rPr lang="en-US" sz="2400" dirty="0"/>
              <a:t>other intellectual skills. </a:t>
            </a:r>
            <a:endParaRPr lang="en-US" dirty="0"/>
          </a:p>
          <a:p>
            <a:pPr marL="0" indent="0">
              <a:buNone/>
            </a:pPr>
            <a:endParaRPr lang="en-US" dirty="0">
              <a:cs typeface="Calibri" panose="020F0502020204030204"/>
            </a:endParaRPr>
          </a:p>
          <a:p>
            <a:r>
              <a:rPr lang="en-US" sz="2400" dirty="0"/>
              <a:t>People with this disease experience changes in their mood, personality,</a:t>
            </a:r>
            <a:r>
              <a:rPr lang="uk-UA" sz="2400" dirty="0"/>
              <a:t> &amp; </a:t>
            </a:r>
            <a:r>
              <a:rPr lang="en-US" sz="2400" dirty="0"/>
              <a:t>behavior. </a:t>
            </a:r>
            <a:endParaRPr lang="en-US" sz="2400" dirty="0">
              <a:cs typeface="Calibri"/>
            </a:endParaRPr>
          </a:p>
          <a:p>
            <a:pPr marL="0" indent="0">
              <a:buNone/>
            </a:pPr>
            <a:endParaRPr lang="en-US" sz="2400" dirty="0">
              <a:cs typeface="Calibri"/>
            </a:endParaRPr>
          </a:p>
          <a:p>
            <a:r>
              <a:rPr lang="en-US" sz="2400" dirty="0"/>
              <a:t> They may become violent or display some other inappropriate behavior.</a:t>
            </a:r>
            <a:endParaRPr lang="en-US" sz="2400" dirty="0">
              <a:cs typeface="Calibri" panose="020F0502020204030204"/>
            </a:endParaRPr>
          </a:p>
          <a:p>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155</a:t>
            </a:fld>
            <a:endParaRPr lang="en-US" dirty="0"/>
          </a:p>
        </p:txBody>
      </p:sp>
    </p:spTree>
    <p:extLst>
      <p:ext uri="{BB962C8B-B14F-4D97-AF65-F5344CB8AC3E}">
        <p14:creationId xmlns:p14="http://schemas.microsoft.com/office/powerpoint/2010/main" val="16479271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dirty="0" smtClean="0"/>
              <a:pPr/>
              <a:t>156</a:t>
            </a:fld>
            <a:endParaRPr lang="en-US" dirty="0"/>
          </a:p>
        </p:txBody>
      </p:sp>
      <p:sp>
        <p:nvSpPr>
          <p:cNvPr id="3" name="Content Placeholder 2"/>
          <p:cNvSpPr>
            <a:spLocks noGrp="1"/>
          </p:cNvSpPr>
          <p:nvPr>
            <p:ph idx="4294967295"/>
          </p:nvPr>
        </p:nvSpPr>
        <p:spPr>
          <a:xfrm>
            <a:off x="550069" y="-46037"/>
            <a:ext cx="7886700" cy="4351338"/>
          </a:xfrm>
        </p:spPr>
        <p:txBody>
          <a:bodyPr/>
          <a:lstStyle/>
          <a:p>
            <a:pPr algn="ctr">
              <a:buNone/>
            </a:pPr>
            <a:endParaRPr lang="en-US" sz="5200" dirty="0">
              <a:latin typeface="Calibri Light"/>
              <a:cs typeface="Calibri"/>
            </a:endParaRPr>
          </a:p>
          <a:p>
            <a:pPr algn="ctr">
              <a:buNone/>
            </a:pPr>
            <a:r>
              <a:rPr lang="en-US" sz="5200" dirty="0">
                <a:latin typeface="Calibri Light"/>
                <a:cs typeface="Calibri Light"/>
              </a:rPr>
              <a:t>Because of memory loss, it is often necessary to repeat information, even telling the individual their address, where they are going,</a:t>
            </a:r>
            <a:r>
              <a:rPr lang="uk-UA" sz="5200" dirty="0">
                <a:latin typeface="Calibri Light"/>
                <a:cs typeface="Calibri Light"/>
              </a:rPr>
              <a:t> &amp; </a:t>
            </a:r>
            <a:r>
              <a:rPr lang="en-US" sz="5200" dirty="0">
                <a:latin typeface="Calibri Light"/>
                <a:cs typeface="Calibri Light"/>
              </a:rPr>
              <a:t>who they are meeting.</a:t>
            </a:r>
          </a:p>
          <a:p>
            <a:pPr algn="ctr">
              <a:buNone/>
            </a:pPr>
            <a:endParaRPr lang="en-US" sz="5400" dirty="0">
              <a:latin typeface="Calibri Light"/>
              <a:cs typeface="Calibri"/>
            </a:endParaRPr>
          </a:p>
        </p:txBody>
      </p:sp>
    </p:spTree>
    <p:extLst>
      <p:ext uri="{BB962C8B-B14F-4D97-AF65-F5344CB8AC3E}">
        <p14:creationId xmlns:p14="http://schemas.microsoft.com/office/powerpoint/2010/main" val="3728048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Alzheimer's Disease</a:t>
            </a:r>
            <a:endParaRPr lang="en-US" dirty="0"/>
          </a:p>
        </p:txBody>
      </p:sp>
      <p:sp>
        <p:nvSpPr>
          <p:cNvPr id="3" name="Content Placeholder 2"/>
          <p:cNvSpPr>
            <a:spLocks noGrp="1"/>
          </p:cNvSpPr>
          <p:nvPr>
            <p:ph idx="1"/>
          </p:nvPr>
        </p:nvSpPr>
        <p:spPr>
          <a:xfrm>
            <a:off x="628650" y="1411288"/>
            <a:ext cx="7886700" cy="4351338"/>
          </a:xfrm>
        </p:spPr>
        <p:txBody>
          <a:bodyPr/>
          <a:lstStyle/>
          <a:p>
            <a:pPr>
              <a:buFont typeface="Arial" pitchFamily="2" charset="2"/>
              <a:buChar char="•"/>
            </a:pPr>
            <a:endParaRPr lang="en-US" sz="2400" dirty="0">
              <a:cs typeface="Calibri" panose="020F0502020204030204"/>
            </a:endParaRPr>
          </a:p>
          <a:p>
            <a:pPr>
              <a:buFont typeface="Arial" pitchFamily="2" charset="2"/>
              <a:buChar char="•"/>
            </a:pPr>
            <a:r>
              <a:rPr lang="en-US" sz="2400" dirty="0"/>
              <a:t>Sometimes people with this disease have a tendency to wander. Therefore, it may be necessary to complete a person-to-person drop off</a:t>
            </a:r>
            <a:endParaRPr lang="en-US" sz="2400" dirty="0">
              <a:cs typeface="Calibri" panose="020F0502020204030204"/>
            </a:endParaRPr>
          </a:p>
          <a:p>
            <a:pPr>
              <a:buFont typeface="Arial" pitchFamily="2" charset="2"/>
              <a:buChar char="•"/>
            </a:pPr>
            <a:endParaRPr lang="en-US" sz="2400" dirty="0"/>
          </a:p>
          <a:p>
            <a:pPr>
              <a:buFont typeface="Arial" pitchFamily="2" charset="2"/>
              <a:buChar char="•"/>
            </a:pPr>
            <a:r>
              <a:rPr lang="en-US" sz="2400" dirty="0"/>
              <a:t>Alzheimer’s Disease is not a natural part of aging; is not mental illness; is not curable or contagious</a:t>
            </a:r>
            <a:endParaRPr lang="en-US" sz="2400" dirty="0">
              <a:cs typeface="Calibri" panose="020F0502020204030204"/>
            </a:endParaRPr>
          </a:p>
          <a:p>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157</a:t>
            </a:fld>
            <a:endParaRPr lang="en-US" dirty="0"/>
          </a:p>
        </p:txBody>
      </p:sp>
    </p:spTree>
    <p:extLst>
      <p:ext uri="{BB962C8B-B14F-4D97-AF65-F5344CB8AC3E}">
        <p14:creationId xmlns:p14="http://schemas.microsoft.com/office/powerpoint/2010/main" val="3625717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Alzheimer's Disease</a:t>
            </a:r>
            <a:endParaRPr lang="en-US" dirty="0"/>
          </a:p>
        </p:txBody>
      </p:sp>
      <p:sp>
        <p:nvSpPr>
          <p:cNvPr id="3" name="Content Placeholder 2"/>
          <p:cNvSpPr>
            <a:spLocks noGrp="1"/>
          </p:cNvSpPr>
          <p:nvPr>
            <p:ph idx="1"/>
          </p:nvPr>
        </p:nvSpPr>
        <p:spPr/>
        <p:txBody>
          <a:bodyPr/>
          <a:lstStyle/>
          <a:p>
            <a:pPr>
              <a:buNone/>
            </a:pPr>
            <a:r>
              <a:rPr lang="en-US" sz="2400" b="1" dirty="0"/>
              <a:t>Tips for assisting passengers with Alzheimer's Disease</a:t>
            </a:r>
            <a:endParaRPr lang="en-US" sz="2400" b="1">
              <a:cs typeface="Calibri"/>
            </a:endParaRPr>
          </a:p>
          <a:p>
            <a:pPr>
              <a:lnSpc>
                <a:spcPct val="90000"/>
              </a:lnSpc>
              <a:buFont typeface="Wingdings" pitchFamily="2" charset="2"/>
              <a:buNone/>
            </a:pPr>
            <a:endParaRPr lang="en-US" sz="2400" dirty="0">
              <a:cs typeface="Calibri"/>
            </a:endParaRPr>
          </a:p>
          <a:p>
            <a:pPr lvl="1">
              <a:lnSpc>
                <a:spcPct val="90000"/>
              </a:lnSpc>
            </a:pPr>
            <a:r>
              <a:rPr lang="en-US" sz="2400" dirty="0"/>
              <a:t>	Be patient			</a:t>
            </a:r>
            <a:endParaRPr lang="en-US" sz="2400" dirty="0">
              <a:cs typeface="Calibri"/>
            </a:endParaRPr>
          </a:p>
          <a:p>
            <a:pPr lvl="1">
              <a:lnSpc>
                <a:spcPct val="90000"/>
              </a:lnSpc>
            </a:pPr>
            <a:r>
              <a:rPr lang="en-US" sz="2400" dirty="0"/>
              <a:t>	Use short, clear sentences</a:t>
            </a:r>
            <a:endParaRPr lang="en-US" sz="2400" dirty="0">
              <a:cs typeface="Calibri"/>
            </a:endParaRPr>
          </a:p>
          <a:p>
            <a:pPr lvl="1">
              <a:lnSpc>
                <a:spcPct val="90000"/>
              </a:lnSpc>
            </a:pPr>
            <a:r>
              <a:rPr lang="en-US" sz="2400" dirty="0"/>
              <a:t>	Do not give too much information</a:t>
            </a:r>
            <a:endParaRPr lang="en-US" sz="2400" dirty="0">
              <a:cs typeface="Calibri"/>
            </a:endParaRPr>
          </a:p>
          <a:p>
            <a:pPr lvl="1"/>
            <a:r>
              <a:rPr lang="en-US" sz="2400" dirty="0"/>
              <a:t>	Encourage the person to sit in the front of the vehicle</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158</a:t>
            </a:fld>
            <a:endParaRPr lang="en-US" dirty="0"/>
          </a:p>
        </p:txBody>
      </p:sp>
    </p:spTree>
    <p:extLst>
      <p:ext uri="{BB962C8B-B14F-4D97-AF65-F5344CB8AC3E}">
        <p14:creationId xmlns:p14="http://schemas.microsoft.com/office/powerpoint/2010/main" val="20559954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94"/>
            <a:ext cx="8229600" cy="743712"/>
          </a:xfrm>
        </p:spPr>
        <p:txBody>
          <a:bodyPr>
            <a:normAutofit/>
          </a:bodyPr>
          <a:lstStyle/>
          <a:p>
            <a:pPr algn="l"/>
            <a:r>
              <a:rPr lang="en-US" dirty="0">
                <a:cs typeface="Calibri Light"/>
              </a:rPr>
              <a:t>Stroke</a:t>
            </a:r>
          </a:p>
        </p:txBody>
      </p:sp>
      <p:sp>
        <p:nvSpPr>
          <p:cNvPr id="3" name="Content Placeholder 2"/>
          <p:cNvSpPr>
            <a:spLocks noGrp="1"/>
          </p:cNvSpPr>
          <p:nvPr>
            <p:ph idx="1"/>
          </p:nvPr>
        </p:nvSpPr>
        <p:spPr>
          <a:xfrm>
            <a:off x="557212" y="1611313"/>
            <a:ext cx="7886700" cy="4351338"/>
          </a:xfrm>
        </p:spPr>
        <p:txBody>
          <a:bodyPr/>
          <a:lstStyle/>
          <a:p>
            <a:pPr marL="0" indent="0">
              <a:buNone/>
            </a:pPr>
            <a:r>
              <a:rPr lang="en-US" sz="2400" dirty="0"/>
              <a:t>A stroke is caused by an interruption in the blood supply to the brain which may cause:</a:t>
            </a:r>
            <a:endParaRPr lang="en-US" sz="2400" dirty="0">
              <a:cs typeface="Calibri"/>
            </a:endParaRPr>
          </a:p>
          <a:p>
            <a:pPr marL="342900" indent="-342900"/>
            <a:r>
              <a:rPr lang="en-US" sz="2400" dirty="0"/>
              <a:t> paralysis</a:t>
            </a:r>
            <a:r>
              <a:rPr lang="uk-UA" sz="2400" dirty="0"/>
              <a:t> &amp; </a:t>
            </a:r>
            <a:r>
              <a:rPr lang="en-US" sz="2400" dirty="0"/>
              <a:t>a loss of feeling on one side of the body</a:t>
            </a:r>
            <a:endParaRPr lang="en-US" sz="2400" dirty="0">
              <a:cs typeface="Calibri"/>
            </a:endParaRPr>
          </a:p>
          <a:p>
            <a:pPr marL="342900" indent="-342900"/>
            <a:endParaRPr lang="en-US" sz="2400" dirty="0">
              <a:cs typeface="Calibri"/>
            </a:endParaRPr>
          </a:p>
          <a:p>
            <a:pPr marL="342900" indent="-342900"/>
            <a:r>
              <a:rPr lang="en-US" sz="2400" dirty="0"/>
              <a:t>memory loss</a:t>
            </a:r>
            <a:r>
              <a:rPr lang="uk-UA" sz="2400" dirty="0"/>
              <a:t> &amp; </a:t>
            </a:r>
            <a:r>
              <a:rPr lang="en-US" sz="2400" dirty="0"/>
              <a:t>confusion</a:t>
            </a:r>
            <a:endParaRPr lang="en-US" sz="2400" dirty="0">
              <a:cs typeface="Calibri"/>
            </a:endParaRPr>
          </a:p>
          <a:p>
            <a:pPr marL="342900" indent="-342900"/>
            <a:endParaRPr lang="en-US" sz="2400" dirty="0">
              <a:cs typeface="Calibri"/>
            </a:endParaRPr>
          </a:p>
          <a:p>
            <a:pPr marL="342900" indent="-342900"/>
            <a:r>
              <a:rPr lang="en-US" sz="2400" dirty="0"/>
              <a:t>difficulty speaking</a:t>
            </a:r>
            <a:r>
              <a:rPr lang="uk-UA" sz="2400" dirty="0"/>
              <a:t> &amp; </a:t>
            </a:r>
            <a:r>
              <a:rPr lang="en-US" sz="2400" dirty="0"/>
              <a:t>understanding</a:t>
            </a:r>
            <a:endParaRPr lang="en-US" sz="2400" dirty="0">
              <a:cs typeface="Calibri"/>
            </a:endParaRPr>
          </a:p>
          <a:p>
            <a:pPr marL="0" indent="0">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159</a:t>
            </a:fld>
            <a:endParaRPr lang="en-US" dirty="0"/>
          </a:p>
        </p:txBody>
      </p:sp>
    </p:spTree>
    <p:extLst>
      <p:ext uri="{BB962C8B-B14F-4D97-AF65-F5344CB8AC3E}">
        <p14:creationId xmlns:p14="http://schemas.microsoft.com/office/powerpoint/2010/main" val="130668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ctrTitle"/>
          </p:nvPr>
        </p:nvSpPr>
        <p:spPr>
          <a:xfrm>
            <a:off x="1143000" y="3124200"/>
            <a:ext cx="6858000" cy="2387600"/>
          </a:xfrm>
        </p:spPr>
        <p:txBody>
          <a:bodyPr vert="horz" wrap="square" lIns="91440" tIns="45720" rIns="91440" bIns="45720" numCol="1" anchor="b" anchorCtr="0" compatLnSpc="1">
            <a:prstTxWarp prst="textNoShape">
              <a:avLst/>
            </a:prstTxWarp>
            <a:noAutofit/>
          </a:bodyPr>
          <a:lstStyle/>
          <a:p>
            <a:pPr marL="137160" indent="0">
              <a:buNone/>
            </a:pPr>
            <a:endParaRPr lang="en-US" sz="5400" dirty="0">
              <a:cs typeface="Calibri Light"/>
            </a:endParaRPr>
          </a:p>
          <a:p>
            <a:pPr marL="137160" indent="0">
              <a:buNone/>
            </a:pPr>
            <a:endParaRPr lang="en-US" sz="5400" dirty="0">
              <a:cs typeface="Calibri Light"/>
            </a:endParaRPr>
          </a:p>
          <a:p>
            <a:pPr marL="137160" indent="0">
              <a:buNone/>
            </a:pPr>
            <a:endParaRPr lang="en-US" sz="5400" dirty="0">
              <a:cs typeface="Calibri Light"/>
            </a:endParaRPr>
          </a:p>
          <a:p>
            <a:pPr marL="137160" indent="0">
              <a:buNone/>
            </a:pPr>
            <a:r>
              <a:rPr lang="en-US" sz="5400" dirty="0"/>
              <a:t>Using a cell phone delays a driver’s reactions as much as having a blood alcohol concentration of .08 percent.</a:t>
            </a:r>
            <a:endParaRPr lang="en-US" sz="5400" dirty="0">
              <a:cs typeface="Calibri Light"/>
            </a:endParaRP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smtClean="0"/>
              <a:pPr>
                <a:spcAft>
                  <a:spcPts val="600"/>
                </a:spcAft>
              </a:pPr>
              <a:t>16</a:t>
            </a:fld>
            <a:endParaRPr lang="en-US"/>
          </a:p>
        </p:txBody>
      </p:sp>
    </p:spTree>
    <p:extLst>
      <p:ext uri="{BB962C8B-B14F-4D97-AF65-F5344CB8AC3E}">
        <p14:creationId xmlns:p14="http://schemas.microsoft.com/office/powerpoint/2010/main" val="8368949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a:cs typeface="Calibri Light"/>
              </a:rPr>
              <a:t>Five Symptoms of Stroke</a:t>
            </a:r>
            <a:endParaRPr lang="en-US" dirty="0"/>
          </a:p>
        </p:txBody>
      </p:sp>
      <p:sp>
        <p:nvSpPr>
          <p:cNvPr id="3" name="Content Placeholder 2"/>
          <p:cNvSpPr>
            <a:spLocks noGrp="1"/>
          </p:cNvSpPr>
          <p:nvPr>
            <p:ph idx="1"/>
          </p:nvPr>
        </p:nvSpPr>
        <p:spPr>
          <a:xfrm>
            <a:off x="457200" y="1754981"/>
            <a:ext cx="8229600" cy="5105400"/>
          </a:xfrm>
        </p:spPr>
        <p:txBody>
          <a:bodyPr>
            <a:normAutofit/>
          </a:bodyPr>
          <a:lstStyle/>
          <a:p>
            <a:pPr marL="457200" indent="-457200">
              <a:buAutoNum type="arabicPeriod"/>
            </a:pPr>
            <a:r>
              <a:rPr lang="en-US" sz="2400" dirty="0"/>
              <a:t>Sudden weakness or numbness of the face, arm, or leg especially on one side of the body</a:t>
            </a:r>
          </a:p>
          <a:p>
            <a:pPr marL="457200" indent="-457200">
              <a:buAutoNum type="arabicPeriod"/>
            </a:pPr>
            <a:endParaRPr lang="en-US" sz="800" dirty="0">
              <a:cs typeface="Calibri" panose="020F0502020204030204"/>
            </a:endParaRPr>
          </a:p>
          <a:p>
            <a:pPr marL="457200" indent="-457200">
              <a:buAutoNum type="arabicPeriod"/>
            </a:pPr>
            <a:r>
              <a:rPr lang="en-US" sz="2400" dirty="0"/>
              <a:t>Slurred words or trouble talking or understanding speech</a:t>
            </a:r>
          </a:p>
          <a:p>
            <a:pPr marL="457200" indent="-457200">
              <a:buAutoNum type="arabicPeriod"/>
            </a:pPr>
            <a:endParaRPr lang="en-US" sz="800" dirty="0">
              <a:cs typeface="Calibri" panose="020F0502020204030204"/>
            </a:endParaRPr>
          </a:p>
          <a:p>
            <a:pPr marL="457200" indent="-457200">
              <a:buAutoNum type="arabicPeriod"/>
            </a:pPr>
            <a:r>
              <a:rPr lang="en-US" sz="2400" dirty="0"/>
              <a:t>Blurring or dimness of vision, in one or both eyes</a:t>
            </a:r>
          </a:p>
          <a:p>
            <a:pPr marL="457200" indent="-457200">
              <a:buAutoNum type="arabicPeriod"/>
            </a:pPr>
            <a:endParaRPr lang="en-US" sz="800" dirty="0">
              <a:cs typeface="Calibri" panose="020F0502020204030204"/>
            </a:endParaRPr>
          </a:p>
          <a:p>
            <a:pPr marL="457200" indent="-457200">
              <a:buAutoNum type="arabicPeriod"/>
            </a:pPr>
            <a:r>
              <a:rPr lang="en-US" sz="2400" dirty="0"/>
              <a:t>Unexpected dizziness, loss of balance, or sudden fall</a:t>
            </a:r>
          </a:p>
          <a:p>
            <a:pPr marL="457200" indent="-457200">
              <a:buAutoNum type="arabicPeriod"/>
            </a:pPr>
            <a:endParaRPr lang="en-US" sz="800" dirty="0">
              <a:cs typeface="Calibri" panose="020F0502020204030204"/>
            </a:endParaRPr>
          </a:p>
          <a:p>
            <a:pPr marL="457200" indent="-457200">
              <a:buAutoNum type="arabicPeriod"/>
            </a:pPr>
            <a:r>
              <a:rPr lang="en-US" sz="2400" dirty="0"/>
              <a:t>Sudden severe headache with no apparent cause</a:t>
            </a:r>
            <a:endParaRPr lang="en-US" sz="2400" dirty="0">
              <a:cs typeface="Calibri" panose="020F0502020204030204"/>
            </a:endParaRPr>
          </a:p>
          <a:p>
            <a:pPr marL="457200" indent="-457200">
              <a:buAutoNum type="arabicPeriod"/>
            </a:pP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160</a:t>
            </a:fld>
            <a:endParaRPr lang="en-US" dirty="0"/>
          </a:p>
        </p:txBody>
      </p:sp>
    </p:spTree>
    <p:extLst>
      <p:ext uri="{BB962C8B-B14F-4D97-AF65-F5344CB8AC3E}">
        <p14:creationId xmlns:p14="http://schemas.microsoft.com/office/powerpoint/2010/main" val="4696872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Stroke</a:t>
            </a:r>
            <a:endParaRPr lang="en-US" dirty="0"/>
          </a:p>
        </p:txBody>
      </p:sp>
      <p:sp>
        <p:nvSpPr>
          <p:cNvPr id="3" name="Content Placeholder 2"/>
          <p:cNvSpPr>
            <a:spLocks noGrp="1"/>
          </p:cNvSpPr>
          <p:nvPr>
            <p:ph idx="1"/>
          </p:nvPr>
        </p:nvSpPr>
        <p:spPr>
          <a:xfrm>
            <a:off x="457200" y="1650206"/>
            <a:ext cx="8229600" cy="4953000"/>
          </a:xfrm>
        </p:spPr>
        <p:txBody>
          <a:bodyPr/>
          <a:lstStyle/>
          <a:p>
            <a:pPr marL="0" indent="0">
              <a:buNone/>
            </a:pPr>
            <a:r>
              <a:rPr lang="en-US" sz="2400" b="1" dirty="0"/>
              <a:t>If you believe a person is having a stroke:</a:t>
            </a:r>
            <a:endParaRPr lang="en-US" sz="2400" b="1" dirty="0">
              <a:cs typeface="Calibri"/>
            </a:endParaRPr>
          </a:p>
          <a:p>
            <a:pPr marL="0" indent="0">
              <a:buNone/>
            </a:pPr>
            <a:endParaRPr lang="en-US" sz="2400" u="sng" dirty="0">
              <a:cs typeface="Calibri"/>
            </a:endParaRPr>
          </a:p>
          <a:p>
            <a:pPr lvl="1"/>
            <a:r>
              <a:rPr lang="en-US" sz="2400" dirty="0"/>
              <a:t>Ask the individual to smile</a:t>
            </a:r>
            <a:endParaRPr lang="en-US" sz="2400" dirty="0">
              <a:cs typeface="Calibri"/>
            </a:endParaRPr>
          </a:p>
          <a:p>
            <a:pPr lvl="1"/>
            <a:r>
              <a:rPr lang="en-US" sz="2400" dirty="0"/>
              <a:t>Ask him or her to raise both arms</a:t>
            </a:r>
            <a:endParaRPr lang="en-US" sz="2400" dirty="0">
              <a:cs typeface="Calibri"/>
            </a:endParaRPr>
          </a:p>
          <a:p>
            <a:pPr lvl="1"/>
            <a:r>
              <a:rPr lang="en-US" sz="2400" dirty="0"/>
              <a:t>Ask the person to speak a simple sentence </a:t>
            </a:r>
            <a:endParaRPr lang="en-US" sz="2400" dirty="0">
              <a:cs typeface="Calibri"/>
            </a:endParaRPr>
          </a:p>
          <a:p>
            <a:pPr marL="342900" lvl="1" indent="0">
              <a:buNone/>
            </a:pPr>
            <a:endParaRPr lang="en-US" sz="2400" dirty="0">
              <a:cs typeface="Calibri"/>
            </a:endParaRPr>
          </a:p>
          <a:p>
            <a:pPr marL="0" indent="0">
              <a:buNone/>
            </a:pPr>
            <a:r>
              <a:rPr lang="en-US" sz="2400" dirty="0"/>
              <a:t>If he or she has trouble with any of these tasks, call 911 immediately</a:t>
            </a:r>
            <a:r>
              <a:rPr lang="uk-UA" sz="2400" dirty="0"/>
              <a:t> &amp; </a:t>
            </a:r>
            <a:r>
              <a:rPr lang="en-US" sz="2400" dirty="0"/>
              <a:t>describe the symptoms to the dispatcher.</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161</a:t>
            </a:fld>
            <a:endParaRPr lang="en-US" dirty="0"/>
          </a:p>
        </p:txBody>
      </p:sp>
    </p:spTree>
    <p:extLst>
      <p:ext uri="{BB962C8B-B14F-4D97-AF65-F5344CB8AC3E}">
        <p14:creationId xmlns:p14="http://schemas.microsoft.com/office/powerpoint/2010/main" val="20553849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t>Cerebral Palsy</a:t>
            </a:r>
          </a:p>
        </p:txBody>
      </p:sp>
      <p:sp>
        <p:nvSpPr>
          <p:cNvPr id="3" name="Content Placeholder 2"/>
          <p:cNvSpPr>
            <a:spLocks noGrp="1"/>
          </p:cNvSpPr>
          <p:nvPr>
            <p:ph idx="1"/>
          </p:nvPr>
        </p:nvSpPr>
        <p:spPr/>
        <p:txBody>
          <a:bodyPr/>
          <a:lstStyle/>
          <a:p>
            <a:pPr marL="457200" indent="-457200"/>
            <a:endParaRPr lang="en-US" sz="2400" dirty="0">
              <a:cs typeface="Calibri" panose="020F0502020204030204"/>
            </a:endParaRPr>
          </a:p>
          <a:p>
            <a:pPr marL="457200" indent="-457200">
              <a:buFont typeface="Arial" pitchFamily="2" charset="2"/>
              <a:buChar char="•"/>
            </a:pPr>
            <a:r>
              <a:rPr lang="en-US" sz="2400" dirty="0"/>
              <a:t>A group of conditions, not a disease, caused by damage to the brain before, during or just after birth.</a:t>
            </a:r>
            <a:endParaRPr lang="en-US" sz="2400" dirty="0">
              <a:cs typeface="Calibri" panose="020F0502020204030204"/>
            </a:endParaRPr>
          </a:p>
          <a:p>
            <a:pPr marL="457200" indent="-457200">
              <a:buFont typeface="Arial" pitchFamily="2" charset="2"/>
              <a:buChar char="•"/>
            </a:pPr>
            <a:endParaRPr lang="en-US" sz="2400" dirty="0">
              <a:cs typeface="Calibri" panose="020F0502020204030204"/>
            </a:endParaRPr>
          </a:p>
          <a:p>
            <a:pPr marL="457200" indent="-457200">
              <a:buFont typeface="Arial" pitchFamily="2" charset="2"/>
              <a:buChar char="•"/>
            </a:pPr>
            <a:r>
              <a:rPr lang="en-US" sz="2400" dirty="0"/>
              <a:t>Referred to as a developmental disability which can affect posture, muscle control,</a:t>
            </a:r>
            <a:r>
              <a:rPr lang="uk-UA" sz="2400" dirty="0"/>
              <a:t> &amp; </a:t>
            </a:r>
            <a:r>
              <a:rPr lang="en-US" sz="2400" dirty="0"/>
              <a:t>in some cases senses.</a:t>
            </a:r>
            <a:endParaRPr lang="en-US" sz="2400" dirty="0">
              <a:cs typeface="Calibri" panose="020F0502020204030204"/>
            </a:endParaRPr>
          </a:p>
          <a:p>
            <a:pPr marL="457200" indent="-457200"/>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162</a:t>
            </a:fld>
            <a:endParaRPr lang="en-US" dirty="0"/>
          </a:p>
        </p:txBody>
      </p:sp>
    </p:spTree>
    <p:extLst>
      <p:ext uri="{BB962C8B-B14F-4D97-AF65-F5344CB8AC3E}">
        <p14:creationId xmlns:p14="http://schemas.microsoft.com/office/powerpoint/2010/main" val="1181418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Cerebral Palsy</a:t>
            </a:r>
            <a:endParaRPr lang="en-US" dirty="0"/>
          </a:p>
        </p:txBody>
      </p:sp>
      <p:sp>
        <p:nvSpPr>
          <p:cNvPr id="3" name="Content Placeholder 2"/>
          <p:cNvSpPr>
            <a:spLocks noGrp="1"/>
          </p:cNvSpPr>
          <p:nvPr>
            <p:ph idx="1"/>
          </p:nvPr>
        </p:nvSpPr>
        <p:spPr>
          <a:xfrm>
            <a:off x="585788" y="1625600"/>
            <a:ext cx="7886700" cy="4351338"/>
          </a:xfrm>
        </p:spPr>
        <p:txBody>
          <a:bodyPr/>
          <a:lstStyle/>
          <a:p>
            <a:pPr marL="457200" indent="-457200"/>
            <a:endParaRPr lang="en-US" sz="2400" dirty="0">
              <a:cs typeface="Calibri" panose="020F0502020204030204"/>
            </a:endParaRPr>
          </a:p>
          <a:p>
            <a:pPr marL="457200" indent="-457200">
              <a:buFont typeface="Arial" pitchFamily="2" charset="2"/>
              <a:buChar char="•"/>
            </a:pPr>
            <a:r>
              <a:rPr lang="en-US" sz="2400" dirty="0"/>
              <a:t>Individual may have a balance problem, difficulty walking, difficulty using his/her arms</a:t>
            </a:r>
            <a:r>
              <a:rPr lang="uk-UA" sz="2400" dirty="0"/>
              <a:t> &amp; </a:t>
            </a:r>
            <a:r>
              <a:rPr lang="en-US" sz="2400" dirty="0"/>
              <a:t>hands.</a:t>
            </a:r>
            <a:endParaRPr lang="en-US" sz="2400" dirty="0">
              <a:cs typeface="Calibri" panose="020F0502020204030204"/>
            </a:endParaRPr>
          </a:p>
          <a:p>
            <a:pPr marL="457200" indent="-457200">
              <a:buFont typeface="Arial" pitchFamily="2" charset="2"/>
              <a:buChar char="•"/>
            </a:pPr>
            <a:endParaRPr lang="en-US" sz="2400" dirty="0">
              <a:cs typeface="Calibri" panose="020F0502020204030204"/>
            </a:endParaRPr>
          </a:p>
          <a:p>
            <a:pPr marL="457200" indent="-457200">
              <a:buFont typeface="Arial" pitchFamily="2" charset="2"/>
              <a:buChar char="•"/>
            </a:pPr>
            <a:r>
              <a:rPr lang="en-US" sz="2400" dirty="0"/>
              <a:t>Individual may have great difficulty speaking clearly therefore, ask yes or no questions.</a:t>
            </a:r>
            <a:endParaRPr lang="en-US" sz="2400" dirty="0">
              <a:cs typeface="Calibri" panose="020F0502020204030204"/>
            </a:endParaRPr>
          </a:p>
          <a:p>
            <a:pPr>
              <a:buNone/>
            </a:pPr>
            <a:endParaRPr lang="en-US" dirty="0"/>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163</a:t>
            </a:fld>
            <a:endParaRPr lang="en-US" dirty="0"/>
          </a:p>
        </p:txBody>
      </p:sp>
    </p:spTree>
    <p:extLst>
      <p:ext uri="{BB962C8B-B14F-4D97-AF65-F5344CB8AC3E}">
        <p14:creationId xmlns:p14="http://schemas.microsoft.com/office/powerpoint/2010/main" val="8011534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Cerebral Palsy</a:t>
            </a:r>
            <a:endParaRPr lang="en-US" dirty="0"/>
          </a:p>
        </p:txBody>
      </p:sp>
      <p:sp>
        <p:nvSpPr>
          <p:cNvPr id="3" name="Content Placeholder 2"/>
          <p:cNvSpPr>
            <a:spLocks noGrp="1"/>
          </p:cNvSpPr>
          <p:nvPr>
            <p:ph idx="1"/>
          </p:nvPr>
        </p:nvSpPr>
        <p:spPr>
          <a:xfrm>
            <a:off x="457200" y="1602581"/>
            <a:ext cx="8229600" cy="5029200"/>
          </a:xfrm>
        </p:spPr>
        <p:txBody>
          <a:bodyPr>
            <a:normAutofit/>
          </a:bodyPr>
          <a:lstStyle/>
          <a:p>
            <a:pPr>
              <a:buNone/>
            </a:pPr>
            <a:r>
              <a:rPr lang="en-US" sz="2400" b="1" dirty="0"/>
              <a:t>Tips for assisting passengers with cerebral palsy</a:t>
            </a:r>
            <a:endParaRPr lang="en-US" sz="2400" b="1">
              <a:cs typeface="Calibri"/>
            </a:endParaRPr>
          </a:p>
          <a:p>
            <a:pPr>
              <a:buFont typeface="Wingdings" pitchFamily="2" charset="2"/>
              <a:buNone/>
            </a:pPr>
            <a:endParaRPr lang="en-US" sz="2400" dirty="0">
              <a:cs typeface="Calibri"/>
            </a:endParaRPr>
          </a:p>
          <a:p>
            <a:pPr lvl="1"/>
            <a:r>
              <a:rPr lang="en-US" sz="2400" dirty="0"/>
              <a:t>Speak as you would to any passenger</a:t>
            </a:r>
            <a:endParaRPr lang="en-US" sz="2400" dirty="0">
              <a:cs typeface="Calibri"/>
            </a:endParaRPr>
          </a:p>
          <a:p>
            <a:pPr lvl="1">
              <a:buFont typeface="Wingdings" pitchFamily="2" charset="2"/>
              <a:buNone/>
            </a:pPr>
            <a:endParaRPr lang="en-US" sz="2400" dirty="0">
              <a:cs typeface="Calibri"/>
            </a:endParaRPr>
          </a:p>
          <a:p>
            <a:pPr lvl="1"/>
            <a:r>
              <a:rPr lang="en-US" sz="2400" dirty="0"/>
              <a:t>Speak directly to the individual not a friend or companion</a:t>
            </a:r>
            <a:endParaRPr lang="en-US" sz="2400" dirty="0">
              <a:cs typeface="Calibri"/>
            </a:endParaRPr>
          </a:p>
          <a:p>
            <a:pPr lvl="1">
              <a:buFont typeface="Wingdings" pitchFamily="2" charset="2"/>
              <a:buNone/>
            </a:pPr>
            <a:endParaRPr lang="en-US" sz="2400" dirty="0">
              <a:cs typeface="Calibri"/>
            </a:endParaRPr>
          </a:p>
          <a:p>
            <a:pPr lvl="1"/>
            <a:r>
              <a:rPr lang="en-US" sz="2400" dirty="0"/>
              <a:t>Be patient; allow time for the passenger to speak</a:t>
            </a:r>
            <a:endParaRPr lang="en-US" sz="2400" dirty="0">
              <a:cs typeface="Calibri"/>
            </a:endParaRPr>
          </a:p>
          <a:p>
            <a:pPr lvl="1">
              <a:buFont typeface="Wingdings" pitchFamily="2" charset="2"/>
              <a:buNone/>
            </a:pPr>
            <a:endParaRPr lang="en-US" sz="2400" dirty="0">
              <a:cs typeface="Calibri"/>
            </a:endParaRPr>
          </a:p>
          <a:p>
            <a:pPr lvl="1"/>
            <a:r>
              <a:rPr lang="en-US" sz="2400" dirty="0"/>
              <a:t>Don’t pretend you understood something that was said if you did not</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164</a:t>
            </a:fld>
            <a:endParaRPr lang="en-US" dirty="0"/>
          </a:p>
        </p:txBody>
      </p:sp>
    </p:spTree>
    <p:extLst>
      <p:ext uri="{BB962C8B-B14F-4D97-AF65-F5344CB8AC3E}">
        <p14:creationId xmlns:p14="http://schemas.microsoft.com/office/powerpoint/2010/main" val="36696220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2262"/>
            <a:ext cx="7886700" cy="1325563"/>
          </a:xfrm>
        </p:spPr>
        <p:txBody>
          <a:bodyPr/>
          <a:lstStyle/>
          <a:p>
            <a:pPr algn="l"/>
            <a:r>
              <a:rPr lang="en-US" dirty="0"/>
              <a:t>Amputation</a:t>
            </a:r>
            <a:endParaRPr lang="en-US" dirty="0">
              <a:cs typeface="Calibri Light"/>
            </a:endParaRPr>
          </a:p>
        </p:txBody>
      </p:sp>
      <p:sp>
        <p:nvSpPr>
          <p:cNvPr id="3" name="Content Placeholder 2"/>
          <p:cNvSpPr>
            <a:spLocks noGrp="1"/>
          </p:cNvSpPr>
          <p:nvPr>
            <p:ph idx="1"/>
          </p:nvPr>
        </p:nvSpPr>
        <p:spPr>
          <a:xfrm>
            <a:off x="628650" y="1752600"/>
            <a:ext cx="7886700" cy="4351338"/>
          </a:xfrm>
        </p:spPr>
        <p:txBody>
          <a:bodyPr/>
          <a:lstStyle/>
          <a:p>
            <a:pPr marL="480060" indent="-342900"/>
            <a:endParaRPr lang="en-US" sz="2400" dirty="0">
              <a:cs typeface="Calibri" panose="020F0502020204030204"/>
            </a:endParaRPr>
          </a:p>
          <a:p>
            <a:pPr marL="457200" indent="-457200">
              <a:buFont typeface="Arial" panose="05000000000000000000" pitchFamily="2" charset="2"/>
              <a:buChar char="•"/>
            </a:pPr>
            <a:r>
              <a:rPr lang="en-US" sz="2400" dirty="0"/>
              <a:t>Amputation causes problems with mobility</a:t>
            </a:r>
            <a:r>
              <a:rPr lang="uk-UA" sz="2400" dirty="0"/>
              <a:t> &amp; </a:t>
            </a:r>
            <a:r>
              <a:rPr lang="en-US" sz="2400" dirty="0"/>
              <a:t>a real, or perceived loss of self-sufficiency that can cause depression or anxiety.</a:t>
            </a:r>
            <a:endParaRPr lang="en-US" sz="2400" dirty="0">
              <a:cs typeface="Calibri" panose="020F0502020204030204"/>
            </a:endParaRPr>
          </a:p>
          <a:p>
            <a:pPr marL="457200" indent="-457200"/>
            <a:endParaRPr lang="en-US" sz="2400" dirty="0">
              <a:cs typeface="Calibri" panose="020F0502020204030204"/>
            </a:endParaRPr>
          </a:p>
          <a:p>
            <a:pPr marL="457200" indent="-457200">
              <a:buFont typeface="Arial" panose="05000000000000000000" pitchFamily="2" charset="2"/>
              <a:buChar char="•"/>
            </a:pPr>
            <a:r>
              <a:rPr lang="en-US" sz="2400" dirty="0"/>
              <a:t>Becoming an amputee brings with it a host of lifestyle changes.</a:t>
            </a:r>
            <a:endParaRPr lang="en-US" sz="2400" dirty="0">
              <a:cs typeface="Calibri" panose="020F0502020204030204"/>
            </a:endParaRPr>
          </a:p>
          <a:p>
            <a:pPr marL="480060" indent="-342900"/>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165</a:t>
            </a:fld>
            <a:endParaRPr lang="en-US" dirty="0"/>
          </a:p>
        </p:txBody>
      </p:sp>
    </p:spTree>
    <p:extLst>
      <p:ext uri="{BB962C8B-B14F-4D97-AF65-F5344CB8AC3E}">
        <p14:creationId xmlns:p14="http://schemas.microsoft.com/office/powerpoint/2010/main" val="19528720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7952A53-623A-422D-B31D-5E5C92062598}"/>
              </a:ext>
            </a:extLst>
          </p:cNvPr>
          <p:cNvSpPr>
            <a:spLocks noGrp="1"/>
          </p:cNvSpPr>
          <p:nvPr>
            <p:ph type="title"/>
          </p:nvPr>
        </p:nvSpPr>
        <p:spPr/>
        <p:txBody>
          <a:bodyPr/>
          <a:lstStyle/>
          <a:p>
            <a:r>
              <a:rPr lang="en-US" dirty="0">
                <a:cs typeface="Calibri Light"/>
              </a:rPr>
              <a:t>Amputation</a:t>
            </a:r>
            <a:endParaRPr lang="en-US" dirty="0"/>
          </a:p>
        </p:txBody>
      </p:sp>
      <p:sp>
        <p:nvSpPr>
          <p:cNvPr id="2" name="Slide Number Placeholder 1"/>
          <p:cNvSpPr>
            <a:spLocks noGrp="1"/>
          </p:cNvSpPr>
          <p:nvPr>
            <p:ph type="sldNum" sz="quarter" idx="10"/>
          </p:nvPr>
        </p:nvSpPr>
        <p:spPr>
          <a:prstGeom prst="rect">
            <a:avLst/>
          </a:prstGeom>
        </p:spPr>
        <p:txBody>
          <a:bodyPr/>
          <a:lstStyle/>
          <a:p>
            <a:fld id="{F65EB6D9-0055-40C0-B36E-48039CA07B30}" type="slidenum">
              <a:rPr lang="en-US" dirty="0" smtClean="0"/>
              <a:pPr/>
              <a:t>166</a:t>
            </a:fld>
            <a:endParaRPr lang="en-US" dirty="0"/>
          </a:p>
        </p:txBody>
      </p:sp>
      <p:sp>
        <p:nvSpPr>
          <p:cNvPr id="4" name="Rectangle 3"/>
          <p:cNvSpPr/>
          <p:nvPr/>
        </p:nvSpPr>
        <p:spPr>
          <a:xfrm>
            <a:off x="626269" y="1624548"/>
            <a:ext cx="7162800" cy="3785652"/>
          </a:xfrm>
          <a:prstGeom prst="rect">
            <a:avLst/>
          </a:prstGeom>
        </p:spPr>
        <p:txBody>
          <a:bodyPr wrap="square" anchor="t">
            <a:spAutoFit/>
          </a:bodyPr>
          <a:lstStyle/>
          <a:p>
            <a:pPr marL="342900" indent="-342900">
              <a:buFont typeface="Arial"/>
              <a:buChar char="•"/>
            </a:pPr>
            <a:r>
              <a:rPr lang="en-US" sz="2400" dirty="0"/>
              <a:t>Keep in mind that the human body loses body heat mostly through the skin. The human air conditioning system is sweat.  </a:t>
            </a:r>
          </a:p>
          <a:p>
            <a:pPr marL="342900" indent="-342900">
              <a:buFont typeface="Arial"/>
              <a:buChar char="•"/>
            </a:pPr>
            <a:endParaRPr lang="en-US" sz="2400" dirty="0"/>
          </a:p>
          <a:p>
            <a:pPr marL="342900" indent="-342900">
              <a:buFont typeface="Arial"/>
              <a:buChar char="•"/>
            </a:pPr>
            <a:r>
              <a:rPr lang="en-US" sz="2400" dirty="0"/>
              <a:t>The loss of a limb reduces the ability of the amputee passenger to lose body heat. Therefore, an amputee can readily overheat on a hot vehicle or when sitting in the sun.</a:t>
            </a:r>
            <a:endParaRPr lang="en-US" sz="2400" dirty="0">
              <a:cs typeface="Calibri"/>
            </a:endParaRPr>
          </a:p>
          <a:p>
            <a:pPr marL="342900" indent="-342900">
              <a:buFont typeface="Arial"/>
              <a:buChar char="•"/>
            </a:pPr>
            <a:endParaRPr lang="en-US" sz="2400" dirty="0">
              <a:cs typeface="Calibri"/>
            </a:endParaRPr>
          </a:p>
          <a:p>
            <a:pPr marL="342900" indent="-342900">
              <a:buFont typeface="Arial"/>
              <a:buChar char="•"/>
            </a:pPr>
            <a:r>
              <a:rPr lang="en-US" sz="2400" dirty="0"/>
              <a:t>Make certain your passenger is comfortable.</a:t>
            </a:r>
            <a:endParaRPr lang="en-US" sz="2400" dirty="0">
              <a:cs typeface="Calibri"/>
            </a:endParaRPr>
          </a:p>
        </p:txBody>
      </p:sp>
    </p:spTree>
    <p:extLst>
      <p:ext uri="{BB962C8B-B14F-4D97-AF65-F5344CB8AC3E}">
        <p14:creationId xmlns:p14="http://schemas.microsoft.com/office/powerpoint/2010/main" val="19285050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219"/>
            <a:ext cx="8229600" cy="743712"/>
          </a:xfrm>
        </p:spPr>
        <p:txBody>
          <a:bodyPr>
            <a:normAutofit/>
          </a:bodyPr>
          <a:lstStyle/>
          <a:p>
            <a:r>
              <a:rPr lang="en-US" dirty="0"/>
              <a:t>Learning Disabilities</a:t>
            </a:r>
          </a:p>
        </p:txBody>
      </p:sp>
      <p:sp>
        <p:nvSpPr>
          <p:cNvPr id="3" name="Content Placeholder 2"/>
          <p:cNvSpPr>
            <a:spLocks noGrp="1"/>
          </p:cNvSpPr>
          <p:nvPr>
            <p:ph idx="1"/>
          </p:nvPr>
        </p:nvSpPr>
        <p:spPr>
          <a:xfrm>
            <a:off x="457200" y="1600200"/>
            <a:ext cx="8229600" cy="4724400"/>
          </a:xfrm>
        </p:spPr>
        <p:txBody>
          <a:bodyPr/>
          <a:lstStyle/>
          <a:p>
            <a:pPr marL="0" indent="0">
              <a:buNone/>
            </a:pPr>
            <a:r>
              <a:rPr lang="en-US" sz="2400" dirty="0"/>
              <a:t>A disorder that makes it hard for a person to store, process or express information.  Individuals with a learning disability may have:</a:t>
            </a:r>
            <a:endParaRPr lang="en-US" sz="2400" dirty="0">
              <a:cs typeface="Calibri"/>
            </a:endParaRPr>
          </a:p>
          <a:p>
            <a:pPr>
              <a:lnSpc>
                <a:spcPct val="75000"/>
              </a:lnSpc>
              <a:buFont typeface="Wingdings" pitchFamily="2" charset="2"/>
              <a:buNone/>
            </a:pPr>
            <a:r>
              <a:rPr lang="en-US" sz="2400" dirty="0"/>
              <a:t>	</a:t>
            </a:r>
            <a:endParaRPr lang="en-US" sz="2400" dirty="0">
              <a:cs typeface="Calibri"/>
            </a:endParaRPr>
          </a:p>
          <a:p>
            <a:pPr lvl="1">
              <a:lnSpc>
                <a:spcPct val="75000"/>
              </a:lnSpc>
            </a:pPr>
            <a:r>
              <a:rPr lang="en-US" sz="2400" dirty="0"/>
              <a:t>Short attention span</a:t>
            </a:r>
            <a:endParaRPr lang="en-US" sz="2400" dirty="0">
              <a:cs typeface="Calibri"/>
            </a:endParaRPr>
          </a:p>
          <a:p>
            <a:pPr lvl="1">
              <a:lnSpc>
                <a:spcPct val="75000"/>
              </a:lnSpc>
            </a:pPr>
            <a:r>
              <a:rPr lang="en-US" sz="2400" dirty="0"/>
              <a:t>Poor memory</a:t>
            </a:r>
            <a:endParaRPr lang="en-US" sz="2400" dirty="0">
              <a:cs typeface="Calibri"/>
            </a:endParaRPr>
          </a:p>
          <a:p>
            <a:pPr lvl="1">
              <a:lnSpc>
                <a:spcPct val="75000"/>
              </a:lnSpc>
            </a:pPr>
            <a:r>
              <a:rPr lang="en-US" sz="2400" dirty="0"/>
              <a:t>Difficulty with reasoning</a:t>
            </a:r>
            <a:r>
              <a:rPr lang="uk-UA" sz="2400" dirty="0"/>
              <a:t> &amp; </a:t>
            </a:r>
            <a:r>
              <a:rPr lang="en-US" sz="2400" dirty="0"/>
              <a:t>communicating</a:t>
            </a:r>
            <a:endParaRPr lang="en-US" sz="2400" dirty="0">
              <a:cs typeface="Calibri"/>
            </a:endParaRPr>
          </a:p>
          <a:p>
            <a:pPr lvl="1">
              <a:lnSpc>
                <a:spcPct val="75000"/>
              </a:lnSpc>
            </a:pPr>
            <a:r>
              <a:rPr lang="en-US" sz="2400" dirty="0"/>
              <a:t>Some difficulty with social behavior, skill problems, as well as understanding</a:t>
            </a:r>
            <a:r>
              <a:rPr lang="uk-UA" sz="2400" dirty="0"/>
              <a:t> &amp; </a:t>
            </a:r>
            <a:r>
              <a:rPr lang="en-US" sz="2400" dirty="0"/>
              <a:t>following verbal directions	</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167</a:t>
            </a:fld>
            <a:endParaRPr lang="en-US" dirty="0"/>
          </a:p>
        </p:txBody>
      </p:sp>
    </p:spTree>
    <p:extLst>
      <p:ext uri="{BB962C8B-B14F-4D97-AF65-F5344CB8AC3E}">
        <p14:creationId xmlns:p14="http://schemas.microsoft.com/office/powerpoint/2010/main" val="4140777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743712"/>
          </a:xfrm>
        </p:spPr>
        <p:txBody>
          <a:bodyPr>
            <a:normAutofit/>
          </a:bodyPr>
          <a:lstStyle/>
          <a:p>
            <a:r>
              <a:rPr lang="en-US" dirty="0">
                <a:cs typeface="Calibri Light"/>
              </a:rPr>
              <a:t>Learning Disabilities</a:t>
            </a:r>
            <a:endParaRPr lang="en-US" dirty="0"/>
          </a:p>
        </p:txBody>
      </p:sp>
      <p:sp>
        <p:nvSpPr>
          <p:cNvPr id="3" name="Content Placeholder 2"/>
          <p:cNvSpPr>
            <a:spLocks noGrp="1"/>
          </p:cNvSpPr>
          <p:nvPr>
            <p:ph idx="1"/>
          </p:nvPr>
        </p:nvSpPr>
        <p:spPr>
          <a:xfrm>
            <a:off x="457200" y="1676400"/>
            <a:ext cx="8229600" cy="4648200"/>
          </a:xfrm>
        </p:spPr>
        <p:txBody>
          <a:bodyPr/>
          <a:lstStyle/>
          <a:p>
            <a:pPr>
              <a:buNone/>
            </a:pPr>
            <a:r>
              <a:rPr lang="en-US" sz="2400" b="1" dirty="0"/>
              <a:t>Tips on assisting passengers with learning disabilities</a:t>
            </a:r>
            <a:endParaRPr lang="en-US" sz="2400" b="1" dirty="0">
              <a:cs typeface="Calibri"/>
            </a:endParaRPr>
          </a:p>
          <a:p>
            <a:pPr>
              <a:buFont typeface="Wingdings" pitchFamily="2" charset="2"/>
              <a:buNone/>
            </a:pPr>
            <a:endParaRPr lang="en-US" sz="2400" u="sng" dirty="0">
              <a:cs typeface="Calibri"/>
            </a:endParaRPr>
          </a:p>
          <a:p>
            <a:pPr lvl="1"/>
            <a:r>
              <a:rPr lang="en-US" sz="2400" dirty="0"/>
              <a:t>Be direct, say what you mean</a:t>
            </a:r>
            <a:endParaRPr lang="en-US" sz="2400" dirty="0">
              <a:cs typeface="Calibri"/>
            </a:endParaRPr>
          </a:p>
          <a:p>
            <a:pPr lvl="1"/>
            <a:r>
              <a:rPr lang="en-US" sz="2400" dirty="0"/>
              <a:t>Don’t use sarcasm</a:t>
            </a:r>
            <a:r>
              <a:rPr lang="uk-UA" sz="2400" dirty="0"/>
              <a:t> &amp; </a:t>
            </a:r>
            <a:r>
              <a:rPr lang="en-US" sz="2400" dirty="0"/>
              <a:t>don’t exaggerate</a:t>
            </a:r>
            <a:endParaRPr lang="en-US" sz="2400" dirty="0">
              <a:cs typeface="Calibri"/>
            </a:endParaRPr>
          </a:p>
          <a:p>
            <a:pPr lvl="1"/>
            <a:r>
              <a:rPr lang="en-US" sz="2400" dirty="0"/>
              <a:t>Give the passenger time to put his/her thoughts into words</a:t>
            </a:r>
            <a:endParaRPr lang="en-US" sz="2400" dirty="0">
              <a:cs typeface="Calibri"/>
            </a:endParaRPr>
          </a:p>
          <a:p>
            <a:pPr lvl="1"/>
            <a:r>
              <a:rPr lang="en-US" sz="2400" dirty="0"/>
              <a:t>Have patience, the passenger may ask the same question over</a:t>
            </a:r>
            <a:r>
              <a:rPr lang="uk-UA" sz="2400" dirty="0"/>
              <a:t> &amp; </a:t>
            </a:r>
            <a:r>
              <a:rPr lang="en-US" sz="2400" dirty="0"/>
              <a:t>over</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168</a:t>
            </a:fld>
            <a:endParaRPr lang="en-US" dirty="0"/>
          </a:p>
        </p:txBody>
      </p:sp>
    </p:spTree>
    <p:extLst>
      <p:ext uri="{BB962C8B-B14F-4D97-AF65-F5344CB8AC3E}">
        <p14:creationId xmlns:p14="http://schemas.microsoft.com/office/powerpoint/2010/main" val="835823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794"/>
            <a:ext cx="8229600" cy="743712"/>
          </a:xfrm>
        </p:spPr>
        <p:txBody>
          <a:bodyPr>
            <a:normAutofit/>
          </a:bodyPr>
          <a:lstStyle/>
          <a:p>
            <a:r>
              <a:rPr lang="en-US" dirty="0"/>
              <a:t>Intellectual Disabilities</a:t>
            </a:r>
            <a:endParaRPr lang="en-US" dirty="0" err="1">
              <a:cs typeface="Calibri Light"/>
            </a:endParaRPr>
          </a:p>
        </p:txBody>
      </p:sp>
      <p:sp>
        <p:nvSpPr>
          <p:cNvPr id="3" name="Content Placeholder 2"/>
          <p:cNvSpPr>
            <a:spLocks noGrp="1"/>
          </p:cNvSpPr>
          <p:nvPr>
            <p:ph idx="1"/>
          </p:nvPr>
        </p:nvSpPr>
        <p:spPr/>
        <p:txBody>
          <a:bodyPr/>
          <a:lstStyle/>
          <a:p>
            <a:pPr marL="0" indent="0">
              <a:buNone/>
            </a:pPr>
            <a:r>
              <a:rPr lang="en-US" sz="2400" dirty="0"/>
              <a:t>An individual with intellectual disabilities has a very below average intellectual functioning (IQ below 70 to 75),</a:t>
            </a:r>
            <a:r>
              <a:rPr lang="uk-UA" sz="2400" dirty="0"/>
              <a:t> &amp; </a:t>
            </a:r>
            <a:r>
              <a:rPr lang="en-US" sz="2400" dirty="0"/>
              <a:t>significant limitations in 2 or more daily living skills such as communication, self-care, social skills, or health</a:t>
            </a:r>
            <a:r>
              <a:rPr lang="uk-UA" sz="2400" dirty="0"/>
              <a:t> &amp; </a:t>
            </a:r>
            <a:r>
              <a:rPr lang="en-US" sz="2400" dirty="0"/>
              <a:t>safety, which show up in a person before the age of 18.</a:t>
            </a:r>
            <a:endParaRPr lang="en-US" sz="2400" dirty="0">
              <a:cs typeface="Calibri" panose="020F0502020204030204"/>
            </a:endParaRPr>
          </a:p>
          <a:p>
            <a:pPr marL="457200" indent="-457200"/>
            <a:endParaRPr lang="en-US" sz="2400" dirty="0">
              <a:cs typeface="Calibri" panose="020F0502020204030204"/>
            </a:endParaRPr>
          </a:p>
          <a:p>
            <a:pPr marL="457200" indent="-457200"/>
            <a:endParaRPr lang="en-US" sz="2400" dirty="0">
              <a:cs typeface="Calibri" panose="020F0502020204030204"/>
            </a:endParaRPr>
          </a:p>
          <a:p>
            <a:pPr marL="457200" indent="-457200"/>
            <a:endParaRPr lang="en-US" sz="2400" dirty="0">
              <a:cs typeface="Calibri" panose="020F0502020204030204"/>
            </a:endParaRPr>
          </a:p>
          <a:p>
            <a:pPr marL="457200" indent="-457200"/>
            <a:endParaRPr lang="en-US" sz="2400" dirty="0">
              <a:cs typeface="Calibri" panose="020F0502020204030204"/>
            </a:endParaRPr>
          </a:p>
          <a:p>
            <a:pPr marL="457200" indent="-457200"/>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169</a:t>
            </a:fld>
            <a:endParaRPr lang="en-US" dirty="0"/>
          </a:p>
        </p:txBody>
      </p:sp>
    </p:spTree>
    <p:extLst>
      <p:ext uri="{BB962C8B-B14F-4D97-AF65-F5344CB8AC3E}">
        <p14:creationId xmlns:p14="http://schemas.microsoft.com/office/powerpoint/2010/main" val="166566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Distracted Driving</a:t>
            </a:r>
            <a:endParaRPr lang="en-US" dirty="0"/>
          </a:p>
        </p:txBody>
      </p:sp>
      <p:sp>
        <p:nvSpPr>
          <p:cNvPr id="3" name="Content Placeholder 2"/>
          <p:cNvSpPr>
            <a:spLocks noGrp="1"/>
          </p:cNvSpPr>
          <p:nvPr>
            <p:ph idx="1"/>
          </p:nvPr>
        </p:nvSpPr>
        <p:spPr/>
        <p:txBody>
          <a:bodyPr/>
          <a:lstStyle/>
          <a:p>
            <a:pPr marL="137160" indent="0">
              <a:buNone/>
            </a:pPr>
            <a:r>
              <a:rPr lang="en-US" sz="3600" u="sng" dirty="0"/>
              <a:t>Texting</a:t>
            </a:r>
            <a:r>
              <a:rPr lang="en-US" sz="3600" dirty="0"/>
              <a:t> involves all three types of distractions:</a:t>
            </a:r>
            <a:endParaRPr lang="en-US" sz="3600" dirty="0">
              <a:cs typeface="Calibri"/>
            </a:endParaRPr>
          </a:p>
          <a:p>
            <a:pPr marL="137160" indent="0">
              <a:buNone/>
            </a:pPr>
            <a:endParaRPr lang="en-US" sz="3600" dirty="0">
              <a:cs typeface="Calibri"/>
            </a:endParaRPr>
          </a:p>
          <a:p>
            <a:pPr marL="1223010" lvl="1" indent="-742950">
              <a:buAutoNum type="arabicPeriod"/>
            </a:pPr>
            <a:r>
              <a:rPr lang="en-US" sz="3600" dirty="0"/>
              <a:t>Visual   </a:t>
            </a:r>
            <a:endParaRPr lang="en-US" sz="3600">
              <a:cs typeface="Calibri"/>
            </a:endParaRPr>
          </a:p>
          <a:p>
            <a:pPr marL="1223010" lvl="1" indent="-742950">
              <a:buAutoNum type="arabicPeriod"/>
            </a:pPr>
            <a:r>
              <a:rPr lang="en-US" sz="3600" dirty="0"/>
              <a:t>Manual  </a:t>
            </a:r>
            <a:endParaRPr lang="en-US" sz="3600">
              <a:cs typeface="Calibri" panose="020F0502020204030204"/>
            </a:endParaRPr>
          </a:p>
          <a:p>
            <a:pPr marL="1223010" lvl="1" indent="-742950">
              <a:buAutoNum type="arabicPeriod"/>
            </a:pPr>
            <a:r>
              <a:rPr lang="en-US" sz="3600" dirty="0"/>
              <a:t> Cognitive</a:t>
            </a:r>
            <a:endParaRPr lang="en-US" sz="36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17</a:t>
            </a:fld>
            <a:endParaRPr lang="en-US" dirty="0"/>
          </a:p>
        </p:txBody>
      </p:sp>
    </p:spTree>
    <p:extLst>
      <p:ext uri="{BB962C8B-B14F-4D97-AF65-F5344CB8AC3E}">
        <p14:creationId xmlns:p14="http://schemas.microsoft.com/office/powerpoint/2010/main" val="182320532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dirty="0" smtClean="0"/>
              <a:pPr/>
              <a:t>170</a:t>
            </a:fld>
            <a:endParaRPr lang="en-US" dirty="0"/>
          </a:p>
        </p:txBody>
      </p:sp>
      <p:sp>
        <p:nvSpPr>
          <p:cNvPr id="3" name="Content Placeholder 2"/>
          <p:cNvSpPr>
            <a:spLocks noGrp="1"/>
          </p:cNvSpPr>
          <p:nvPr>
            <p:ph idx="4294967295"/>
          </p:nvPr>
        </p:nvSpPr>
        <p:spPr>
          <a:xfrm>
            <a:off x="419100" y="-876300"/>
            <a:ext cx="7886700" cy="4351338"/>
          </a:xfrm>
        </p:spPr>
        <p:txBody>
          <a:bodyPr/>
          <a:lstStyle/>
          <a:p>
            <a:pPr marL="137160" indent="0" algn="ctr">
              <a:buNone/>
            </a:pPr>
            <a:endParaRPr lang="en-US" sz="5400" dirty="0">
              <a:latin typeface="Calibri Light"/>
              <a:cs typeface="Calibri Light"/>
            </a:endParaRPr>
          </a:p>
          <a:p>
            <a:pPr marL="137160" indent="0" algn="ctr">
              <a:buNone/>
            </a:pPr>
            <a:endParaRPr lang="en-US" sz="5400" dirty="0">
              <a:latin typeface="Calibri Light"/>
              <a:cs typeface="Calibri Light"/>
            </a:endParaRPr>
          </a:p>
          <a:p>
            <a:pPr marL="137160" indent="0" algn="ctr">
              <a:buNone/>
            </a:pPr>
            <a:endParaRPr lang="en-US" sz="5400" dirty="0">
              <a:latin typeface="Calibri Light"/>
              <a:cs typeface="Calibri Light"/>
            </a:endParaRPr>
          </a:p>
          <a:p>
            <a:pPr marL="137160" indent="0" algn="ctr">
              <a:buNone/>
            </a:pPr>
            <a:r>
              <a:rPr lang="en-US" sz="5400" dirty="0">
                <a:latin typeface="Calibri Light"/>
                <a:cs typeface="Calibri Light"/>
              </a:rPr>
              <a:t>Intellectual disability is not the same as mental illness, although some people may have both.</a:t>
            </a:r>
          </a:p>
          <a:p>
            <a:pPr marL="137160" indent="0" algn="ctr">
              <a:buNone/>
            </a:pPr>
            <a:endParaRPr lang="en-US" sz="5400" dirty="0">
              <a:latin typeface="Calibri Light"/>
              <a:cs typeface="Calibri Light"/>
            </a:endParaRPr>
          </a:p>
        </p:txBody>
      </p:sp>
    </p:spTree>
    <p:extLst>
      <p:ext uri="{BB962C8B-B14F-4D97-AF65-F5344CB8AC3E}">
        <p14:creationId xmlns:p14="http://schemas.microsoft.com/office/powerpoint/2010/main" val="579274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438912"/>
          </a:xfrm>
        </p:spPr>
        <p:txBody>
          <a:bodyPr>
            <a:noAutofit/>
          </a:bodyPr>
          <a:lstStyle/>
          <a:p>
            <a:r>
              <a:rPr lang="en-US" dirty="0">
                <a:cs typeface="Calibri Light"/>
              </a:rPr>
              <a:t>Intellectual Disabilities</a:t>
            </a:r>
            <a:endParaRPr lang="en-US" dirty="0" err="1"/>
          </a:p>
        </p:txBody>
      </p:sp>
      <p:sp>
        <p:nvSpPr>
          <p:cNvPr id="3" name="Content Placeholder 2"/>
          <p:cNvSpPr>
            <a:spLocks noGrp="1"/>
          </p:cNvSpPr>
          <p:nvPr>
            <p:ph idx="1"/>
          </p:nvPr>
        </p:nvSpPr>
        <p:spPr>
          <a:xfrm>
            <a:off x="457200" y="1502569"/>
            <a:ext cx="8229600" cy="5029200"/>
          </a:xfrm>
        </p:spPr>
        <p:txBody>
          <a:bodyPr/>
          <a:lstStyle/>
          <a:p>
            <a:pPr>
              <a:buNone/>
            </a:pPr>
            <a:r>
              <a:rPr lang="en-US" sz="2400" dirty="0"/>
              <a:t>Individuals with an intellectual disability may:</a:t>
            </a:r>
            <a:endParaRPr lang="en-US" sz="2400" dirty="0">
              <a:cs typeface="Calibri"/>
            </a:endParaRPr>
          </a:p>
          <a:p>
            <a:pPr>
              <a:buFont typeface="Wingdings" pitchFamily="2" charset="2"/>
              <a:buNone/>
            </a:pPr>
            <a:endParaRPr lang="en-US" sz="2400" dirty="0">
              <a:cs typeface="Calibri"/>
            </a:endParaRPr>
          </a:p>
          <a:p>
            <a:pPr lvl="1"/>
            <a:r>
              <a:rPr lang="en-US" sz="2400" dirty="0"/>
              <a:t>be slower in doing things like boarding the vehicle, paying a fare, taking a seat</a:t>
            </a:r>
            <a:endParaRPr lang="en-US" sz="2400" dirty="0">
              <a:cs typeface="Calibri"/>
            </a:endParaRPr>
          </a:p>
          <a:p>
            <a:pPr lvl="1"/>
            <a:r>
              <a:rPr lang="en-US" sz="2400" dirty="0"/>
              <a:t>not be able to read well or at all</a:t>
            </a:r>
            <a:endParaRPr lang="en-US" sz="2400" dirty="0">
              <a:cs typeface="Calibri"/>
            </a:endParaRPr>
          </a:p>
          <a:p>
            <a:pPr lvl="1"/>
            <a:r>
              <a:rPr lang="en-US" sz="2400" dirty="0"/>
              <a:t>have difficulty expressing themselves</a:t>
            </a:r>
            <a:r>
              <a:rPr lang="uk-UA" sz="2400" dirty="0"/>
              <a:t> &amp; </a:t>
            </a:r>
            <a:r>
              <a:rPr lang="en-US" sz="2400" dirty="0"/>
              <a:t>may have some degree of speech impairment</a:t>
            </a:r>
            <a:endParaRPr lang="en-US" sz="2400" dirty="0">
              <a:cs typeface="Calibri"/>
            </a:endParaRPr>
          </a:p>
          <a:p>
            <a:pPr lvl="1"/>
            <a:r>
              <a:rPr lang="en-US" sz="2400" dirty="0"/>
              <a:t>watch what other people do to know what to do</a:t>
            </a:r>
            <a:endParaRPr lang="en-US" sz="2400" dirty="0">
              <a:cs typeface="Calibri"/>
            </a:endParaRPr>
          </a:p>
          <a:p>
            <a:pPr lvl="1"/>
            <a:r>
              <a:rPr lang="en-US" sz="2400" dirty="0"/>
              <a:t>be very affectionate</a:t>
            </a:r>
            <a:endParaRPr lang="en-US" sz="2400" dirty="0">
              <a:cs typeface="Calibri"/>
            </a:endParaRPr>
          </a:p>
          <a:p>
            <a:pPr lvl="1"/>
            <a:r>
              <a:rPr lang="en-US" sz="2400" dirty="0"/>
              <a:t>function differently day to day</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171</a:t>
            </a:fld>
            <a:endParaRPr lang="en-US" dirty="0"/>
          </a:p>
        </p:txBody>
      </p:sp>
    </p:spTree>
    <p:extLst>
      <p:ext uri="{BB962C8B-B14F-4D97-AF65-F5344CB8AC3E}">
        <p14:creationId xmlns:p14="http://schemas.microsoft.com/office/powerpoint/2010/main" val="77580374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Intellectual Disabilities</a:t>
            </a:r>
            <a:endParaRPr lang="en-US" dirty="0"/>
          </a:p>
        </p:txBody>
      </p:sp>
      <p:sp>
        <p:nvSpPr>
          <p:cNvPr id="3" name="Content Placeholder 2"/>
          <p:cNvSpPr>
            <a:spLocks noGrp="1"/>
          </p:cNvSpPr>
          <p:nvPr>
            <p:ph idx="1"/>
          </p:nvPr>
        </p:nvSpPr>
        <p:spPr>
          <a:xfrm>
            <a:off x="457200" y="1524000"/>
            <a:ext cx="8229600" cy="4800600"/>
          </a:xfrm>
        </p:spPr>
        <p:txBody>
          <a:bodyPr/>
          <a:lstStyle/>
          <a:p>
            <a:pPr>
              <a:buNone/>
            </a:pPr>
            <a:r>
              <a:rPr lang="en-US" sz="2400" b="1" dirty="0"/>
              <a:t>Tips on assisting passengers with intellectual disabilities:</a:t>
            </a:r>
            <a:endParaRPr lang="en-US" sz="2400" b="1" dirty="0">
              <a:cs typeface="Calibri"/>
            </a:endParaRPr>
          </a:p>
          <a:p>
            <a:pPr>
              <a:buFont typeface="Wingdings" pitchFamily="2" charset="2"/>
              <a:buNone/>
            </a:pPr>
            <a:endParaRPr lang="en-US" sz="2400" dirty="0">
              <a:cs typeface="Calibri"/>
            </a:endParaRPr>
          </a:p>
          <a:p>
            <a:pPr lvl="1"/>
            <a:r>
              <a:rPr lang="en-US" sz="2400" dirty="0"/>
              <a:t>Treat adults as adults</a:t>
            </a:r>
            <a:endParaRPr lang="en-US" sz="2400" dirty="0">
              <a:cs typeface="Calibri"/>
            </a:endParaRPr>
          </a:p>
          <a:p>
            <a:pPr lvl="1"/>
            <a:r>
              <a:rPr lang="en-US" sz="2400" dirty="0"/>
              <a:t>Use eye contact</a:t>
            </a:r>
            <a:endParaRPr lang="en-US" sz="2400" dirty="0">
              <a:cs typeface="Calibri"/>
            </a:endParaRPr>
          </a:p>
          <a:p>
            <a:pPr lvl="1"/>
            <a:r>
              <a:rPr lang="en-US" sz="2400" dirty="0"/>
              <a:t>Use simple words</a:t>
            </a:r>
            <a:r>
              <a:rPr lang="uk-UA" sz="2400" dirty="0"/>
              <a:t> &amp; </a:t>
            </a:r>
            <a:r>
              <a:rPr lang="en-US" sz="2400" dirty="0"/>
              <a:t>short sentences</a:t>
            </a:r>
            <a:endParaRPr lang="en-US" sz="2400" dirty="0">
              <a:cs typeface="Calibri"/>
            </a:endParaRPr>
          </a:p>
          <a:p>
            <a:pPr lvl="1"/>
            <a:r>
              <a:rPr lang="en-US" sz="2400" dirty="0"/>
              <a:t>Repeat information</a:t>
            </a:r>
            <a:endParaRPr lang="en-US" sz="2400" dirty="0">
              <a:cs typeface="Calibri"/>
            </a:endParaRPr>
          </a:p>
          <a:p>
            <a:pPr lvl="1"/>
            <a:r>
              <a:rPr lang="en-US" sz="2400" dirty="0"/>
              <a:t>Show how to do what you are telling them to do</a:t>
            </a:r>
            <a:endParaRPr lang="en-US" sz="2400" dirty="0">
              <a:cs typeface="Calibri"/>
            </a:endParaRPr>
          </a:p>
          <a:p>
            <a:pPr lvl="1"/>
            <a:r>
              <a:rPr lang="en-US" sz="2400" dirty="0"/>
              <a:t>Check for comprehension, ask what they are going to do now</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172</a:t>
            </a:fld>
            <a:endParaRPr lang="en-US" dirty="0"/>
          </a:p>
        </p:txBody>
      </p:sp>
    </p:spTree>
    <p:extLst>
      <p:ext uri="{BB962C8B-B14F-4D97-AF65-F5344CB8AC3E}">
        <p14:creationId xmlns:p14="http://schemas.microsoft.com/office/powerpoint/2010/main" val="11144305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45" y="621098"/>
            <a:ext cx="8229600" cy="743712"/>
          </a:xfrm>
        </p:spPr>
        <p:txBody>
          <a:bodyPr>
            <a:normAutofit/>
          </a:bodyPr>
          <a:lstStyle/>
          <a:p>
            <a:r>
              <a:rPr lang="en-US" dirty="0"/>
              <a:t>Mental Illnesses</a:t>
            </a:r>
          </a:p>
        </p:txBody>
      </p:sp>
      <p:sp>
        <p:nvSpPr>
          <p:cNvPr id="3" name="Content Placeholder 2"/>
          <p:cNvSpPr>
            <a:spLocks noGrp="1"/>
          </p:cNvSpPr>
          <p:nvPr>
            <p:ph idx="1"/>
          </p:nvPr>
        </p:nvSpPr>
        <p:spPr>
          <a:xfrm>
            <a:off x="462670" y="1516298"/>
            <a:ext cx="7886700" cy="4351338"/>
          </a:xfrm>
        </p:spPr>
        <p:txBody>
          <a:bodyPr/>
          <a:lstStyle/>
          <a:p>
            <a:pPr>
              <a:buFont typeface="Arial" pitchFamily="2" charset="2"/>
              <a:buChar char="•"/>
            </a:pPr>
            <a:endParaRPr lang="en-US" sz="2400" dirty="0">
              <a:cs typeface="Calibri" panose="020F0502020204030204"/>
            </a:endParaRPr>
          </a:p>
          <a:p>
            <a:pPr>
              <a:buFont typeface="Arial" pitchFamily="2" charset="2"/>
              <a:buChar char="•"/>
            </a:pPr>
            <a:r>
              <a:rPr lang="en-US" sz="2400" dirty="0"/>
              <a:t>Mental illnesses are defined as; brain diseases, which affect an individuals ability to think, feel,</a:t>
            </a:r>
            <a:r>
              <a:rPr lang="uk-UA" sz="2400" dirty="0"/>
              <a:t> &amp; </a:t>
            </a:r>
            <a:r>
              <a:rPr lang="en-US" sz="2400" dirty="0"/>
              <a:t>relate to other people</a:t>
            </a:r>
            <a:r>
              <a:rPr lang="uk-UA" sz="2400" dirty="0"/>
              <a:t> &amp; </a:t>
            </a:r>
            <a:r>
              <a:rPr lang="en-US" sz="2400" dirty="0"/>
              <a:t>the environment.</a:t>
            </a:r>
            <a:endParaRPr lang="en-US" sz="2400" dirty="0">
              <a:cs typeface="Calibri" panose="020F0502020204030204"/>
            </a:endParaRPr>
          </a:p>
          <a:p>
            <a:pPr>
              <a:buFont typeface="Arial" pitchFamily="2" charset="2"/>
              <a:buChar char="•"/>
            </a:pPr>
            <a:endParaRPr lang="en-US" sz="2400" dirty="0">
              <a:cs typeface="Calibri" panose="020F0502020204030204"/>
            </a:endParaRPr>
          </a:p>
          <a:p>
            <a:pPr>
              <a:buFont typeface="Arial" pitchFamily="2" charset="2"/>
              <a:buChar char="•"/>
            </a:pPr>
            <a:r>
              <a:rPr lang="en-US" sz="2400" dirty="0"/>
              <a:t>Mental illness is not the same as being intellectually disabled</a:t>
            </a:r>
            <a:r>
              <a:rPr lang="uk-UA" sz="2400" dirty="0"/>
              <a:t> &amp; </a:t>
            </a:r>
            <a:r>
              <a:rPr lang="en-US" sz="2400" dirty="0"/>
              <a:t>can occur at any time during life.</a:t>
            </a:r>
            <a:endParaRPr lang="en-US" sz="2400" dirty="0">
              <a:cs typeface="Calibri" panose="020F0502020204030204"/>
            </a:endParaRPr>
          </a:p>
          <a:p>
            <a:pPr>
              <a:buFont typeface="Arial" pitchFamily="2" charset="2"/>
            </a:pPr>
            <a:endParaRPr lang="en-US" sz="2400" dirty="0">
              <a:cs typeface="Calibri" panose="020F0502020204030204"/>
            </a:endParaRPr>
          </a:p>
          <a:p>
            <a:pPr>
              <a:buFont typeface="Arial" pitchFamily="2" charset="2"/>
            </a:pPr>
            <a:r>
              <a:rPr lang="en-US" sz="2400" dirty="0">
                <a:ea typeface="+mn-lt"/>
                <a:cs typeface="+mn-lt"/>
              </a:rPr>
              <a:t>Mental illnesses include schizophrenia, major depression, manic-depressive disorder, phobias, anxiety, personality disorders,</a:t>
            </a:r>
            <a:r>
              <a:rPr lang="uk-UA" sz="2400" dirty="0">
                <a:ea typeface="+mn-lt"/>
                <a:cs typeface="+mn-lt"/>
              </a:rPr>
              <a:t> &amp; </a:t>
            </a:r>
            <a:r>
              <a:rPr lang="en-US" sz="2400" dirty="0">
                <a:ea typeface="+mn-lt"/>
                <a:cs typeface="+mn-lt"/>
              </a:rPr>
              <a:t>stress-related illnesses</a:t>
            </a:r>
            <a:r>
              <a:rPr lang="uk-UA" sz="2400" dirty="0">
                <a:ea typeface="+mn-lt"/>
                <a:cs typeface="+mn-lt"/>
              </a:rPr>
              <a:t> &amp; </a:t>
            </a:r>
            <a:r>
              <a:rPr lang="en-US" sz="2400" dirty="0">
                <a:ea typeface="+mn-lt"/>
                <a:cs typeface="+mn-lt"/>
              </a:rPr>
              <a:t>disorders.</a:t>
            </a:r>
          </a:p>
          <a:p>
            <a:pPr>
              <a:buFont typeface="Arial" pitchFamily="2" charset="2"/>
            </a:pPr>
            <a:endParaRPr lang="en-US" sz="2400" dirty="0">
              <a:ea typeface="+mn-lt"/>
              <a:cs typeface="+mn-lt"/>
            </a:endParaRPr>
          </a:p>
          <a:p>
            <a:pPr>
              <a:buFont typeface="Arial" pitchFamily="2" charset="2"/>
            </a:pPr>
            <a:endParaRPr lang="en-US" sz="2400" dirty="0">
              <a:cs typeface="Calibri" panose="020F0502020204030204"/>
            </a:endParaRPr>
          </a:p>
          <a:p>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173</a:t>
            </a:fld>
            <a:endParaRPr lang="en-US" dirty="0"/>
          </a:p>
        </p:txBody>
      </p:sp>
    </p:spTree>
    <p:extLst>
      <p:ext uri="{BB962C8B-B14F-4D97-AF65-F5344CB8AC3E}">
        <p14:creationId xmlns:p14="http://schemas.microsoft.com/office/powerpoint/2010/main" val="11431181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108"/>
            <a:ext cx="8229600" cy="896112"/>
          </a:xfrm>
        </p:spPr>
        <p:txBody>
          <a:bodyPr>
            <a:normAutofit/>
          </a:bodyPr>
          <a:lstStyle/>
          <a:p>
            <a:r>
              <a:rPr lang="en-US" b="0" dirty="0">
                <a:latin typeface="Calibri"/>
                <a:cs typeface="Calibri"/>
              </a:rPr>
              <a:t>Mental Illnesses</a:t>
            </a:r>
            <a:endParaRPr lang="en-US" dirty="0">
              <a:latin typeface="Calibri"/>
              <a:cs typeface="Calibri"/>
            </a:endParaRPr>
          </a:p>
        </p:txBody>
      </p:sp>
      <p:sp>
        <p:nvSpPr>
          <p:cNvPr id="3" name="Content Placeholder 2"/>
          <p:cNvSpPr>
            <a:spLocks noGrp="1"/>
          </p:cNvSpPr>
          <p:nvPr>
            <p:ph idx="1"/>
          </p:nvPr>
        </p:nvSpPr>
        <p:spPr>
          <a:xfrm>
            <a:off x="455125" y="1433308"/>
            <a:ext cx="7886700" cy="4351338"/>
          </a:xfrm>
        </p:spPr>
        <p:txBody>
          <a:bodyPr/>
          <a:lstStyle/>
          <a:p>
            <a:pPr lvl="1">
              <a:buNone/>
            </a:pPr>
            <a:endParaRPr lang="en-US" dirty="0"/>
          </a:p>
          <a:p>
            <a:pPr lvl="1">
              <a:buNone/>
            </a:pPr>
            <a:r>
              <a:rPr lang="en-US" sz="2400" dirty="0">
                <a:cs typeface="Calibri"/>
              </a:rPr>
              <a:t>Symptoms may include: </a:t>
            </a:r>
          </a:p>
          <a:p>
            <a:pPr lvl="1">
              <a:buNone/>
            </a:pPr>
            <a:endParaRPr lang="en-US" sz="2400" dirty="0"/>
          </a:p>
          <a:p>
            <a:pPr lvl="1"/>
            <a:r>
              <a:rPr lang="en-US" sz="2400" dirty="0"/>
              <a:t>Excessive anxiety, fear or suspicion, anger or hostility</a:t>
            </a:r>
          </a:p>
          <a:p>
            <a:pPr lvl="1"/>
            <a:endParaRPr lang="en-US" sz="2400" dirty="0">
              <a:cs typeface="Calibri"/>
            </a:endParaRPr>
          </a:p>
          <a:p>
            <a:pPr lvl="1"/>
            <a:r>
              <a:rPr lang="en-US" sz="2400" dirty="0"/>
              <a:t>Hallucinations – may hear, feel or see things that are not really there</a:t>
            </a:r>
            <a:endParaRPr lang="en-US" sz="2400" dirty="0">
              <a:cs typeface="Calibri"/>
            </a:endParaRPr>
          </a:p>
          <a:p>
            <a:pPr lvl="1"/>
            <a:endParaRPr lang="en-US" sz="2400" dirty="0">
              <a:cs typeface="Calibri"/>
            </a:endParaRPr>
          </a:p>
          <a:p>
            <a:pPr lvl="1"/>
            <a:r>
              <a:rPr lang="en-US" sz="2400" dirty="0"/>
              <a:t>Repetitive behavior</a:t>
            </a:r>
          </a:p>
          <a:p>
            <a:pPr lvl="1"/>
            <a:endParaRPr lang="en-US" sz="2400" dirty="0">
              <a:cs typeface="Calibri"/>
            </a:endParaRPr>
          </a:p>
          <a:p>
            <a:pPr lvl="1"/>
            <a:r>
              <a:rPr lang="en-US" sz="2400" dirty="0"/>
              <a:t>Difficulty with over stimulating high stress environments</a:t>
            </a:r>
            <a:endParaRPr lang="en-US" sz="2400" dirty="0">
              <a:cs typeface="Calibri"/>
            </a:endParaRPr>
          </a:p>
          <a:p>
            <a:endParaRPr lang="en-US" dirty="0"/>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174</a:t>
            </a:fld>
            <a:endParaRPr lang="en-US" dirty="0"/>
          </a:p>
        </p:txBody>
      </p:sp>
    </p:spTree>
    <p:extLst>
      <p:ext uri="{BB962C8B-B14F-4D97-AF65-F5344CB8AC3E}">
        <p14:creationId xmlns:p14="http://schemas.microsoft.com/office/powerpoint/2010/main" val="342347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12" y="636187"/>
            <a:ext cx="8229600" cy="743712"/>
          </a:xfrm>
        </p:spPr>
        <p:txBody>
          <a:bodyPr>
            <a:normAutofit/>
          </a:bodyPr>
          <a:lstStyle/>
          <a:p>
            <a:pPr algn="l"/>
            <a:r>
              <a:rPr lang="en-US" dirty="0"/>
              <a:t>Autism</a:t>
            </a:r>
            <a:endParaRPr lang="en-US" dirty="0">
              <a:cs typeface="Calibri Light"/>
            </a:endParaRPr>
          </a:p>
        </p:txBody>
      </p:sp>
      <p:sp>
        <p:nvSpPr>
          <p:cNvPr id="3" name="Content Placeholder 2"/>
          <p:cNvSpPr>
            <a:spLocks noGrp="1"/>
          </p:cNvSpPr>
          <p:nvPr>
            <p:ph idx="1"/>
          </p:nvPr>
        </p:nvSpPr>
        <p:spPr>
          <a:xfrm>
            <a:off x="507937" y="1637011"/>
            <a:ext cx="7886700" cy="4351338"/>
          </a:xfrm>
        </p:spPr>
        <p:txBody>
          <a:bodyPr/>
          <a:lstStyle/>
          <a:p>
            <a:endParaRPr lang="en-US" sz="2400" dirty="0">
              <a:cs typeface="Calibri"/>
            </a:endParaRPr>
          </a:p>
          <a:p>
            <a:r>
              <a:rPr lang="en-US" sz="2400" dirty="0"/>
              <a:t>At this time, there is no known unique cause of Autism.</a:t>
            </a:r>
            <a:endParaRPr lang="en-US" sz="2400" dirty="0">
              <a:cs typeface="Calibri"/>
            </a:endParaRPr>
          </a:p>
          <a:p>
            <a:endParaRPr lang="en-US" sz="2400" dirty="0">
              <a:cs typeface="Calibri"/>
            </a:endParaRPr>
          </a:p>
          <a:p>
            <a:r>
              <a:rPr lang="en-US" sz="2400" dirty="0"/>
              <a:t>There is also no adjective which can be used to describe every type of person with Autism.</a:t>
            </a:r>
            <a:endParaRPr lang="en-US" sz="2400" dirty="0">
              <a:cs typeface="Calibri"/>
            </a:endParaRPr>
          </a:p>
          <a:p>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175</a:t>
            </a:fld>
            <a:endParaRPr lang="en-US" dirty="0"/>
          </a:p>
        </p:txBody>
      </p:sp>
    </p:spTree>
    <p:extLst>
      <p:ext uri="{BB962C8B-B14F-4D97-AF65-F5344CB8AC3E}">
        <p14:creationId xmlns:p14="http://schemas.microsoft.com/office/powerpoint/2010/main" val="3459520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E00BD17-98A8-4F69-ABC6-8E40CF0DAEB7}"/>
              </a:ext>
            </a:extLst>
          </p:cNvPr>
          <p:cNvSpPr>
            <a:spLocks noGrp="1"/>
          </p:cNvSpPr>
          <p:nvPr>
            <p:ph type="ctrTitle"/>
          </p:nvPr>
        </p:nvSpPr>
        <p:spPr>
          <a:xfrm>
            <a:off x="1195812" y="5098343"/>
            <a:ext cx="6858000" cy="2387600"/>
          </a:xfrm>
        </p:spPr>
        <p:txBody>
          <a:bodyPr/>
          <a:lstStyle/>
          <a:p>
            <a:pPr>
              <a:spcBef>
                <a:spcPts val="750"/>
              </a:spcBef>
            </a:pPr>
            <a:endParaRPr lang="en-US" dirty="0">
              <a:ea typeface="+mj-lt"/>
              <a:cs typeface="+mj-lt"/>
            </a:endParaRPr>
          </a:p>
          <a:p>
            <a:pPr>
              <a:spcBef>
                <a:spcPts val="750"/>
              </a:spcBef>
            </a:pPr>
            <a:r>
              <a:rPr lang="en-US" dirty="0">
                <a:ea typeface="+mj-lt"/>
                <a:cs typeface="+mj-lt"/>
              </a:rPr>
              <a:t>Autism is a lifelong disability that usually affects a person’s social interaction, learning, communication,</a:t>
            </a:r>
            <a:r>
              <a:rPr lang="uk-UA" dirty="0">
                <a:ea typeface="+mj-lt"/>
                <a:cs typeface="+mj-lt"/>
              </a:rPr>
              <a:t> &amp; </a:t>
            </a:r>
            <a:r>
              <a:rPr lang="en-US" dirty="0">
                <a:ea typeface="+mj-lt"/>
                <a:cs typeface="+mj-lt"/>
              </a:rPr>
              <a:t>behavior due to interference with the way the person’s brain collects</a:t>
            </a:r>
            <a:r>
              <a:rPr lang="uk-UA" dirty="0">
                <a:ea typeface="+mj-lt"/>
                <a:cs typeface="+mj-lt"/>
              </a:rPr>
              <a:t> &amp; </a:t>
            </a:r>
            <a:r>
              <a:rPr lang="en-US" dirty="0">
                <a:ea typeface="+mj-lt"/>
                <a:cs typeface="+mj-lt"/>
              </a:rPr>
              <a:t>organizes information.</a:t>
            </a:r>
          </a:p>
          <a:p>
            <a:pPr>
              <a:spcBef>
                <a:spcPts val="750"/>
              </a:spcBef>
            </a:pPr>
            <a:endParaRPr lang="en-US" dirty="0">
              <a:ea typeface="+mj-lt"/>
              <a:cs typeface="+mj-lt"/>
            </a:endParaRPr>
          </a:p>
          <a:p>
            <a:endParaRPr lang="en-US" dirty="0">
              <a:cs typeface="Calibri Light"/>
            </a:endParaRPr>
          </a:p>
        </p:txBody>
      </p:sp>
      <p:sp>
        <p:nvSpPr>
          <p:cNvPr id="3" name="Content Placeholder 2"/>
          <p:cNvSpPr>
            <a:spLocks noGrp="1"/>
          </p:cNvSpPr>
          <p:nvPr>
            <p:ph type="subTitle" idx="1"/>
          </p:nvPr>
        </p:nvSpPr>
        <p:spPr>
          <a:xfrm>
            <a:off x="1143000" y="3602038"/>
            <a:ext cx="6858000" cy="1655762"/>
          </a:xfrm>
        </p:spPr>
        <p:txBody>
          <a:bodyPr wrap="square" anchor="t">
            <a:normAutofit/>
          </a:bodyPr>
          <a:lstStyle/>
          <a:p>
            <a:endParaRPr lang="en-US" dirty="0">
              <a:cs typeface="Calibri"/>
            </a:endParaRPr>
          </a:p>
          <a:p>
            <a:pPr>
              <a:buNone/>
            </a:pPr>
            <a:endParaRPr lang="en-US"/>
          </a:p>
        </p:txBody>
      </p:sp>
      <p:sp>
        <p:nvSpPr>
          <p:cNvPr id="5" name="Slide Number Placeholder 4" hidden="1"/>
          <p:cNvSpPr>
            <a:spLocks noGrp="1"/>
          </p:cNvSpPr>
          <p:nvPr>
            <p:ph type="sldNum" sz="quarter" idx="4294967295"/>
          </p:nvPr>
        </p:nvSpPr>
        <p:spPr>
          <a:xfrm>
            <a:off x="6457950" y="6356350"/>
            <a:ext cx="2057400" cy="365125"/>
          </a:xfrm>
          <a:prstGeom prst="rect">
            <a:avLst/>
          </a:prstGeom>
        </p:spPr>
        <p:txBody>
          <a:bodyPr/>
          <a:lstStyle/>
          <a:p>
            <a:pPr>
              <a:spcAft>
                <a:spcPts val="600"/>
              </a:spcAft>
            </a:pPr>
            <a:fld id="{F65EB6D9-0055-40C0-B36E-48039CA07B30}" type="slidenum">
              <a:rPr lang="en-US" dirty="0" smtClean="0"/>
              <a:pPr>
                <a:spcAft>
                  <a:spcPts val="600"/>
                </a:spcAft>
              </a:pPr>
              <a:t>176</a:t>
            </a:fld>
            <a:endParaRPr lang="en-US"/>
          </a:p>
        </p:txBody>
      </p:sp>
    </p:spTree>
    <p:extLst>
      <p:ext uri="{BB962C8B-B14F-4D97-AF65-F5344CB8AC3E}">
        <p14:creationId xmlns:p14="http://schemas.microsoft.com/office/powerpoint/2010/main" val="3118493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Autism</a:t>
            </a:r>
            <a:endParaRPr lang="en-US" dirty="0"/>
          </a:p>
        </p:txBody>
      </p:sp>
      <p:sp>
        <p:nvSpPr>
          <p:cNvPr id="3" name="Content Placeholder 2"/>
          <p:cNvSpPr>
            <a:spLocks noGrp="1"/>
          </p:cNvSpPr>
          <p:nvPr>
            <p:ph idx="1"/>
          </p:nvPr>
        </p:nvSpPr>
        <p:spPr>
          <a:xfrm>
            <a:off x="457200" y="1267485"/>
            <a:ext cx="8229600" cy="4800600"/>
          </a:xfrm>
        </p:spPr>
        <p:txBody>
          <a:bodyPr/>
          <a:lstStyle/>
          <a:p>
            <a:pPr marL="0" indent="0">
              <a:buNone/>
            </a:pPr>
            <a:endParaRPr lang="en-US" sz="2400" dirty="0">
              <a:cs typeface="Calibri"/>
            </a:endParaRPr>
          </a:p>
          <a:p>
            <a:r>
              <a:rPr lang="en-US" sz="2400" dirty="0"/>
              <a:t>One characteristic which is quite common is the individuals ‘insistence on sameness’, i.e., following the same routine.  If a transit route is changed, even slightly, the individual may become upset</a:t>
            </a:r>
            <a:r>
              <a:rPr lang="uk-UA" sz="2400" dirty="0"/>
              <a:t> &amp; </a:t>
            </a:r>
            <a:r>
              <a:rPr lang="en-US" sz="2400" dirty="0"/>
              <a:t>even tantrum.</a:t>
            </a:r>
            <a:endParaRPr lang="en-US" sz="2400" dirty="0">
              <a:cs typeface="Calibri" panose="020F0502020204030204"/>
            </a:endParaRPr>
          </a:p>
          <a:p>
            <a:endParaRPr lang="en-US" sz="2400" dirty="0">
              <a:cs typeface="Calibri" panose="020F0502020204030204"/>
            </a:endParaRPr>
          </a:p>
          <a:p>
            <a:r>
              <a:rPr lang="en-US" sz="2400" dirty="0">
                <a:ea typeface="+mn-lt"/>
                <a:cs typeface="+mn-lt"/>
              </a:rPr>
              <a:t>Many individuals with Autism do not realize that others may have different thoughts, plans,</a:t>
            </a:r>
            <a:r>
              <a:rPr lang="uk-UA" sz="2400" dirty="0">
                <a:ea typeface="+mn-lt"/>
                <a:cs typeface="+mn-lt"/>
              </a:rPr>
              <a:t> &amp; </a:t>
            </a:r>
            <a:r>
              <a:rPr lang="en-US" sz="2400" dirty="0">
                <a:ea typeface="+mn-lt"/>
                <a:cs typeface="+mn-lt"/>
              </a:rPr>
              <a:t>perspectives than their own.</a:t>
            </a:r>
          </a:p>
          <a:p>
            <a:endParaRPr lang="en-US" sz="2400" dirty="0">
              <a:ea typeface="+mn-lt"/>
              <a:cs typeface="+mn-lt"/>
            </a:endParaRPr>
          </a:p>
          <a:p>
            <a:r>
              <a:rPr lang="en-US" sz="2400" dirty="0">
                <a:ea typeface="+mn-lt"/>
                <a:cs typeface="+mn-lt"/>
              </a:rPr>
              <a:t>As an example, the individual may show the back of a ride pass to a driver while they are looking at the front, not realizing that the driver has a different view.</a:t>
            </a:r>
          </a:p>
          <a:p>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177</a:t>
            </a:fld>
            <a:endParaRPr lang="en-US" dirty="0"/>
          </a:p>
        </p:txBody>
      </p:sp>
    </p:spTree>
    <p:extLst>
      <p:ext uri="{BB962C8B-B14F-4D97-AF65-F5344CB8AC3E}">
        <p14:creationId xmlns:p14="http://schemas.microsoft.com/office/powerpoint/2010/main" val="16861749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Autism</a:t>
            </a:r>
            <a:endParaRPr lang="en-US" dirty="0"/>
          </a:p>
        </p:txBody>
      </p:sp>
      <p:sp>
        <p:nvSpPr>
          <p:cNvPr id="3" name="Content Placeholder 2"/>
          <p:cNvSpPr>
            <a:spLocks noGrp="1"/>
          </p:cNvSpPr>
          <p:nvPr>
            <p:ph idx="1"/>
          </p:nvPr>
        </p:nvSpPr>
        <p:spPr>
          <a:xfrm>
            <a:off x="457200" y="1606236"/>
            <a:ext cx="8229600" cy="4876800"/>
          </a:xfrm>
        </p:spPr>
        <p:txBody>
          <a:bodyPr>
            <a:normAutofit/>
          </a:bodyPr>
          <a:lstStyle/>
          <a:p>
            <a:pPr>
              <a:buFont typeface="Wingdings" pitchFamily="2" charset="2"/>
              <a:buNone/>
            </a:pPr>
            <a:r>
              <a:rPr lang="en-US" sz="2400" dirty="0"/>
              <a:t>Passengers with Autism may:</a:t>
            </a:r>
            <a:endParaRPr lang="en-US" sz="2400" dirty="0">
              <a:cs typeface="Calibri"/>
            </a:endParaRPr>
          </a:p>
          <a:p>
            <a:pPr>
              <a:buFont typeface="Wingdings" pitchFamily="2" charset="2"/>
              <a:buNone/>
            </a:pPr>
            <a:endParaRPr lang="en-US" sz="2400" dirty="0">
              <a:cs typeface="Calibri"/>
            </a:endParaRPr>
          </a:p>
          <a:p>
            <a:pPr lvl="1"/>
            <a:r>
              <a:rPr lang="en-US" sz="2400" dirty="0"/>
              <a:t>Have severe language difficulties</a:t>
            </a:r>
            <a:endParaRPr lang="en-US" sz="2400" dirty="0">
              <a:cs typeface="Calibri"/>
            </a:endParaRPr>
          </a:p>
          <a:p>
            <a:pPr lvl="1"/>
            <a:r>
              <a:rPr lang="en-US" sz="2400" dirty="0"/>
              <a:t>Understand but not respond</a:t>
            </a:r>
            <a:endParaRPr lang="en-US" sz="2400" dirty="0">
              <a:cs typeface="Calibri"/>
            </a:endParaRPr>
          </a:p>
          <a:p>
            <a:pPr lvl="1"/>
            <a:r>
              <a:rPr lang="en-US" sz="2400" dirty="0"/>
              <a:t>May seem disinterested in other people, keep to themselves</a:t>
            </a:r>
            <a:endParaRPr lang="en-US" sz="2400" dirty="0">
              <a:cs typeface="Calibri"/>
            </a:endParaRPr>
          </a:p>
          <a:p>
            <a:pPr lvl="1"/>
            <a:r>
              <a:rPr lang="en-US" sz="2400" dirty="0"/>
              <a:t>Rock or have other repetitive behaviors</a:t>
            </a:r>
            <a:endParaRPr lang="en-US" sz="2400" dirty="0">
              <a:cs typeface="Calibri"/>
            </a:endParaRPr>
          </a:p>
          <a:p>
            <a:pPr lvl="1">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178</a:t>
            </a:fld>
            <a:endParaRPr lang="en-US" dirty="0"/>
          </a:p>
        </p:txBody>
      </p:sp>
    </p:spTree>
    <p:extLst>
      <p:ext uri="{BB962C8B-B14F-4D97-AF65-F5344CB8AC3E}">
        <p14:creationId xmlns:p14="http://schemas.microsoft.com/office/powerpoint/2010/main" val="14702045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ctrTitle"/>
          </p:nvPr>
        </p:nvSpPr>
        <p:spPr>
          <a:xfrm>
            <a:off x="685800" y="1257300"/>
            <a:ext cx="7467600" cy="2230437"/>
          </a:xfrm>
        </p:spPr>
        <p:txBody>
          <a:bodyPr wrap="square" anchor="b">
            <a:noAutofit/>
          </a:bodyPr>
          <a:lstStyle/>
          <a:p>
            <a:endParaRPr lang="en-US" sz="3500" dirty="0"/>
          </a:p>
          <a:p>
            <a:endParaRPr lang="en-US" sz="3500" dirty="0"/>
          </a:p>
          <a:p>
            <a:endParaRPr lang="en-US" sz="3500" dirty="0"/>
          </a:p>
          <a:p>
            <a:pPr>
              <a:buNone/>
            </a:pPr>
            <a:r>
              <a:rPr lang="en-US" sz="3500" b="1" dirty="0"/>
              <a:t>Autism is a very complex disorder,</a:t>
            </a:r>
            <a:r>
              <a:rPr lang="uk-UA" sz="3500" b="1" dirty="0"/>
              <a:t> &amp; </a:t>
            </a:r>
            <a:r>
              <a:rPr lang="en-US" sz="3500" b="1" dirty="0"/>
              <a:t>the needs of these individuals vary greatly.</a:t>
            </a:r>
          </a:p>
        </p:txBody>
      </p:sp>
      <p:sp>
        <p:nvSpPr>
          <p:cNvPr id="5" name="Slide Number Placeholder 4"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179</a:t>
            </a:fld>
            <a:endParaRPr lang="en-US"/>
          </a:p>
        </p:txBody>
      </p:sp>
    </p:spTree>
    <p:extLst>
      <p:ext uri="{BB962C8B-B14F-4D97-AF65-F5344CB8AC3E}">
        <p14:creationId xmlns:p14="http://schemas.microsoft.com/office/powerpoint/2010/main" val="266797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wrap="square" anchor="ctr">
            <a:normAutofit/>
          </a:bodyPr>
          <a:lstStyle/>
          <a:p>
            <a:r>
              <a:rPr lang="en-US"/>
              <a:t>Distracted Driving</a:t>
            </a:r>
            <a:endParaRPr lang="en-US" dirty="0"/>
          </a:p>
        </p:txBody>
      </p:sp>
      <p:sp>
        <p:nvSpPr>
          <p:cNvPr id="4" name="Slide Number Placeholder 3"/>
          <p:cNvSpPr>
            <a:spLocks noGrp="1"/>
          </p:cNvSpPr>
          <p:nvPr>
            <p:ph type="sldNum" sz="quarter" idx="10"/>
          </p:nvPr>
        </p:nvSpPr>
        <p:spPr>
          <a:xfrm>
            <a:off x="6457950" y="6356350"/>
            <a:ext cx="2057400" cy="365125"/>
          </a:xfrm>
        </p:spPr>
        <p:txBody>
          <a:bodyPr anchor="ctr">
            <a:normAutofit/>
          </a:bodyPr>
          <a:lstStyle/>
          <a:p>
            <a:pPr>
              <a:spcAft>
                <a:spcPts val="600"/>
              </a:spcAft>
            </a:pPr>
            <a:fld id="{F65EB6D9-0055-40C0-B36E-48039CA07B30}" type="slidenum">
              <a:rPr lang="en-US" smtClean="0"/>
              <a:pPr>
                <a:spcAft>
                  <a:spcPts val="600"/>
                </a:spcAft>
              </a:pPr>
              <a:t>18</a:t>
            </a:fld>
            <a:endParaRPr lang="en-US"/>
          </a:p>
        </p:txBody>
      </p:sp>
      <p:graphicFrame>
        <p:nvGraphicFramePr>
          <p:cNvPr id="6" name="Content Placeholder 2">
            <a:extLst>
              <a:ext uri="{FF2B5EF4-FFF2-40B4-BE49-F238E27FC236}">
                <a16:creationId xmlns="" xmlns:a16="http://schemas.microsoft.com/office/drawing/2014/main" id="{2305B6BF-4371-4A73-8FDA-DE25FDFB0060}"/>
              </a:ext>
            </a:extLst>
          </p:cNvPr>
          <p:cNvGraphicFramePr>
            <a:graphicFrameLocks noGrp="1"/>
          </p:cNvGraphicFramePr>
          <p:nvPr>
            <p:ph idx="1"/>
            <p:extLst>
              <p:ext uri="{D42A27DB-BD31-4B8C-83A1-F6EECF244321}">
                <p14:modId xmlns:p14="http://schemas.microsoft.com/office/powerpoint/2010/main" val="758362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2142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388"/>
            <a:ext cx="8229600" cy="438912"/>
          </a:xfrm>
        </p:spPr>
        <p:txBody>
          <a:bodyPr>
            <a:noAutofit/>
          </a:bodyPr>
          <a:lstStyle/>
          <a:p>
            <a:r>
              <a:rPr lang="en-US" dirty="0">
                <a:cs typeface="Calibri Light"/>
              </a:rPr>
              <a:t>Autism</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pPr>
              <a:buNone/>
            </a:pPr>
            <a:r>
              <a:rPr lang="en-US" sz="2600" dirty="0"/>
              <a:t>Tips on assisting passengers with autism:</a:t>
            </a:r>
            <a:r>
              <a:rPr lang="en-US" sz="2400" dirty="0"/>
              <a:t> </a:t>
            </a:r>
            <a:endParaRPr lang="en-US" sz="2400" dirty="0">
              <a:cs typeface="Calibri"/>
            </a:endParaRPr>
          </a:p>
          <a:p>
            <a:pPr>
              <a:buFont typeface="Wingdings" pitchFamily="2" charset="2"/>
              <a:buNone/>
            </a:pPr>
            <a:endParaRPr lang="en-US" sz="2400" dirty="0">
              <a:cs typeface="Calibri"/>
            </a:endParaRPr>
          </a:p>
          <a:p>
            <a:pPr lvl="1"/>
            <a:r>
              <a:rPr lang="en-US" sz="2400" dirty="0"/>
              <a:t>Speak directly to the passenger, use simple short sentences</a:t>
            </a:r>
            <a:endParaRPr lang="en-US" sz="2400" dirty="0">
              <a:cs typeface="Calibri"/>
            </a:endParaRPr>
          </a:p>
          <a:p>
            <a:pPr lvl="1">
              <a:buNone/>
            </a:pPr>
            <a:endParaRPr lang="en-US" sz="2400" dirty="0">
              <a:cs typeface="Calibri"/>
            </a:endParaRPr>
          </a:p>
          <a:p>
            <a:pPr lvl="1"/>
            <a:r>
              <a:rPr lang="en-US" sz="2400" dirty="0"/>
              <a:t>Tell the passenger in advance of changes in the routine such as a different driver while you are on vacation, or a schedule change</a:t>
            </a:r>
            <a:endParaRPr lang="en-US" sz="2400" dirty="0">
              <a:cs typeface="Calibri"/>
            </a:endParaRPr>
          </a:p>
          <a:p>
            <a:pPr lvl="1"/>
            <a:endParaRPr lang="en-US" sz="2400" dirty="0">
              <a:cs typeface="Calibri"/>
            </a:endParaRPr>
          </a:p>
          <a:p>
            <a:pPr lvl="1"/>
            <a:r>
              <a:rPr lang="en-US" sz="2400" dirty="0"/>
              <a:t>Be a professional</a:t>
            </a:r>
            <a:r>
              <a:rPr lang="uk-UA" sz="2400" dirty="0"/>
              <a:t> &amp; </a:t>
            </a:r>
            <a:r>
              <a:rPr lang="en-US" sz="2400" dirty="0"/>
              <a:t>practice professional customer service skills</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180</a:t>
            </a:fld>
            <a:endParaRPr lang="en-US" dirty="0"/>
          </a:p>
        </p:txBody>
      </p:sp>
    </p:spTree>
    <p:extLst>
      <p:ext uri="{BB962C8B-B14F-4D97-AF65-F5344CB8AC3E}">
        <p14:creationId xmlns:p14="http://schemas.microsoft.com/office/powerpoint/2010/main" val="11302376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365"/>
            <a:ext cx="8229600" cy="743712"/>
          </a:xfrm>
        </p:spPr>
        <p:txBody>
          <a:bodyPr>
            <a:normAutofit/>
          </a:bodyPr>
          <a:lstStyle/>
          <a:p>
            <a:r>
              <a:rPr lang="en-US" dirty="0"/>
              <a:t>Traumatic Brain Injury</a:t>
            </a:r>
          </a:p>
        </p:txBody>
      </p:sp>
      <p:sp>
        <p:nvSpPr>
          <p:cNvPr id="3" name="Content Placeholder 2"/>
          <p:cNvSpPr>
            <a:spLocks noGrp="1"/>
          </p:cNvSpPr>
          <p:nvPr>
            <p:ph idx="1"/>
          </p:nvPr>
        </p:nvSpPr>
        <p:spPr>
          <a:xfrm>
            <a:off x="457200" y="1038221"/>
            <a:ext cx="8229600" cy="4724400"/>
          </a:xfrm>
        </p:spPr>
        <p:txBody>
          <a:bodyPr/>
          <a:lstStyle/>
          <a:p>
            <a:pPr>
              <a:buFont typeface="Wingdings" pitchFamily="2" charset="2"/>
              <a:buNone/>
            </a:pPr>
            <a:endParaRPr lang="en-US" sz="2600" dirty="0">
              <a:cs typeface="Calibri"/>
            </a:endParaRPr>
          </a:p>
          <a:p>
            <a:pPr>
              <a:buFont typeface="Wingdings" pitchFamily="2" charset="2"/>
              <a:buNone/>
            </a:pPr>
            <a:r>
              <a:rPr lang="en-US" sz="2600" dirty="0"/>
              <a:t>Individuals with a traumatic brain injury may:</a:t>
            </a:r>
            <a:endParaRPr lang="en-US" sz="2600" dirty="0">
              <a:cs typeface="Calibri"/>
            </a:endParaRPr>
          </a:p>
          <a:p>
            <a:pPr>
              <a:buFont typeface="Wingdings" pitchFamily="2" charset="2"/>
              <a:buNone/>
            </a:pPr>
            <a:endParaRPr lang="en-US" sz="2400" dirty="0">
              <a:cs typeface="Calibri"/>
            </a:endParaRPr>
          </a:p>
          <a:p>
            <a:pPr lvl="1"/>
            <a:r>
              <a:rPr lang="en-US" sz="2400" dirty="0"/>
              <a:t>have difficulty paying attention or concentrating</a:t>
            </a:r>
            <a:endParaRPr lang="en-US" sz="2400" dirty="0">
              <a:cs typeface="Calibri"/>
            </a:endParaRPr>
          </a:p>
          <a:p>
            <a:pPr lvl="1"/>
            <a:r>
              <a:rPr lang="en-US" sz="2400" dirty="0"/>
              <a:t>have difficulty remembering, understanding complex topics or issues</a:t>
            </a:r>
            <a:endParaRPr lang="en-US" sz="2400" dirty="0">
              <a:cs typeface="Calibri"/>
            </a:endParaRPr>
          </a:p>
          <a:p>
            <a:pPr lvl="1"/>
            <a:r>
              <a:rPr lang="en-US" sz="2400" dirty="0"/>
              <a:t>have difficulty thinking through the steps needed to do something</a:t>
            </a:r>
            <a:endParaRPr lang="en-US" sz="2400" dirty="0">
              <a:cs typeface="Calibri"/>
            </a:endParaRPr>
          </a:p>
          <a:p>
            <a:pPr lvl="1"/>
            <a:r>
              <a:rPr lang="en-US" sz="2400" dirty="0"/>
              <a:t>not move, think, or react quickly</a:t>
            </a:r>
            <a:endParaRPr lang="en-US" sz="2400" dirty="0">
              <a:cs typeface="Calibri"/>
            </a:endParaRPr>
          </a:p>
          <a:p>
            <a:pPr lvl="1"/>
            <a:r>
              <a:rPr lang="en-US" sz="2400" dirty="0"/>
              <a:t>have difficulty putting thoughts into words</a:t>
            </a:r>
            <a:endParaRPr lang="en-US" sz="2400" dirty="0">
              <a:cs typeface="Calibri"/>
            </a:endParaRPr>
          </a:p>
          <a:p>
            <a:pPr lvl="1"/>
            <a:r>
              <a:rPr lang="en-US" sz="2400" dirty="0"/>
              <a:t>take a long time to respond to a question</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181</a:t>
            </a:fld>
            <a:endParaRPr lang="en-US" dirty="0"/>
          </a:p>
        </p:txBody>
      </p:sp>
    </p:spTree>
    <p:extLst>
      <p:ext uri="{BB962C8B-B14F-4D97-AF65-F5344CB8AC3E}">
        <p14:creationId xmlns:p14="http://schemas.microsoft.com/office/powerpoint/2010/main" val="35236075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Traumatic Brain Injury</a:t>
            </a:r>
            <a:endParaRPr lang="en-US" dirty="0"/>
          </a:p>
        </p:txBody>
      </p:sp>
      <p:sp>
        <p:nvSpPr>
          <p:cNvPr id="3" name="Content Placeholder 2"/>
          <p:cNvSpPr>
            <a:spLocks noGrp="1"/>
          </p:cNvSpPr>
          <p:nvPr>
            <p:ph idx="1"/>
          </p:nvPr>
        </p:nvSpPr>
        <p:spPr>
          <a:xfrm>
            <a:off x="629098" y="1524000"/>
            <a:ext cx="7886700" cy="4351338"/>
          </a:xfrm>
        </p:spPr>
        <p:txBody>
          <a:bodyPr/>
          <a:lstStyle/>
          <a:p>
            <a:pPr>
              <a:buNone/>
            </a:pPr>
            <a:r>
              <a:rPr lang="en-US" sz="2600" dirty="0"/>
              <a:t>Tips on assisting passengers with a Traumatic Brain Injury</a:t>
            </a:r>
            <a:endParaRPr lang="en-US" sz="2600" dirty="0">
              <a:cs typeface="Calibri"/>
            </a:endParaRPr>
          </a:p>
          <a:p>
            <a:pPr>
              <a:buFont typeface="Wingdings" pitchFamily="2" charset="2"/>
              <a:buNone/>
            </a:pPr>
            <a:endParaRPr lang="en-US" sz="2400" dirty="0">
              <a:cs typeface="Calibri"/>
            </a:endParaRPr>
          </a:p>
          <a:p>
            <a:pPr lvl="1"/>
            <a:r>
              <a:rPr lang="en-US" sz="2400" dirty="0"/>
              <a:t>Use good eye contact</a:t>
            </a:r>
            <a:endParaRPr lang="en-US" sz="2400" dirty="0">
              <a:cs typeface="Calibri"/>
            </a:endParaRPr>
          </a:p>
          <a:p>
            <a:pPr lvl="1"/>
            <a:r>
              <a:rPr lang="en-US" sz="2400" dirty="0"/>
              <a:t>Use simple words</a:t>
            </a:r>
            <a:r>
              <a:rPr lang="uk-UA" sz="2400" dirty="0"/>
              <a:t> &amp; </a:t>
            </a:r>
            <a:r>
              <a:rPr lang="en-US" sz="2400" dirty="0"/>
              <a:t>sentences</a:t>
            </a:r>
            <a:endParaRPr lang="en-US" sz="2400" dirty="0">
              <a:cs typeface="Calibri"/>
            </a:endParaRPr>
          </a:p>
          <a:p>
            <a:pPr lvl="1"/>
            <a:r>
              <a:rPr lang="en-US" sz="2400" dirty="0"/>
              <a:t>Show how to do what you are telling to do</a:t>
            </a:r>
            <a:endParaRPr lang="en-US" sz="2400" dirty="0">
              <a:cs typeface="Calibri"/>
            </a:endParaRPr>
          </a:p>
          <a:p>
            <a:pPr lvl="1"/>
            <a:r>
              <a:rPr lang="en-US" sz="2400" dirty="0"/>
              <a:t>Be patient</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182</a:t>
            </a:fld>
            <a:endParaRPr lang="en-US" dirty="0"/>
          </a:p>
        </p:txBody>
      </p:sp>
    </p:spTree>
    <p:extLst>
      <p:ext uri="{BB962C8B-B14F-4D97-AF65-F5344CB8AC3E}">
        <p14:creationId xmlns:p14="http://schemas.microsoft.com/office/powerpoint/2010/main" val="101510240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7200"/>
            <a:ext cx="6858000" cy="2387600"/>
          </a:xfrm>
        </p:spPr>
        <p:txBody>
          <a:bodyPr wrap="square" anchor="b">
            <a:normAutofit/>
          </a:bodyPr>
          <a:lstStyle/>
          <a:p>
            <a:r>
              <a:rPr lang="en-US" sz="4800" dirty="0"/>
              <a:t>Spinal Cord Injury</a:t>
            </a:r>
          </a:p>
        </p:txBody>
      </p:sp>
      <p:sp>
        <p:nvSpPr>
          <p:cNvPr id="3" name="Content Placeholder 2"/>
          <p:cNvSpPr>
            <a:spLocks noGrp="1"/>
          </p:cNvSpPr>
          <p:nvPr>
            <p:ph type="subTitle" idx="1"/>
          </p:nvPr>
        </p:nvSpPr>
        <p:spPr>
          <a:xfrm>
            <a:off x="762000" y="2667000"/>
            <a:ext cx="7810500" cy="2286000"/>
          </a:xfrm>
        </p:spPr>
        <p:txBody>
          <a:bodyPr wrap="square" anchor="t">
            <a:normAutofit lnSpcReduction="10000"/>
          </a:bodyPr>
          <a:lstStyle/>
          <a:p>
            <a:pPr marL="137160" indent="0">
              <a:buNone/>
            </a:pPr>
            <a:endParaRPr lang="en-US" dirty="0"/>
          </a:p>
          <a:p>
            <a:pPr marL="137160" indent="0">
              <a:buNone/>
            </a:pPr>
            <a:endParaRPr lang="en-US" dirty="0"/>
          </a:p>
          <a:p>
            <a:pPr marL="137160" indent="0">
              <a:buNone/>
            </a:pPr>
            <a:r>
              <a:rPr lang="en-US" sz="2800" dirty="0"/>
              <a:t>Approximately 450,000 people in the United States have experienced a spinal cord injury; of these, over 250,000 currently live with some degree of paralysis.</a:t>
            </a:r>
          </a:p>
          <a:p>
            <a:pPr marL="137160" indent="0">
              <a:buNone/>
            </a:pP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183</a:t>
            </a:fld>
            <a:endParaRPr lang="en-US"/>
          </a:p>
        </p:txBody>
      </p:sp>
    </p:spTree>
    <p:extLst>
      <p:ext uri="{BB962C8B-B14F-4D97-AF65-F5344CB8AC3E}">
        <p14:creationId xmlns:p14="http://schemas.microsoft.com/office/powerpoint/2010/main" val="4811358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Spinal Cord Injury</a:t>
            </a:r>
            <a:endParaRPr lang="en-US" dirty="0"/>
          </a:p>
        </p:txBody>
      </p:sp>
      <p:sp>
        <p:nvSpPr>
          <p:cNvPr id="3" name="Content Placeholder 2"/>
          <p:cNvSpPr>
            <a:spLocks noGrp="1"/>
          </p:cNvSpPr>
          <p:nvPr>
            <p:ph idx="1"/>
          </p:nvPr>
        </p:nvSpPr>
        <p:spPr/>
        <p:txBody>
          <a:bodyPr/>
          <a:lstStyle/>
          <a:p>
            <a:pPr marL="0" indent="0">
              <a:buNone/>
            </a:pPr>
            <a:r>
              <a:rPr lang="en-US" sz="2600" dirty="0"/>
              <a:t>Two types of spinal cord injury:</a:t>
            </a:r>
            <a:endParaRPr lang="en-US" sz="2600" dirty="0">
              <a:cs typeface="Calibri"/>
            </a:endParaRPr>
          </a:p>
          <a:p>
            <a:pPr marL="0" indent="0">
              <a:buNone/>
            </a:pPr>
            <a:endParaRPr lang="en-US" sz="2400" dirty="0">
              <a:cs typeface="Calibri"/>
            </a:endParaRPr>
          </a:p>
          <a:p>
            <a:pPr marL="0" indent="0">
              <a:buNone/>
            </a:pPr>
            <a:r>
              <a:rPr lang="en-US" sz="2400" dirty="0"/>
              <a:t>1.  Complete – individual is unable to function below the level of the injury.</a:t>
            </a:r>
            <a:endParaRPr lang="en-US" sz="2400" dirty="0">
              <a:cs typeface="Calibri"/>
            </a:endParaRPr>
          </a:p>
          <a:p>
            <a:pPr marL="0" indent="0">
              <a:buNone/>
            </a:pPr>
            <a:endParaRPr lang="en-US" sz="2400" dirty="0">
              <a:cs typeface="Calibri"/>
            </a:endParaRPr>
          </a:p>
          <a:p>
            <a:pPr marL="0" indent="0">
              <a:buNone/>
            </a:pPr>
            <a:r>
              <a:rPr lang="en-US" sz="2400" dirty="0"/>
              <a:t>2.  Incomplete – Individual has some functioning below the primary injury level.</a:t>
            </a:r>
            <a:endParaRPr lang="en-US" sz="2400" dirty="0">
              <a:cs typeface="Calibri"/>
            </a:endParaRPr>
          </a:p>
          <a:p>
            <a:pPr marL="137160" indent="0">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184</a:t>
            </a:fld>
            <a:endParaRPr lang="en-US" dirty="0"/>
          </a:p>
        </p:txBody>
      </p:sp>
    </p:spTree>
    <p:extLst>
      <p:ext uri="{BB962C8B-B14F-4D97-AF65-F5344CB8AC3E}">
        <p14:creationId xmlns:p14="http://schemas.microsoft.com/office/powerpoint/2010/main" val="11737789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Spinal Cord Injury</a:t>
            </a:r>
            <a:endParaRPr lang="en-US" dirty="0"/>
          </a:p>
        </p:txBody>
      </p:sp>
      <p:sp>
        <p:nvSpPr>
          <p:cNvPr id="3" name="Content Placeholder 2"/>
          <p:cNvSpPr>
            <a:spLocks noGrp="1"/>
          </p:cNvSpPr>
          <p:nvPr>
            <p:ph idx="1"/>
          </p:nvPr>
        </p:nvSpPr>
        <p:spPr/>
        <p:txBody>
          <a:bodyPr/>
          <a:lstStyle/>
          <a:p>
            <a:r>
              <a:rPr lang="en-US" sz="2400" dirty="0"/>
              <a:t>The individual may experience bowel</a:t>
            </a:r>
            <a:r>
              <a:rPr lang="uk-UA" sz="2400" dirty="0"/>
              <a:t> &amp;</a:t>
            </a:r>
            <a:r>
              <a:rPr lang="en-US" sz="2400" dirty="0"/>
              <a:t>/or bladder control issues.  </a:t>
            </a:r>
            <a:endParaRPr lang="en-US" sz="2400" dirty="0">
              <a:cs typeface="Calibri" panose="020F0502020204030204"/>
            </a:endParaRPr>
          </a:p>
          <a:p>
            <a:endParaRPr lang="en-US" sz="2400" dirty="0">
              <a:cs typeface="Calibri" panose="020F0502020204030204"/>
            </a:endParaRPr>
          </a:p>
          <a:p>
            <a:r>
              <a:rPr lang="en-US" sz="2400" dirty="0"/>
              <a:t>The individual may also experience</a:t>
            </a:r>
            <a:r>
              <a:rPr lang="en-US" dirty="0"/>
              <a:t> loss of involuntary functions such as the ability to </a:t>
            </a:r>
            <a:r>
              <a:rPr lang="en-US" u="sng" dirty="0"/>
              <a:t>breathe</a:t>
            </a:r>
            <a:r>
              <a:rPr lang="en-US" dirty="0"/>
              <a:t>, to </a:t>
            </a:r>
            <a:r>
              <a:rPr lang="en-US" u="sng" dirty="0"/>
              <a:t>regulate blood pressure </a:t>
            </a:r>
            <a:r>
              <a:rPr lang="en-US" dirty="0"/>
              <a:t>effectively, to </a:t>
            </a:r>
            <a:r>
              <a:rPr lang="en-US" u="sng" dirty="0"/>
              <a:t>control body temperature</a:t>
            </a:r>
            <a:r>
              <a:rPr lang="en-US" dirty="0"/>
              <a:t>, to </a:t>
            </a:r>
            <a:r>
              <a:rPr lang="en-US" u="sng" dirty="0"/>
              <a:t>sweat</a:t>
            </a:r>
            <a:r>
              <a:rPr lang="en-US" dirty="0"/>
              <a:t> below the injury level,</a:t>
            </a:r>
            <a:r>
              <a:rPr lang="uk-UA" dirty="0"/>
              <a:t> &amp; </a:t>
            </a:r>
            <a:r>
              <a:rPr lang="en-US" dirty="0"/>
              <a:t>to </a:t>
            </a:r>
            <a:r>
              <a:rPr lang="en-US" u="sng" dirty="0"/>
              <a:t>control pain</a:t>
            </a:r>
            <a:r>
              <a:rPr lang="en-US" dirty="0"/>
              <a:t>.</a:t>
            </a:r>
            <a:endParaRPr lang="en-US" dirty="0">
              <a:cs typeface="Calibri" panose="020F0502020204030204"/>
            </a:endParaRPr>
          </a:p>
          <a:p>
            <a:pPr marL="480060" indent="-342900"/>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185</a:t>
            </a:fld>
            <a:endParaRPr lang="en-US" dirty="0"/>
          </a:p>
        </p:txBody>
      </p:sp>
    </p:spTree>
    <p:extLst>
      <p:ext uri="{BB962C8B-B14F-4D97-AF65-F5344CB8AC3E}">
        <p14:creationId xmlns:p14="http://schemas.microsoft.com/office/powerpoint/2010/main" val="91850190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6858000" cy="2387600"/>
          </a:xfrm>
        </p:spPr>
        <p:txBody>
          <a:bodyPr wrap="square" anchor="b">
            <a:normAutofit/>
          </a:bodyPr>
          <a:lstStyle/>
          <a:p>
            <a:r>
              <a:rPr lang="en-US" sz="4800" dirty="0"/>
              <a:t>Diabetes</a:t>
            </a:r>
            <a:endParaRPr lang="en-US" sz="4800" dirty="0">
              <a:cs typeface="Calibri Light"/>
            </a:endParaRPr>
          </a:p>
        </p:txBody>
      </p:sp>
      <p:sp>
        <p:nvSpPr>
          <p:cNvPr id="3" name="Content Placeholder 2"/>
          <p:cNvSpPr>
            <a:spLocks noGrp="1"/>
          </p:cNvSpPr>
          <p:nvPr>
            <p:ph type="subTitle" idx="1"/>
          </p:nvPr>
        </p:nvSpPr>
        <p:spPr>
          <a:xfrm>
            <a:off x="1143000" y="2857500"/>
            <a:ext cx="6858000" cy="1655762"/>
          </a:xfrm>
        </p:spPr>
        <p:txBody>
          <a:bodyPr wrap="square" anchor="t">
            <a:normAutofit fontScale="92500" lnSpcReduction="10000"/>
          </a:bodyPr>
          <a:lstStyle/>
          <a:p>
            <a:pPr>
              <a:buNone/>
            </a:pPr>
            <a:endParaRPr lang="en-US" sz="2400" dirty="0"/>
          </a:p>
          <a:p>
            <a:pPr>
              <a:buNone/>
            </a:pPr>
            <a:r>
              <a:rPr lang="en-US" sz="2400" dirty="0"/>
              <a:t>Diabetes is a disease in which the body does not produce or properly use insulin, a hormone that is needed to convert sugar, starches,</a:t>
            </a:r>
            <a:r>
              <a:rPr lang="uk-UA" sz="2400" dirty="0"/>
              <a:t> &amp; </a:t>
            </a:r>
            <a:r>
              <a:rPr lang="en-US" sz="2400" dirty="0"/>
              <a:t>other food into energy needed for daily life.</a:t>
            </a:r>
          </a:p>
          <a:p>
            <a:pPr>
              <a:buNone/>
            </a:pP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186</a:t>
            </a:fld>
            <a:endParaRPr lang="en-US"/>
          </a:p>
        </p:txBody>
      </p:sp>
    </p:spTree>
    <p:extLst>
      <p:ext uri="{BB962C8B-B14F-4D97-AF65-F5344CB8AC3E}">
        <p14:creationId xmlns:p14="http://schemas.microsoft.com/office/powerpoint/2010/main" val="11490458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Diabetes</a:t>
            </a:r>
            <a:endParaRPr lang="en-US" dirty="0"/>
          </a:p>
        </p:txBody>
      </p:sp>
      <p:sp>
        <p:nvSpPr>
          <p:cNvPr id="3" name="Content Placeholder 2"/>
          <p:cNvSpPr>
            <a:spLocks noGrp="1"/>
          </p:cNvSpPr>
          <p:nvPr>
            <p:ph idx="1"/>
          </p:nvPr>
        </p:nvSpPr>
        <p:spPr/>
        <p:txBody>
          <a:bodyPr/>
          <a:lstStyle/>
          <a:p>
            <a:pPr marL="0" indent="0">
              <a:lnSpc>
                <a:spcPct val="80000"/>
              </a:lnSpc>
              <a:buNone/>
            </a:pPr>
            <a:r>
              <a:rPr lang="en-US" sz="2400" b="1" u="sng" dirty="0"/>
              <a:t>Type I Diabetes</a:t>
            </a:r>
            <a:endParaRPr lang="en-US" sz="2400" b="1" u="sng" dirty="0">
              <a:cs typeface="Calibri"/>
            </a:endParaRPr>
          </a:p>
          <a:p>
            <a:pPr marL="0" indent="0">
              <a:lnSpc>
                <a:spcPct val="80000"/>
              </a:lnSpc>
              <a:buNone/>
            </a:pPr>
            <a:endParaRPr lang="en-US" sz="2400" b="1" u="sng" dirty="0">
              <a:cs typeface="Calibri"/>
            </a:endParaRPr>
          </a:p>
          <a:p>
            <a:pPr marL="342900" lvl="1" indent="0">
              <a:lnSpc>
                <a:spcPct val="80000"/>
              </a:lnSpc>
              <a:buNone/>
            </a:pPr>
            <a:r>
              <a:rPr lang="en-US" sz="2400" dirty="0"/>
              <a:t>results from the body’s failure to produce insulin. It is usually diagnosed in children</a:t>
            </a:r>
            <a:r>
              <a:rPr lang="uk-UA" sz="2400" dirty="0"/>
              <a:t> &amp; </a:t>
            </a:r>
            <a:r>
              <a:rPr lang="en-US" sz="2400" dirty="0"/>
              <a:t>young adults</a:t>
            </a:r>
            <a:endParaRPr lang="en-US" sz="2400" dirty="0">
              <a:cs typeface="Calibri"/>
            </a:endParaRPr>
          </a:p>
          <a:p>
            <a:pPr marL="0" indent="0">
              <a:lnSpc>
                <a:spcPct val="80000"/>
              </a:lnSpc>
              <a:buNone/>
            </a:pPr>
            <a:endParaRPr lang="en-US" sz="2400" dirty="0">
              <a:cs typeface="Calibri"/>
            </a:endParaRPr>
          </a:p>
          <a:p>
            <a:pPr marL="0" indent="0">
              <a:lnSpc>
                <a:spcPct val="80000"/>
              </a:lnSpc>
              <a:buNone/>
            </a:pPr>
            <a:endParaRPr lang="en-US" sz="2400" dirty="0">
              <a:cs typeface="Calibri"/>
            </a:endParaRPr>
          </a:p>
          <a:p>
            <a:pPr marL="0" indent="0">
              <a:lnSpc>
                <a:spcPct val="80000"/>
              </a:lnSpc>
              <a:buNone/>
            </a:pPr>
            <a:r>
              <a:rPr lang="en-US" sz="2400" b="1" u="sng" dirty="0"/>
              <a:t>Type II Diabetes</a:t>
            </a:r>
            <a:endParaRPr lang="en-US" sz="2400" b="1" u="sng" dirty="0">
              <a:cs typeface="Calibri"/>
            </a:endParaRPr>
          </a:p>
          <a:p>
            <a:pPr marL="342900" lvl="1" indent="0">
              <a:lnSpc>
                <a:spcPct val="80000"/>
              </a:lnSpc>
              <a:buNone/>
            </a:pPr>
            <a:endParaRPr lang="en-US" sz="2400" b="1" u="sng" dirty="0">
              <a:cs typeface="Calibri"/>
            </a:endParaRPr>
          </a:p>
          <a:p>
            <a:pPr marL="342900" lvl="1" indent="0">
              <a:lnSpc>
                <a:spcPct val="80000"/>
              </a:lnSpc>
              <a:buNone/>
            </a:pPr>
            <a:r>
              <a:rPr lang="en-US" sz="2400" dirty="0"/>
              <a:t>the most common form – occurs in people of all ages</a:t>
            </a:r>
            <a:r>
              <a:rPr lang="uk-UA" sz="2400" dirty="0"/>
              <a:t> &amp; </a:t>
            </a:r>
            <a:r>
              <a:rPr lang="en-US" sz="2400" dirty="0"/>
              <a:t>ethnic groups</a:t>
            </a:r>
            <a:endParaRPr lang="en-US" sz="2400" dirty="0">
              <a:cs typeface="Calibri"/>
            </a:endParaRPr>
          </a:p>
          <a:p>
            <a:pPr marL="0" indent="0">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187</a:t>
            </a:fld>
            <a:endParaRPr lang="en-US" dirty="0"/>
          </a:p>
        </p:txBody>
      </p:sp>
    </p:spTree>
    <p:extLst>
      <p:ext uri="{BB962C8B-B14F-4D97-AF65-F5344CB8AC3E}">
        <p14:creationId xmlns:p14="http://schemas.microsoft.com/office/powerpoint/2010/main" val="23337022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6858000" cy="2387600"/>
          </a:xfrm>
        </p:spPr>
        <p:txBody>
          <a:bodyPr wrap="square" anchor="b">
            <a:normAutofit/>
          </a:bodyPr>
          <a:lstStyle/>
          <a:p>
            <a:r>
              <a:rPr lang="en-US" sz="4800" dirty="0"/>
              <a:t>Epilepsy or Seizure Disorders</a:t>
            </a:r>
            <a:endParaRPr lang="en-US" sz="4800" dirty="0">
              <a:cs typeface="Calibri Light"/>
            </a:endParaRPr>
          </a:p>
        </p:txBody>
      </p:sp>
      <p:sp>
        <p:nvSpPr>
          <p:cNvPr id="3" name="Content Placeholder 2"/>
          <p:cNvSpPr>
            <a:spLocks noGrp="1"/>
          </p:cNvSpPr>
          <p:nvPr>
            <p:ph type="subTitle" idx="1"/>
          </p:nvPr>
        </p:nvSpPr>
        <p:spPr>
          <a:xfrm>
            <a:off x="1143000" y="3162300"/>
            <a:ext cx="6858000" cy="1655762"/>
          </a:xfrm>
        </p:spPr>
        <p:txBody>
          <a:bodyPr wrap="square" anchor="t">
            <a:noAutofit/>
          </a:bodyPr>
          <a:lstStyle/>
          <a:p>
            <a:pPr>
              <a:buNone/>
            </a:pPr>
            <a:endParaRPr lang="en-US" sz="2400" dirty="0"/>
          </a:p>
          <a:p>
            <a:pPr>
              <a:buNone/>
            </a:pPr>
            <a:r>
              <a:rPr lang="en-US" sz="2400" dirty="0"/>
              <a:t>Epilepsy or seizures disorders are symptoms of brain disorders. These disorders can start before birth, or may be the result of a brain injury. Medication controls seizures, although a seizure may take place at any time, even under medication.</a:t>
            </a:r>
          </a:p>
          <a:p>
            <a:pPr>
              <a:buNone/>
            </a:pPr>
            <a:endParaRPr lang="en-US" sz="2400"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188</a:t>
            </a:fld>
            <a:endParaRPr lang="en-US"/>
          </a:p>
        </p:txBody>
      </p:sp>
    </p:spTree>
    <p:extLst>
      <p:ext uri="{BB962C8B-B14F-4D97-AF65-F5344CB8AC3E}">
        <p14:creationId xmlns:p14="http://schemas.microsoft.com/office/powerpoint/2010/main" val="204418423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Epilepsy or Seizure Disorders</a:t>
            </a:r>
            <a:endParaRPr lang="en-US" dirty="0"/>
          </a:p>
        </p:txBody>
      </p:sp>
      <p:sp>
        <p:nvSpPr>
          <p:cNvPr id="3" name="Content Placeholder 2"/>
          <p:cNvSpPr>
            <a:spLocks noGrp="1"/>
          </p:cNvSpPr>
          <p:nvPr>
            <p:ph idx="1"/>
          </p:nvPr>
        </p:nvSpPr>
        <p:spPr/>
        <p:txBody>
          <a:bodyPr/>
          <a:lstStyle/>
          <a:p>
            <a:pPr>
              <a:lnSpc>
                <a:spcPct val="80000"/>
              </a:lnSpc>
              <a:buNone/>
            </a:pPr>
            <a:r>
              <a:rPr lang="en-US" sz="2400" dirty="0"/>
              <a:t>Convulsive seizure (Grand Mal)</a:t>
            </a:r>
            <a:endParaRPr lang="en-US" sz="2400" dirty="0">
              <a:cs typeface="Calibri"/>
            </a:endParaRPr>
          </a:p>
          <a:p>
            <a:pPr>
              <a:lnSpc>
                <a:spcPct val="80000"/>
              </a:lnSpc>
              <a:buNone/>
            </a:pPr>
            <a:endParaRPr lang="en-US" sz="2400" dirty="0">
              <a:cs typeface="Calibri"/>
            </a:endParaRPr>
          </a:p>
          <a:p>
            <a:pPr lvl="1">
              <a:lnSpc>
                <a:spcPct val="80000"/>
              </a:lnSpc>
            </a:pPr>
            <a:r>
              <a:rPr lang="en-US" sz="2400" dirty="0"/>
              <a:t>The body becomes stiff, followed by rapid, jerking motions</a:t>
            </a:r>
            <a:endParaRPr lang="en-US" sz="2400" dirty="0">
              <a:cs typeface="Calibri"/>
            </a:endParaRPr>
          </a:p>
          <a:p>
            <a:pPr lvl="1">
              <a:lnSpc>
                <a:spcPct val="80000"/>
              </a:lnSpc>
            </a:pPr>
            <a:r>
              <a:rPr lang="en-US" sz="2400" dirty="0"/>
              <a:t>Person may have frothing or saliva at the mouth</a:t>
            </a:r>
            <a:endParaRPr lang="en-US" sz="2400" dirty="0">
              <a:cs typeface="Calibri"/>
            </a:endParaRPr>
          </a:p>
          <a:p>
            <a:pPr lvl="1">
              <a:lnSpc>
                <a:spcPct val="80000"/>
              </a:lnSpc>
            </a:pPr>
            <a:r>
              <a:rPr lang="en-US" sz="2400" dirty="0"/>
              <a:t>Person may go into deep unconsciousness</a:t>
            </a:r>
            <a:r>
              <a:rPr lang="uk-UA" sz="2400" dirty="0"/>
              <a:t> &amp; </a:t>
            </a:r>
            <a:r>
              <a:rPr lang="en-US" sz="2400" dirty="0"/>
              <a:t>may lose bowel</a:t>
            </a:r>
            <a:r>
              <a:rPr lang="uk-UA" sz="2400" dirty="0"/>
              <a:t> &amp; </a:t>
            </a:r>
            <a:r>
              <a:rPr lang="en-US" sz="2400" dirty="0"/>
              <a:t>bladder control</a:t>
            </a:r>
            <a:endParaRPr lang="en-US" sz="2400" dirty="0">
              <a:cs typeface="Calibri"/>
            </a:endParaRPr>
          </a:p>
          <a:p>
            <a:pPr lvl="1">
              <a:lnSpc>
                <a:spcPct val="80000"/>
              </a:lnSpc>
            </a:pPr>
            <a:r>
              <a:rPr lang="en-US" sz="2400" dirty="0"/>
              <a:t>Usually lasts only 2-5 minutes, but can last longer</a:t>
            </a:r>
            <a:endParaRPr lang="en-US" sz="2400" dirty="0">
              <a:cs typeface="Calibri"/>
            </a:endParaRPr>
          </a:p>
          <a:p>
            <a:pPr marL="137160" indent="0">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189</a:t>
            </a:fld>
            <a:endParaRPr lang="en-US" dirty="0"/>
          </a:p>
        </p:txBody>
      </p:sp>
    </p:spTree>
    <p:extLst>
      <p:ext uri="{BB962C8B-B14F-4D97-AF65-F5344CB8AC3E}">
        <p14:creationId xmlns:p14="http://schemas.microsoft.com/office/powerpoint/2010/main" val="121537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Distracted Driving</a:t>
            </a:r>
            <a:endParaRPr lang="en-US" dirty="0"/>
          </a:p>
        </p:txBody>
      </p:sp>
      <p:sp>
        <p:nvSpPr>
          <p:cNvPr id="3" name="Content Placeholder 2"/>
          <p:cNvSpPr>
            <a:spLocks noGrp="1"/>
          </p:cNvSpPr>
          <p:nvPr>
            <p:ph idx="1"/>
          </p:nvPr>
        </p:nvSpPr>
        <p:spPr/>
        <p:txBody>
          <a:bodyPr/>
          <a:lstStyle/>
          <a:p>
            <a:pPr marL="480060" indent="-342900"/>
            <a:endParaRPr lang="en-US" sz="2400" dirty="0">
              <a:cs typeface="Calibri"/>
            </a:endParaRPr>
          </a:p>
          <a:p>
            <a:pPr marL="480060" indent="-342900"/>
            <a:r>
              <a:rPr lang="en-US" sz="2400" dirty="0"/>
              <a:t>You are 23 times more likely to crash while sending or reading a text message.</a:t>
            </a:r>
            <a:endParaRPr lang="en-US" sz="2400" dirty="0">
              <a:cs typeface="Calibri"/>
            </a:endParaRPr>
          </a:p>
          <a:p>
            <a:pPr marL="480060" indent="-342900"/>
            <a:endParaRPr lang="en-US" sz="2400" dirty="0">
              <a:cs typeface="Calibri"/>
            </a:endParaRPr>
          </a:p>
          <a:p>
            <a:pPr marL="480060" indent="-342900"/>
            <a:r>
              <a:rPr lang="en-US" sz="2400" dirty="0"/>
              <a:t>Turn off your cell phone when driving.</a:t>
            </a:r>
            <a:endParaRPr lang="en-US" sz="2400" dirty="0">
              <a:cs typeface="Calibri"/>
            </a:endParaRPr>
          </a:p>
          <a:p>
            <a:pPr marL="480060" indent="-342900"/>
            <a:endParaRPr lang="en-US" sz="2400" dirty="0">
              <a:cs typeface="Calibri"/>
            </a:endParaRPr>
          </a:p>
          <a:p>
            <a:pPr marL="480060" indent="-342900"/>
            <a:r>
              <a:rPr lang="en-US" sz="2400" dirty="0"/>
              <a:t>You are more important than that phone call or text message.</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19</a:t>
            </a:fld>
            <a:endParaRPr lang="en-US" dirty="0"/>
          </a:p>
        </p:txBody>
      </p:sp>
    </p:spTree>
    <p:extLst>
      <p:ext uri="{BB962C8B-B14F-4D97-AF65-F5344CB8AC3E}">
        <p14:creationId xmlns:p14="http://schemas.microsoft.com/office/powerpoint/2010/main" val="139544511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Epilepsy or Seizure Disorders</a:t>
            </a:r>
            <a:endParaRPr lang="en-US" dirty="0"/>
          </a:p>
        </p:txBody>
      </p:sp>
      <p:sp>
        <p:nvSpPr>
          <p:cNvPr id="3" name="Content Placeholder 2"/>
          <p:cNvSpPr>
            <a:spLocks noGrp="1"/>
          </p:cNvSpPr>
          <p:nvPr>
            <p:ph idx="1"/>
          </p:nvPr>
        </p:nvSpPr>
        <p:spPr/>
        <p:txBody>
          <a:bodyPr/>
          <a:lstStyle/>
          <a:p>
            <a:r>
              <a:rPr lang="en-US" sz="2400" dirty="0"/>
              <a:t>Grand Mal seizures usually last 2-5 minutes</a:t>
            </a:r>
            <a:r>
              <a:rPr lang="uk-UA" sz="2400" dirty="0"/>
              <a:t> &amp; </a:t>
            </a:r>
            <a:r>
              <a:rPr lang="en-US" sz="2400" dirty="0"/>
              <a:t>include extensive shaking of the entire body, accompanied by temporary loss of consciousness.</a:t>
            </a:r>
            <a:endParaRPr lang="en-US" sz="2400" dirty="0">
              <a:cs typeface="Calibri"/>
            </a:endParaRPr>
          </a:p>
          <a:p>
            <a:endParaRPr lang="en-US" sz="2400" dirty="0">
              <a:cs typeface="Calibri"/>
            </a:endParaRPr>
          </a:p>
          <a:p>
            <a:r>
              <a:rPr lang="en-US" sz="2400" dirty="0"/>
              <a:t>Do not attempt to restrain the person during a seizure. It is impossible to swallow the tongue. Therefore, do not attempt prevention by putting something in the person’s mouth.</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190</a:t>
            </a:fld>
            <a:endParaRPr lang="en-US" dirty="0"/>
          </a:p>
        </p:txBody>
      </p:sp>
    </p:spTree>
    <p:extLst>
      <p:ext uri="{BB962C8B-B14F-4D97-AF65-F5344CB8AC3E}">
        <p14:creationId xmlns:p14="http://schemas.microsoft.com/office/powerpoint/2010/main" val="423456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dirty="0">
                <a:cs typeface="Calibri Light"/>
              </a:rPr>
              <a:t>Epilepsy or Seizure Disorders</a:t>
            </a:r>
            <a:endParaRPr lang="en-US" dirty="0"/>
          </a:p>
        </p:txBody>
      </p:sp>
      <p:sp>
        <p:nvSpPr>
          <p:cNvPr id="3" name="Content Placeholder 2"/>
          <p:cNvSpPr>
            <a:spLocks noGrp="1"/>
          </p:cNvSpPr>
          <p:nvPr>
            <p:ph idx="1"/>
          </p:nvPr>
        </p:nvSpPr>
        <p:spPr>
          <a:xfrm>
            <a:off x="457200" y="1726949"/>
            <a:ext cx="8229600" cy="4876800"/>
          </a:xfrm>
        </p:spPr>
        <p:txBody>
          <a:bodyPr/>
          <a:lstStyle/>
          <a:p>
            <a:r>
              <a:rPr lang="en-US" sz="2400" dirty="0"/>
              <a:t>If a passenger goes from one seizure to another or if a seizure lasts more than 10 minutes, call for emergency assistance. Regardless of how long the seizure may last, inform your dispatcher as soon as possible.</a:t>
            </a:r>
            <a:endParaRPr lang="en-US" sz="2400" dirty="0">
              <a:cs typeface="Calibri"/>
            </a:endParaRPr>
          </a:p>
          <a:p>
            <a:endParaRPr lang="en-US" sz="2400" dirty="0">
              <a:cs typeface="Calibri"/>
            </a:endParaRPr>
          </a:p>
          <a:p>
            <a:r>
              <a:rPr lang="en-US" sz="2400" dirty="0"/>
              <a:t>Do not continue without a determination as to whether additional medical assistance is required.</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191</a:t>
            </a:fld>
            <a:endParaRPr lang="en-US" dirty="0"/>
          </a:p>
        </p:txBody>
      </p:sp>
    </p:spTree>
    <p:extLst>
      <p:ext uri="{BB962C8B-B14F-4D97-AF65-F5344CB8AC3E}">
        <p14:creationId xmlns:p14="http://schemas.microsoft.com/office/powerpoint/2010/main" val="12389349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158EAAC0-0396-487D-BB5B-1B9F725D0165}"/>
              </a:ext>
            </a:extLst>
          </p:cNvPr>
          <p:cNvSpPr>
            <a:spLocks noGrp="1"/>
          </p:cNvSpPr>
          <p:nvPr>
            <p:ph type="ctrTitle"/>
          </p:nvPr>
        </p:nvSpPr>
        <p:spPr>
          <a:xfrm>
            <a:off x="1158089" y="4736204"/>
            <a:ext cx="6858000" cy="2387600"/>
          </a:xfrm>
        </p:spPr>
        <p:txBody>
          <a:bodyPr/>
          <a:lstStyle/>
          <a:p>
            <a:pPr>
              <a:spcBef>
                <a:spcPts val="750"/>
              </a:spcBef>
            </a:pPr>
            <a:endParaRPr lang="en-US" dirty="0">
              <a:ea typeface="+mj-lt"/>
              <a:cs typeface="+mj-lt"/>
            </a:endParaRPr>
          </a:p>
          <a:p>
            <a:pPr>
              <a:spcBef>
                <a:spcPts val="750"/>
              </a:spcBef>
            </a:pPr>
            <a:r>
              <a:rPr lang="en-US" dirty="0">
                <a:ea typeface="+mj-lt"/>
                <a:cs typeface="+mj-lt"/>
              </a:rPr>
              <a:t>Epilepsy can usually be controlled with medication.  However, it is dangerous to assume that because the person’s condition was under control one day, he or she cannot have a seizure on the next. </a:t>
            </a:r>
          </a:p>
          <a:p>
            <a:pPr>
              <a:spcBef>
                <a:spcPts val="750"/>
              </a:spcBef>
            </a:pPr>
            <a:endParaRPr lang="en-US" dirty="0">
              <a:ea typeface="+mj-lt"/>
              <a:cs typeface="+mj-lt"/>
            </a:endParaRPr>
          </a:p>
          <a:p>
            <a:endParaRPr lang="en-US" dirty="0">
              <a:cs typeface="Calibri Light"/>
            </a:endParaRPr>
          </a:p>
        </p:txBody>
      </p:sp>
      <p:sp>
        <p:nvSpPr>
          <p:cNvPr id="3" name="Content Placeholder 2"/>
          <p:cNvSpPr>
            <a:spLocks noGrp="1"/>
          </p:cNvSpPr>
          <p:nvPr>
            <p:ph type="subTitle" idx="1"/>
          </p:nvPr>
        </p:nvSpPr>
        <p:spPr>
          <a:xfrm>
            <a:off x="1143000" y="3602038"/>
            <a:ext cx="6858000" cy="1655762"/>
          </a:xfrm>
        </p:spPr>
        <p:txBody>
          <a:bodyPr wrap="square" anchor="t">
            <a:normAutofit/>
          </a:bodyPr>
          <a:lstStyle/>
          <a:p>
            <a:pPr>
              <a:buNone/>
            </a:pPr>
            <a:endParaRPr lang="en-US" dirty="0"/>
          </a:p>
          <a:p>
            <a:pPr>
              <a:buNone/>
            </a:pP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192</a:t>
            </a:fld>
            <a:endParaRPr lang="en-US"/>
          </a:p>
        </p:txBody>
      </p:sp>
    </p:spTree>
    <p:extLst>
      <p:ext uri="{BB962C8B-B14F-4D97-AF65-F5344CB8AC3E}">
        <p14:creationId xmlns:p14="http://schemas.microsoft.com/office/powerpoint/2010/main" val="153156103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Epilepsy or Seizure Disorders</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pPr>
              <a:buNone/>
            </a:pPr>
            <a:r>
              <a:rPr lang="en-US" sz="2600" dirty="0"/>
              <a:t>Tips on assisting:</a:t>
            </a:r>
            <a:endParaRPr lang="en-US" sz="2600" dirty="0">
              <a:cs typeface="Calibri"/>
            </a:endParaRPr>
          </a:p>
          <a:p>
            <a:pPr>
              <a:lnSpc>
                <a:spcPct val="90000"/>
              </a:lnSpc>
              <a:buNone/>
            </a:pPr>
            <a:endParaRPr lang="en-US" sz="2400" dirty="0">
              <a:cs typeface="Calibri"/>
            </a:endParaRPr>
          </a:p>
          <a:p>
            <a:pPr lvl="1">
              <a:lnSpc>
                <a:spcPct val="90000"/>
              </a:lnSpc>
            </a:pPr>
            <a:r>
              <a:rPr lang="en-US" sz="2400" dirty="0"/>
              <a:t>Remain calm</a:t>
            </a:r>
            <a:endParaRPr lang="en-US" sz="2400" dirty="0">
              <a:cs typeface="Calibri"/>
            </a:endParaRPr>
          </a:p>
          <a:p>
            <a:pPr lvl="1">
              <a:lnSpc>
                <a:spcPct val="90000"/>
              </a:lnSpc>
            </a:pPr>
            <a:r>
              <a:rPr lang="en-US" sz="2400" dirty="0"/>
              <a:t>Pull your vehicle safely to the curb or side of the road</a:t>
            </a:r>
            <a:r>
              <a:rPr lang="uk-UA" sz="2400" dirty="0"/>
              <a:t> &amp; </a:t>
            </a:r>
            <a:r>
              <a:rPr lang="en-US" sz="2400" dirty="0"/>
              <a:t>stop</a:t>
            </a:r>
            <a:endParaRPr lang="en-US" sz="2400" dirty="0">
              <a:cs typeface="Calibri"/>
            </a:endParaRPr>
          </a:p>
          <a:p>
            <a:pPr lvl="1">
              <a:lnSpc>
                <a:spcPct val="90000"/>
              </a:lnSpc>
            </a:pPr>
            <a:r>
              <a:rPr lang="en-US" sz="2400" dirty="0"/>
              <a:t>Fold a jacket or other soft material</a:t>
            </a:r>
            <a:r>
              <a:rPr lang="uk-UA" sz="2400" dirty="0"/>
              <a:t> &amp; </a:t>
            </a:r>
            <a:r>
              <a:rPr lang="en-US" sz="2400" dirty="0"/>
              <a:t>gently slide it under the head of the passenger</a:t>
            </a:r>
            <a:endParaRPr lang="en-US" sz="2400" dirty="0">
              <a:cs typeface="Calibri"/>
            </a:endParaRPr>
          </a:p>
          <a:p>
            <a:pPr lvl="1">
              <a:lnSpc>
                <a:spcPct val="90000"/>
              </a:lnSpc>
            </a:pPr>
            <a:r>
              <a:rPr lang="en-US" sz="2400" dirty="0"/>
              <a:t>Allow the seizure to run its course</a:t>
            </a:r>
            <a:endParaRPr lang="en-US" sz="2400" dirty="0">
              <a:cs typeface="Calibri"/>
            </a:endParaRPr>
          </a:p>
          <a:p>
            <a:pPr lvl="1">
              <a:lnSpc>
                <a:spcPct val="90000"/>
              </a:lnSpc>
            </a:pPr>
            <a:r>
              <a:rPr lang="en-US" sz="2400" dirty="0"/>
              <a:t>Avoid prolonged physical contact with the person as this can prolong the seizure</a:t>
            </a:r>
            <a:endParaRPr lang="en-US" sz="2400" dirty="0">
              <a:cs typeface="Calibri"/>
            </a:endParaRPr>
          </a:p>
          <a:p>
            <a:pPr lvl="1">
              <a:lnSpc>
                <a:spcPct val="90000"/>
              </a:lnSpc>
            </a:pPr>
            <a:r>
              <a:rPr lang="en-US" sz="2400" dirty="0"/>
              <a:t>Know your agency’s policy on safety</a:t>
            </a:r>
            <a:r>
              <a:rPr lang="uk-UA" sz="2400" dirty="0"/>
              <a:t> &amp; </a:t>
            </a:r>
            <a:r>
              <a:rPr lang="en-US" sz="2400" dirty="0"/>
              <a:t>reporting</a:t>
            </a: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193</a:t>
            </a:fld>
            <a:endParaRPr lang="en-US" dirty="0"/>
          </a:p>
        </p:txBody>
      </p:sp>
    </p:spTree>
    <p:extLst>
      <p:ext uri="{BB962C8B-B14F-4D97-AF65-F5344CB8AC3E}">
        <p14:creationId xmlns:p14="http://schemas.microsoft.com/office/powerpoint/2010/main" val="7403917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2864"/>
            <a:ext cx="9144000" cy="1598036"/>
          </a:xfrm>
        </p:spPr>
        <p:txBody>
          <a:bodyPr wrap="square" anchor="ctr">
            <a:normAutofit/>
          </a:bodyPr>
          <a:lstStyle/>
          <a:p>
            <a:r>
              <a:rPr lang="en-US" b="1" dirty="0"/>
              <a:t>Section </a:t>
            </a:r>
            <a:r>
              <a:rPr lang="en-US" b="1" dirty="0" smtClean="0"/>
              <a:t>11: </a:t>
            </a:r>
            <a:br>
              <a:rPr lang="en-US" b="1" dirty="0" smtClean="0"/>
            </a:br>
            <a:r>
              <a:rPr lang="en-US" b="1" dirty="0" err="1" smtClean="0"/>
              <a:t>Bloodborne</a:t>
            </a:r>
            <a:r>
              <a:rPr lang="en-US" b="1" dirty="0" smtClean="0"/>
              <a:t> </a:t>
            </a:r>
            <a:r>
              <a:rPr lang="en-US" b="1" dirty="0"/>
              <a:t>Pathogens</a:t>
            </a:r>
            <a:endParaRPr lang="en-US"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90900"/>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194</a:t>
            </a:fld>
            <a:endParaRPr lang="en-US"/>
          </a:p>
        </p:txBody>
      </p:sp>
    </p:spTree>
    <p:extLst>
      <p:ext uri="{BB962C8B-B14F-4D97-AF65-F5344CB8AC3E}">
        <p14:creationId xmlns:p14="http://schemas.microsoft.com/office/powerpoint/2010/main" val="279365598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250"/>
            <a:ext cx="8229600" cy="1143000"/>
          </a:xfrm>
        </p:spPr>
        <p:txBody>
          <a:bodyPr>
            <a:noAutofit/>
          </a:bodyPr>
          <a:lstStyle/>
          <a:p>
            <a:r>
              <a:rPr lang="en-US" dirty="0"/>
              <a:t>National RTAP: </a:t>
            </a:r>
            <a:r>
              <a:rPr lang="en-US" dirty="0" err="1"/>
              <a:t>Bloodborne</a:t>
            </a:r>
            <a:r>
              <a:rPr lang="en-US" dirty="0"/>
              <a:t> Pathogens </a:t>
            </a:r>
            <a:br>
              <a:rPr lang="en-US" dirty="0"/>
            </a:br>
            <a:r>
              <a:rPr lang="en-US" dirty="0"/>
              <a:t> </a:t>
            </a:r>
            <a:br>
              <a:rPr lang="en-US" dirty="0"/>
            </a:br>
            <a:endParaRPr lang="en-US" dirty="0">
              <a:cs typeface="Calibri Light"/>
            </a:endParaRPr>
          </a:p>
        </p:txBody>
      </p:sp>
      <p:sp>
        <p:nvSpPr>
          <p:cNvPr id="3" name="Content Placeholder 2"/>
          <p:cNvSpPr>
            <a:spLocks noGrp="1"/>
          </p:cNvSpPr>
          <p:nvPr>
            <p:ph idx="1"/>
          </p:nvPr>
        </p:nvSpPr>
        <p:spPr>
          <a:xfrm>
            <a:off x="460218" y="1790700"/>
            <a:ext cx="7769382" cy="3660467"/>
          </a:xfrm>
        </p:spPr>
        <p:txBody>
          <a:bodyPr>
            <a:normAutofit/>
          </a:bodyPr>
          <a:lstStyle/>
          <a:p>
            <a:pPr marL="0" indent="0">
              <a:buNone/>
            </a:pPr>
            <a:r>
              <a:rPr lang="en-US" sz="2800" b="1" dirty="0">
                <a:cs typeface="Calibri" panose="020F0502020204030204"/>
              </a:rPr>
              <a:t>Issue One: </a:t>
            </a:r>
            <a:r>
              <a:rPr lang="en-US" sz="2800" b="1" dirty="0" err="1">
                <a:cs typeface="Calibri" panose="020F0502020204030204"/>
              </a:rPr>
              <a:t>Bloodborne</a:t>
            </a:r>
            <a:r>
              <a:rPr lang="en-US" sz="2800" b="1" dirty="0">
                <a:cs typeface="Calibri" panose="020F0502020204030204"/>
              </a:rPr>
              <a:t> Pathogens</a:t>
            </a:r>
            <a:r>
              <a:rPr lang="uk-UA" sz="2800" b="1" dirty="0">
                <a:cs typeface="Calibri" panose="020F0502020204030204"/>
              </a:rPr>
              <a:t> &amp; </a:t>
            </a:r>
            <a:r>
              <a:rPr lang="en-US" sz="2800" b="1" dirty="0">
                <a:cs typeface="Calibri" panose="020F0502020204030204"/>
              </a:rPr>
              <a:t>the Workplace</a:t>
            </a:r>
          </a:p>
          <a:p>
            <a:r>
              <a:rPr lang="en-US" sz="2400" dirty="0" err="1"/>
              <a:t>Bloodborne</a:t>
            </a:r>
            <a:r>
              <a:rPr lang="en-US" sz="2400" dirty="0"/>
              <a:t> pathogens are microorganisms that can cause disease when transmitted from one person with an infectious or contagious condition to another. </a:t>
            </a:r>
          </a:p>
          <a:p>
            <a:endParaRPr lang="en-US" sz="2400" dirty="0"/>
          </a:p>
          <a:p>
            <a:r>
              <a:rPr lang="en-US" sz="2400" dirty="0"/>
              <a:t>They are capable of causing serious illness</a:t>
            </a:r>
            <a:r>
              <a:rPr lang="uk-UA" sz="2400" dirty="0"/>
              <a:t> &amp; </a:t>
            </a:r>
            <a:r>
              <a:rPr lang="en-US" sz="2400" dirty="0"/>
              <a:t>even death. To protect yourself in the workplace, assume all blood</a:t>
            </a:r>
            <a:r>
              <a:rPr lang="uk-UA" sz="2400" dirty="0"/>
              <a:t> &amp; </a:t>
            </a:r>
            <a:r>
              <a:rPr lang="en-US" sz="2400" dirty="0"/>
              <a:t>bodily fluids are infectious. </a:t>
            </a:r>
            <a:endParaRPr lang="en-US" sz="2400" dirty="0">
              <a:cs typeface="Calibri"/>
            </a:endParaRPr>
          </a:p>
          <a:p>
            <a:pPr marL="137160" indent="0">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195</a:t>
            </a:fld>
            <a:endParaRPr lang="en-US" dirty="0"/>
          </a:p>
        </p:txBody>
      </p:sp>
    </p:spTree>
    <p:extLst>
      <p:ext uri="{BB962C8B-B14F-4D97-AF65-F5344CB8AC3E}">
        <p14:creationId xmlns:p14="http://schemas.microsoft.com/office/powerpoint/2010/main" val="148667171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575838" y="1644556"/>
            <a:ext cx="7886700" cy="4351338"/>
          </a:xfrm>
        </p:spPr>
        <p:txBody>
          <a:bodyPr/>
          <a:lstStyle/>
          <a:p>
            <a:endParaRPr lang="en-US" sz="2400" dirty="0">
              <a:cs typeface="Calibri" panose="020F0502020204030204"/>
            </a:endParaRPr>
          </a:p>
          <a:p>
            <a:r>
              <a:rPr lang="en-US" sz="2400" dirty="0"/>
              <a:t>Bloodborne Pathogens are viruses or other infectious agents carried by the blood. </a:t>
            </a:r>
          </a:p>
          <a:p>
            <a:pPr marL="0" indent="0">
              <a:buNone/>
            </a:pPr>
            <a:endParaRPr lang="en-US" dirty="0"/>
          </a:p>
          <a:p>
            <a:r>
              <a:rPr lang="en-US" sz="2400" dirty="0"/>
              <a:t>These pathogens include, but are not limited to, Hepatitis B Virus (HBV)</a:t>
            </a:r>
            <a:r>
              <a:rPr lang="uk-UA" sz="2400" dirty="0"/>
              <a:t> &amp; </a:t>
            </a:r>
            <a:r>
              <a:rPr lang="en-US" sz="2400" dirty="0"/>
              <a:t>Human Immunodeficiency Virus (HIV)</a:t>
            </a:r>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196</a:t>
            </a:fld>
            <a:endParaRPr lang="en-US" dirty="0"/>
          </a:p>
        </p:txBody>
      </p:sp>
    </p:spTree>
    <p:extLst>
      <p:ext uri="{BB962C8B-B14F-4D97-AF65-F5344CB8AC3E}">
        <p14:creationId xmlns:p14="http://schemas.microsoft.com/office/powerpoint/2010/main" val="51919712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457200" y="1676400"/>
            <a:ext cx="8229600" cy="4648200"/>
          </a:xfrm>
        </p:spPr>
        <p:txBody>
          <a:bodyPr/>
          <a:lstStyle/>
          <a:p>
            <a:endParaRPr lang="en-US" sz="2400" dirty="0">
              <a:cs typeface="Calibri" panose="020F0502020204030204"/>
            </a:endParaRPr>
          </a:p>
          <a:p>
            <a:r>
              <a:rPr lang="en-US" sz="2400" dirty="0"/>
              <a:t>OSHA regulation 1910.1030 deals specifically with Bloodborne Pathogens.  </a:t>
            </a:r>
            <a:endParaRPr lang="en-US" sz="2400" dirty="0">
              <a:cs typeface="Calibri"/>
            </a:endParaRPr>
          </a:p>
          <a:p>
            <a:endParaRPr lang="en-US" sz="2400" dirty="0">
              <a:cs typeface="Calibri"/>
            </a:endParaRPr>
          </a:p>
          <a:p>
            <a:r>
              <a:rPr lang="en-US" sz="2400"/>
              <a:t>Although this regulation was written with medical facilities </a:t>
            </a:r>
            <a:r>
              <a:rPr lang="en-US" sz="2400" dirty="0"/>
              <a:t>in mind, it applies to all organizations that have employees who may come in contact with potentially infectious bodily fluids.</a:t>
            </a:r>
            <a:endParaRPr lang="en-US" sz="2400" dirty="0">
              <a:cs typeface="Calibri" panose="020F0502020204030204"/>
            </a:endParaRPr>
          </a:p>
          <a:p>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197</a:t>
            </a:fld>
            <a:endParaRPr lang="en-US" dirty="0"/>
          </a:p>
        </p:txBody>
      </p:sp>
    </p:spTree>
    <p:extLst>
      <p:ext uri="{BB962C8B-B14F-4D97-AF65-F5344CB8AC3E}">
        <p14:creationId xmlns:p14="http://schemas.microsoft.com/office/powerpoint/2010/main" val="92941159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6D252FC6-D2A0-4911-8368-416B34D7C5E1}"/>
              </a:ext>
            </a:extLst>
          </p:cNvPr>
          <p:cNvSpPr>
            <a:spLocks noGrp="1"/>
          </p:cNvSpPr>
          <p:nvPr>
            <p:ph type="ctrTitle"/>
          </p:nvPr>
        </p:nvSpPr>
        <p:spPr>
          <a:xfrm>
            <a:off x="728050" y="4094917"/>
            <a:ext cx="7891603" cy="2387600"/>
          </a:xfrm>
        </p:spPr>
        <p:txBody>
          <a:bodyPr/>
          <a:lstStyle/>
          <a:p>
            <a:pPr>
              <a:spcBef>
                <a:spcPts val="750"/>
              </a:spcBef>
            </a:pPr>
            <a:endParaRPr lang="en-US" dirty="0">
              <a:ea typeface="+mj-lt"/>
              <a:cs typeface="+mj-lt"/>
            </a:endParaRPr>
          </a:p>
          <a:p>
            <a:pPr>
              <a:spcBef>
                <a:spcPts val="750"/>
              </a:spcBef>
            </a:pPr>
            <a:r>
              <a:rPr lang="en-US" dirty="0">
                <a:ea typeface="+mj-lt"/>
                <a:cs typeface="+mj-lt"/>
              </a:rPr>
              <a:t>Knowledge of</a:t>
            </a:r>
            <a:r>
              <a:rPr lang="uk-UA" dirty="0">
                <a:ea typeface="+mj-lt"/>
                <a:cs typeface="+mj-lt"/>
              </a:rPr>
              <a:t> &amp; </a:t>
            </a:r>
            <a:r>
              <a:rPr lang="en-US" dirty="0">
                <a:ea typeface="+mj-lt"/>
                <a:cs typeface="+mj-lt"/>
              </a:rPr>
              <a:t>compliance with the </a:t>
            </a:r>
            <a:r>
              <a:rPr lang="en-US" dirty="0" err="1">
                <a:ea typeface="+mj-lt"/>
                <a:cs typeface="+mj-lt"/>
              </a:rPr>
              <a:t>bloodborne</a:t>
            </a:r>
            <a:r>
              <a:rPr lang="en-US" dirty="0">
                <a:ea typeface="+mj-lt"/>
                <a:cs typeface="+mj-lt"/>
              </a:rPr>
              <a:t> pathogen regulations is the best way to protect yourself, your family, employer,</a:t>
            </a:r>
            <a:r>
              <a:rPr lang="uk-UA" dirty="0">
                <a:ea typeface="+mj-lt"/>
                <a:cs typeface="+mj-lt"/>
              </a:rPr>
              <a:t> &amp; </a:t>
            </a:r>
            <a:r>
              <a:rPr lang="en-US" dirty="0">
                <a:ea typeface="+mj-lt"/>
                <a:cs typeface="+mj-lt"/>
              </a:rPr>
              <a:t>passengers from infection.</a:t>
            </a:r>
          </a:p>
          <a:p>
            <a:pPr>
              <a:spcBef>
                <a:spcPts val="750"/>
              </a:spcBef>
            </a:pPr>
            <a:endParaRPr lang="en-US" dirty="0">
              <a:ea typeface="+mj-lt"/>
              <a:cs typeface="+mj-lt"/>
            </a:endParaRPr>
          </a:p>
          <a:p>
            <a:endParaRPr lang="en-US" dirty="0">
              <a:cs typeface="Calibri Light"/>
            </a:endParaRP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198</a:t>
            </a:fld>
            <a:endParaRPr lang="en-US"/>
          </a:p>
        </p:txBody>
      </p:sp>
    </p:spTree>
    <p:extLst>
      <p:ext uri="{BB962C8B-B14F-4D97-AF65-F5344CB8AC3E}">
        <p14:creationId xmlns:p14="http://schemas.microsoft.com/office/powerpoint/2010/main" val="188017688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a:cs typeface="Calibri Light"/>
              </a:rPr>
              <a:t>Bloodborne Pathogens</a:t>
            </a:r>
            <a:endParaRPr lang="en-US" dirty="0"/>
          </a:p>
        </p:txBody>
      </p:sp>
      <p:sp>
        <p:nvSpPr>
          <p:cNvPr id="3" name="Content Placeholder 2"/>
          <p:cNvSpPr>
            <a:spLocks noGrp="1"/>
          </p:cNvSpPr>
          <p:nvPr>
            <p:ph idx="1"/>
          </p:nvPr>
        </p:nvSpPr>
        <p:spPr>
          <a:xfrm>
            <a:off x="457200" y="1726949"/>
            <a:ext cx="8229600" cy="4876800"/>
          </a:xfrm>
        </p:spPr>
        <p:txBody>
          <a:bodyPr/>
          <a:lstStyle/>
          <a:p>
            <a:pPr>
              <a:buNone/>
            </a:pPr>
            <a:r>
              <a:rPr lang="en-US" sz="2800" b="1" u="sng" dirty="0"/>
              <a:t>Universal Precautions</a:t>
            </a:r>
            <a:endParaRPr lang="en-US" sz="2800" b="1" u="sng" dirty="0">
              <a:cs typeface="Calibri"/>
            </a:endParaRPr>
          </a:p>
          <a:p>
            <a:pPr>
              <a:buNone/>
            </a:pPr>
            <a:endParaRPr lang="en-US" sz="2400" dirty="0">
              <a:cs typeface="Calibri"/>
            </a:endParaRPr>
          </a:p>
          <a:p>
            <a:r>
              <a:rPr lang="en-US" sz="2400" dirty="0"/>
              <a:t>Treat all blood</a:t>
            </a:r>
            <a:r>
              <a:rPr lang="uk-UA" sz="2400" dirty="0"/>
              <a:t> &amp; </a:t>
            </a:r>
            <a:r>
              <a:rPr lang="en-US" sz="2400" dirty="0"/>
              <a:t>body fluids as potentially infectious for HIV, HBV, HCV</a:t>
            </a:r>
            <a:r>
              <a:rPr lang="uk-UA" sz="2400" dirty="0"/>
              <a:t> &amp; </a:t>
            </a:r>
            <a:r>
              <a:rPr lang="en-US" sz="2400" dirty="0"/>
              <a:t>other pathogens. </a:t>
            </a:r>
            <a:endParaRPr lang="en-US" sz="2400" dirty="0">
              <a:cs typeface="Calibri"/>
            </a:endParaRPr>
          </a:p>
          <a:p>
            <a:endParaRPr lang="en-US" sz="2400" dirty="0">
              <a:cs typeface="Calibri"/>
            </a:endParaRPr>
          </a:p>
          <a:p>
            <a:r>
              <a:rPr lang="en-US" sz="2400" dirty="0"/>
              <a:t>It is highly recommended that you wash your hand thoroughly before hand to mouth, nose or eye contact.</a:t>
            </a:r>
            <a:endParaRPr lang="en-US" sz="2400" dirty="0">
              <a:cs typeface="Calibri"/>
            </a:endParaRPr>
          </a:p>
          <a:p>
            <a:pPr>
              <a:buNone/>
            </a:pP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199</a:t>
            </a:fld>
            <a:endParaRPr lang="en-US" dirty="0"/>
          </a:p>
        </p:txBody>
      </p:sp>
    </p:spTree>
    <p:extLst>
      <p:ext uri="{BB962C8B-B14F-4D97-AF65-F5344CB8AC3E}">
        <p14:creationId xmlns:p14="http://schemas.microsoft.com/office/powerpoint/2010/main" val="7276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DISCLAIMER</a:t>
            </a:r>
          </a:p>
        </p:txBody>
      </p:sp>
      <p:sp>
        <p:nvSpPr>
          <p:cNvPr id="3" name="Content Placeholder 2"/>
          <p:cNvSpPr>
            <a:spLocks noGrp="1"/>
          </p:cNvSpPr>
          <p:nvPr>
            <p:ph idx="1"/>
          </p:nvPr>
        </p:nvSpPr>
        <p:spPr/>
        <p:txBody>
          <a:bodyPr>
            <a:normAutofit/>
          </a:bodyPr>
          <a:lstStyle/>
          <a:p>
            <a:pPr marL="137160" indent="0">
              <a:buNone/>
            </a:pPr>
            <a:r>
              <a:rPr lang="en-US" dirty="0"/>
              <a:t>The PASS training manual</a:t>
            </a:r>
            <a:r>
              <a:rPr lang="uk-UA" dirty="0"/>
              <a:t> &amp; </a:t>
            </a:r>
            <a:r>
              <a:rPr lang="en-US" dirty="0"/>
              <a:t>PowerPoint presentation is for the use of participants in the Community Transportation Association of America (CTAA)’s</a:t>
            </a:r>
            <a:r>
              <a:rPr lang="uk-UA" dirty="0"/>
              <a:t> &amp; </a:t>
            </a:r>
            <a:r>
              <a:rPr lang="en-US" dirty="0"/>
              <a:t>University of Wisconsin-Milwaukee (UWM)’s PASS Certification Program. It is offered only for information purposes</a:t>
            </a:r>
            <a:r>
              <a:rPr lang="en-US" b="1" dirty="0"/>
              <a:t>. It is not intended to be all inclusive or to address the hazards faced by each participant specifically</a:t>
            </a:r>
            <a:r>
              <a:rPr lang="en-US" dirty="0"/>
              <a:t>. The manual specifically does not address issues or duties arising out of any Federal, State or local statutes, ordinance or regulations, except in a direct manner. </a:t>
            </a:r>
            <a:r>
              <a:rPr lang="en-US" b="1" dirty="0"/>
              <a:t>Users must evaluate their own needs</a:t>
            </a:r>
            <a:r>
              <a:rPr lang="uk-UA" b="1" dirty="0"/>
              <a:t> &amp; </a:t>
            </a:r>
            <a:r>
              <a:rPr lang="en-US" b="1" dirty="0"/>
              <a:t>adapt the information</a:t>
            </a:r>
            <a:r>
              <a:rPr lang="uk-UA" b="1" dirty="0"/>
              <a:t> &amp; </a:t>
            </a:r>
            <a:r>
              <a:rPr lang="en-US" b="1" dirty="0"/>
              <a:t>procedures in this manual to meet those needs.  </a:t>
            </a:r>
            <a:r>
              <a:rPr lang="en-US" dirty="0"/>
              <a:t>CTAA</a:t>
            </a:r>
            <a:r>
              <a:rPr lang="uk-UA" dirty="0"/>
              <a:t> &amp; </a:t>
            </a:r>
            <a:r>
              <a:rPr lang="en-US" dirty="0"/>
              <a:t>UWM assumes no liability for the contents herein or lack thereof.</a:t>
            </a:r>
          </a:p>
          <a:p>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2</a:t>
            </a:fld>
            <a:endParaRPr lang="en-US" dirty="0"/>
          </a:p>
        </p:txBody>
      </p:sp>
    </p:spTree>
    <p:extLst>
      <p:ext uri="{BB962C8B-B14F-4D97-AF65-F5344CB8AC3E}">
        <p14:creationId xmlns:p14="http://schemas.microsoft.com/office/powerpoint/2010/main" val="105972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a:cs typeface="Calibri Light"/>
              </a:rPr>
              <a:t>Free Online Training</a:t>
            </a:r>
            <a:endParaRPr lang="en-US" dirty="0"/>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20</a:t>
            </a:fld>
            <a:endParaRPr lang="en-US" dirty="0"/>
          </a:p>
        </p:txBody>
      </p:sp>
      <p:sp>
        <p:nvSpPr>
          <p:cNvPr id="6" name="Content Placeholder 5">
            <a:extLst>
              <a:ext uri="{FF2B5EF4-FFF2-40B4-BE49-F238E27FC236}">
                <a16:creationId xmlns="" xmlns:a16="http://schemas.microsoft.com/office/drawing/2014/main" id="{3EA30695-BEAB-40C3-A8E3-E24BE64A3AF6}"/>
              </a:ext>
            </a:extLst>
          </p:cNvPr>
          <p:cNvSpPr>
            <a:spLocks noGrp="1"/>
          </p:cNvSpPr>
          <p:nvPr>
            <p:ph idx="1"/>
          </p:nvPr>
        </p:nvSpPr>
        <p:spPr/>
        <p:txBody>
          <a:bodyPr/>
          <a:lstStyle/>
          <a:p>
            <a:pPr marL="0" indent="0">
              <a:buNone/>
            </a:pPr>
            <a:r>
              <a:rPr lang="en-US" sz="3600" b="1" dirty="0">
                <a:ea typeface="+mn-lt"/>
                <a:cs typeface="+mn-lt"/>
              </a:rPr>
              <a:t>Curbing Transit Employee Distracted Driving</a:t>
            </a:r>
          </a:p>
          <a:p>
            <a:pPr marL="0" indent="0">
              <a:buNone/>
            </a:pPr>
            <a:endParaRPr lang="en-US" sz="3600" dirty="0">
              <a:ea typeface="+mn-lt"/>
              <a:cs typeface="+mn-lt"/>
            </a:endParaRPr>
          </a:p>
          <a:p>
            <a:pPr lvl="1"/>
            <a:r>
              <a:rPr lang="en-US" sz="3600" dirty="0">
                <a:ea typeface="+mn-lt"/>
                <a:cs typeface="+mn-lt"/>
              </a:rPr>
              <a:t> Course Number: FT 00555</a:t>
            </a:r>
          </a:p>
          <a:p>
            <a:pPr lvl="1"/>
            <a:r>
              <a:rPr lang="en-US" sz="3600" u="sng" dirty="0">
                <a:ea typeface="+mn-lt"/>
                <a:cs typeface="+mn-lt"/>
              </a:rPr>
              <a:t> FTA. dot.gov/training</a:t>
            </a:r>
            <a:endParaRPr lang="en-US" sz="3600" dirty="0">
              <a:cs typeface="Calibri" panose="020F0502020204030204"/>
            </a:endParaRPr>
          </a:p>
        </p:txBody>
      </p:sp>
    </p:spTree>
    <p:extLst>
      <p:ext uri="{BB962C8B-B14F-4D97-AF65-F5344CB8AC3E}">
        <p14:creationId xmlns:p14="http://schemas.microsoft.com/office/powerpoint/2010/main" val="57707169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Bloodborne Pathogens</a:t>
            </a:r>
            <a:endParaRPr lang="en-US" dirty="0"/>
          </a:p>
        </p:txBody>
      </p:sp>
      <p:sp>
        <p:nvSpPr>
          <p:cNvPr id="3" name="Content Placeholder 2"/>
          <p:cNvSpPr>
            <a:spLocks noGrp="1"/>
          </p:cNvSpPr>
          <p:nvPr>
            <p:ph idx="1"/>
          </p:nvPr>
        </p:nvSpPr>
        <p:spPr>
          <a:xfrm>
            <a:off x="628650" y="1689823"/>
            <a:ext cx="7886700" cy="4351338"/>
          </a:xfrm>
        </p:spPr>
        <p:txBody>
          <a:bodyPr/>
          <a:lstStyle/>
          <a:p>
            <a:endParaRPr lang="en-US" sz="2400" dirty="0">
              <a:cs typeface="Calibri"/>
            </a:endParaRPr>
          </a:p>
          <a:p>
            <a:r>
              <a:rPr lang="en-US" sz="2400" dirty="0"/>
              <a:t>Unbroken skin is a barrier against bloodborne </a:t>
            </a:r>
            <a:r>
              <a:rPr lang="en-US" sz="2400"/>
              <a:t>pathogens. </a:t>
            </a:r>
            <a:endParaRPr lang="en-US" sz="2400" dirty="0">
              <a:cs typeface="Calibri"/>
            </a:endParaRPr>
          </a:p>
          <a:p>
            <a:endParaRPr lang="en-US" sz="2400" dirty="0">
              <a:cs typeface="Calibri"/>
            </a:endParaRPr>
          </a:p>
          <a:p>
            <a:r>
              <a:rPr lang="en-US" sz="2400"/>
              <a:t>However, any break in the skin may provide a </a:t>
            </a:r>
            <a:r>
              <a:rPr lang="en-US" sz="2400" dirty="0"/>
              <a:t>pathway for infected blood or other potentially infected materials to enter your body. </a:t>
            </a:r>
            <a:endParaRPr lang="en-US" sz="2400">
              <a:cs typeface="Calibri"/>
            </a:endParaRPr>
          </a:p>
          <a:p>
            <a:endParaRPr lang="en-US" sz="2400" dirty="0">
              <a:cs typeface="Calibri"/>
            </a:endParaRPr>
          </a:p>
          <a:p>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200</a:t>
            </a:fld>
            <a:endParaRPr lang="en-US" dirty="0"/>
          </a:p>
        </p:txBody>
      </p:sp>
    </p:spTree>
    <p:extLst>
      <p:ext uri="{BB962C8B-B14F-4D97-AF65-F5344CB8AC3E}">
        <p14:creationId xmlns:p14="http://schemas.microsoft.com/office/powerpoint/2010/main" val="56257672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Bloodborne Pathogens</a:t>
            </a: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201</a:t>
            </a:fld>
            <a:endParaRPr lang="en-US" dirty="0"/>
          </a:p>
        </p:txBody>
      </p:sp>
      <p:sp>
        <p:nvSpPr>
          <p:cNvPr id="4" name="TextBox 3">
            <a:extLst>
              <a:ext uri="{FF2B5EF4-FFF2-40B4-BE49-F238E27FC236}">
                <a16:creationId xmlns="" xmlns:a16="http://schemas.microsoft.com/office/drawing/2014/main" id="{D703EDEE-3D0B-4974-A7CC-6C16BB4651DB}"/>
              </a:ext>
            </a:extLst>
          </p:cNvPr>
          <p:cNvSpPr txBox="1"/>
          <p:nvPr/>
        </p:nvSpPr>
        <p:spPr>
          <a:xfrm>
            <a:off x="627707" y="1774479"/>
            <a:ext cx="7888586" cy="49613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Infected blood or other material can enter through:</a:t>
            </a:r>
          </a:p>
          <a:p>
            <a:endParaRPr lang="en-US" sz="2400" dirty="0">
              <a:cs typeface="Calibri"/>
            </a:endParaRPr>
          </a:p>
          <a:p>
            <a:pPr marL="285750" indent="-285750">
              <a:lnSpc>
                <a:spcPct val="90000"/>
              </a:lnSpc>
              <a:spcBef>
                <a:spcPts val="750"/>
              </a:spcBef>
              <a:spcAft>
                <a:spcPct val="0"/>
              </a:spcAft>
              <a:buFont typeface="Arial"/>
              <a:buChar char="•"/>
            </a:pPr>
            <a:r>
              <a:rPr lang="en-US" sz="2400">
                <a:ea typeface="+mn-lt"/>
                <a:cs typeface="+mn-lt"/>
              </a:rPr>
              <a:t>Open sores, cuts, abrasions</a:t>
            </a:r>
            <a:endParaRPr lang="en-US" sz="2400" dirty="0">
              <a:ea typeface="+mn-lt"/>
              <a:cs typeface="+mn-lt"/>
            </a:endParaRPr>
          </a:p>
          <a:p>
            <a:pPr marL="285750" indent="-285750">
              <a:lnSpc>
                <a:spcPct val="90000"/>
              </a:lnSpc>
              <a:spcBef>
                <a:spcPts val="750"/>
              </a:spcBef>
              <a:spcAft>
                <a:spcPct val="0"/>
              </a:spcAft>
              <a:buFont typeface="Arial"/>
              <a:buChar char="•"/>
            </a:pPr>
            <a:r>
              <a:rPr lang="en-US" sz="2400">
                <a:ea typeface="+mn-lt"/>
                <a:cs typeface="+mn-lt"/>
              </a:rPr>
              <a:t>Damaged or broken skin such as sunburn or blisters</a:t>
            </a:r>
            <a:endParaRPr lang="en-US" sz="2400" dirty="0">
              <a:ea typeface="+mn-lt"/>
              <a:cs typeface="+mn-lt"/>
            </a:endParaRPr>
          </a:p>
          <a:p>
            <a:pPr marL="285750" indent="-285750">
              <a:lnSpc>
                <a:spcPct val="90000"/>
              </a:lnSpc>
              <a:spcBef>
                <a:spcPts val="750"/>
              </a:spcBef>
              <a:spcAft>
                <a:spcPct val="0"/>
              </a:spcAft>
              <a:buFont typeface="Arial"/>
              <a:buChar char="•"/>
            </a:pPr>
            <a:r>
              <a:rPr lang="en-US" sz="2400">
                <a:ea typeface="+mn-lt"/>
                <a:cs typeface="+mn-lt"/>
              </a:rPr>
              <a:t>Acne</a:t>
            </a:r>
            <a:endParaRPr lang="en-US" sz="2400" dirty="0">
              <a:ea typeface="+mn-lt"/>
              <a:cs typeface="+mn-lt"/>
            </a:endParaRPr>
          </a:p>
          <a:p>
            <a:pPr marL="285750" indent="-285750">
              <a:lnSpc>
                <a:spcPct val="90000"/>
              </a:lnSpc>
              <a:spcBef>
                <a:spcPts val="750"/>
              </a:spcBef>
              <a:spcAft>
                <a:spcPct val="0"/>
              </a:spcAft>
              <a:buFont typeface="Arial"/>
              <a:buChar char="•"/>
            </a:pPr>
            <a:r>
              <a:rPr lang="en-US" sz="2400">
                <a:ea typeface="+mn-lt"/>
                <a:cs typeface="+mn-lt"/>
              </a:rPr>
              <a:t>Hang nails</a:t>
            </a:r>
            <a:endParaRPr lang="en-US" sz="2400" dirty="0">
              <a:ea typeface="+mn-lt"/>
              <a:cs typeface="+mn-lt"/>
            </a:endParaRPr>
          </a:p>
          <a:p>
            <a:pPr marL="285750" indent="-285750">
              <a:lnSpc>
                <a:spcPct val="90000"/>
              </a:lnSpc>
              <a:spcBef>
                <a:spcPts val="750"/>
              </a:spcBef>
              <a:spcAft>
                <a:spcPct val="0"/>
              </a:spcAft>
              <a:buFont typeface="Arial"/>
              <a:buChar char="•"/>
            </a:pPr>
            <a:r>
              <a:rPr lang="en-US" sz="2400">
                <a:ea typeface="+mn-lt"/>
                <a:cs typeface="+mn-lt"/>
              </a:rPr>
              <a:t>Paper cuts</a:t>
            </a:r>
            <a:endParaRPr lang="en-US" sz="2400" dirty="0">
              <a:ea typeface="+mn-lt"/>
              <a:cs typeface="+mn-lt"/>
            </a:endParaRPr>
          </a:p>
          <a:p>
            <a:pPr marL="285750" indent="-285750">
              <a:lnSpc>
                <a:spcPct val="90000"/>
              </a:lnSpc>
              <a:spcBef>
                <a:spcPts val="750"/>
              </a:spcBef>
              <a:spcAft>
                <a:spcPct val="0"/>
              </a:spcAft>
              <a:buFont typeface="Arial"/>
              <a:buChar char="•"/>
            </a:pPr>
            <a:endParaRPr lang="en-US" sz="2400" dirty="0">
              <a:ea typeface="+mn-lt"/>
              <a:cs typeface="+mn-lt"/>
            </a:endParaRPr>
          </a:p>
          <a:p>
            <a:pPr marL="742950" lvl="1" indent="-285750">
              <a:lnSpc>
                <a:spcPct val="80000"/>
              </a:lnSpc>
              <a:spcBef>
                <a:spcPts val="375"/>
              </a:spcBef>
              <a:spcAft>
                <a:spcPct val="0"/>
              </a:spcAft>
              <a:buFont typeface="Arial"/>
              <a:buChar char="•"/>
            </a:pPr>
            <a:endParaRPr lang="en-US" sz="2400" dirty="0">
              <a:ea typeface="+mn-lt"/>
              <a:cs typeface="+mn-lt"/>
            </a:endParaRPr>
          </a:p>
          <a:p>
            <a:pPr marL="742950" indent="-285750">
              <a:lnSpc>
                <a:spcPct val="90000"/>
              </a:lnSpc>
              <a:spcBef>
                <a:spcPts val="750"/>
              </a:spcBef>
              <a:spcAft>
                <a:spcPct val="0"/>
              </a:spcAft>
              <a:buFont typeface="Arial"/>
              <a:buChar char="•"/>
            </a:pPr>
            <a:endParaRPr lang="en-US" sz="2400" dirty="0">
              <a:ea typeface="+mn-lt"/>
              <a:cs typeface="+mn-lt"/>
            </a:endParaRPr>
          </a:p>
          <a:p>
            <a:pPr marL="342900" indent="-342900">
              <a:buFont typeface="Arial"/>
              <a:buChar char="•"/>
            </a:pPr>
            <a:endParaRPr lang="en-US" sz="2400" dirty="0">
              <a:cs typeface="Calibri"/>
            </a:endParaRPr>
          </a:p>
          <a:p>
            <a:endParaRPr lang="en-US" sz="2400" dirty="0">
              <a:cs typeface="Calibri"/>
            </a:endParaRPr>
          </a:p>
        </p:txBody>
      </p:sp>
    </p:spTree>
    <p:extLst>
      <p:ext uri="{BB962C8B-B14F-4D97-AF65-F5344CB8AC3E}">
        <p14:creationId xmlns:p14="http://schemas.microsoft.com/office/powerpoint/2010/main" val="70953261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a:bodyPr>
          <a:lstStyle/>
          <a:p>
            <a:r>
              <a:rPr lang="en-US">
                <a:cs typeface="Calibri Light"/>
              </a:rPr>
              <a:t>Bloodborne Pathogens</a:t>
            </a:r>
            <a:endParaRPr lang="en-US" dirty="0"/>
          </a:p>
        </p:txBody>
      </p:sp>
      <p:sp>
        <p:nvSpPr>
          <p:cNvPr id="3" name="Content Placeholder 2"/>
          <p:cNvSpPr>
            <a:spLocks noGrp="1"/>
          </p:cNvSpPr>
          <p:nvPr>
            <p:ph idx="1"/>
          </p:nvPr>
        </p:nvSpPr>
        <p:spPr>
          <a:xfrm>
            <a:off x="532646" y="1524000"/>
            <a:ext cx="8229600" cy="4800600"/>
          </a:xfrm>
        </p:spPr>
        <p:txBody>
          <a:bodyPr/>
          <a:lstStyle/>
          <a:p>
            <a:pPr>
              <a:buNone/>
            </a:pPr>
            <a:r>
              <a:rPr lang="en-US" sz="2400" b="1" dirty="0"/>
              <a:t>Bio-hazard clean-up kit (Spill Kit)</a:t>
            </a:r>
            <a:endParaRPr lang="en-US" sz="2400" b="1">
              <a:cs typeface="Calibri"/>
            </a:endParaRPr>
          </a:p>
          <a:p>
            <a:pPr>
              <a:buNone/>
            </a:pPr>
            <a:endParaRPr lang="en-US" sz="2400" u="sng" dirty="0">
              <a:cs typeface="Calibri"/>
            </a:endParaRPr>
          </a:p>
          <a:p>
            <a:r>
              <a:rPr lang="en-US" sz="2400" dirty="0"/>
              <a:t>Each vehicle should be equipped with a biohazard kit. Make it a regular part of your pre-trip inspection.</a:t>
            </a:r>
            <a:endParaRPr lang="en-US" sz="2400" dirty="0">
              <a:cs typeface="Calibri"/>
            </a:endParaRPr>
          </a:p>
          <a:p>
            <a:endParaRPr lang="en-US" sz="2400" u="sng" dirty="0">
              <a:cs typeface="Calibri"/>
            </a:endParaRPr>
          </a:p>
          <a:p>
            <a:r>
              <a:rPr lang="en-US" sz="2400" dirty="0"/>
              <a:t>Knowing how to use the spill kit, which is your primary source of personal protective equipment, is of extreme importance.</a:t>
            </a: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202</a:t>
            </a:fld>
            <a:endParaRPr lang="en-US" dirty="0"/>
          </a:p>
        </p:txBody>
      </p:sp>
    </p:spTree>
    <p:extLst>
      <p:ext uri="{BB962C8B-B14F-4D97-AF65-F5344CB8AC3E}">
        <p14:creationId xmlns:p14="http://schemas.microsoft.com/office/powerpoint/2010/main" val="1194265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523026" y="1757724"/>
            <a:ext cx="7886700" cy="4351338"/>
          </a:xfrm>
        </p:spPr>
        <p:txBody>
          <a:bodyPr/>
          <a:lstStyle/>
          <a:p>
            <a:pPr marL="480060" indent="-342900"/>
            <a:endParaRPr lang="en-US" sz="2400" dirty="0">
              <a:cs typeface="Calibri"/>
            </a:endParaRPr>
          </a:p>
          <a:p>
            <a:pPr marL="480060" indent="-342900"/>
            <a:r>
              <a:rPr lang="en-US" sz="2400" dirty="0"/>
              <a:t>As part of your pre-trip inspection routine it is a good idea to open the kit</a:t>
            </a:r>
            <a:r>
              <a:rPr lang="uk-UA" sz="2400" dirty="0"/>
              <a:t> &amp; </a:t>
            </a:r>
            <a:r>
              <a:rPr lang="en-US" sz="2400" dirty="0"/>
              <a:t>verify the presence of required materials.</a:t>
            </a:r>
            <a:endParaRPr lang="en-US" sz="2400" dirty="0">
              <a:cs typeface="Calibri"/>
            </a:endParaRPr>
          </a:p>
          <a:p>
            <a:pPr marL="480060" indent="-342900"/>
            <a:endParaRPr lang="en-US" sz="2400" dirty="0">
              <a:cs typeface="Calibri"/>
            </a:endParaRPr>
          </a:p>
          <a:p>
            <a:pPr marL="480060" indent="-342900"/>
            <a:r>
              <a:rPr lang="en-US" sz="2400" dirty="0"/>
              <a:t>If the kit is sealed do not open it. However, verify that the seal is intact</a:t>
            </a:r>
            <a:r>
              <a:rPr lang="uk-UA" sz="2400" dirty="0"/>
              <a:t> &amp; </a:t>
            </a:r>
            <a:r>
              <a:rPr lang="en-US" sz="2400" dirty="0"/>
              <a:t>make a notation on your inspection form.</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203</a:t>
            </a:fld>
            <a:endParaRPr lang="en-US" dirty="0"/>
          </a:p>
        </p:txBody>
      </p:sp>
    </p:spTree>
    <p:extLst>
      <p:ext uri="{BB962C8B-B14F-4D97-AF65-F5344CB8AC3E}">
        <p14:creationId xmlns:p14="http://schemas.microsoft.com/office/powerpoint/2010/main" val="83975247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438912"/>
          </a:xfrm>
        </p:spPr>
        <p:txBody>
          <a:bodyPr>
            <a:no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457200" y="1723931"/>
            <a:ext cx="8229600" cy="5181600"/>
          </a:xfrm>
        </p:spPr>
        <p:txBody>
          <a:bodyPr>
            <a:normAutofit/>
          </a:bodyPr>
          <a:lstStyle/>
          <a:p>
            <a:pPr marL="0" indent="0">
              <a:buNone/>
            </a:pPr>
            <a:r>
              <a:rPr lang="en-US" sz="2400" b="1" u="sng" dirty="0"/>
              <a:t>Hepatitis: </a:t>
            </a:r>
            <a:r>
              <a:rPr lang="en-US" sz="2400" dirty="0"/>
              <a:t>A general term that refers to inflammation of the liver. Viruses, alcohol, or chemicals can cause it.</a:t>
            </a:r>
            <a:endParaRPr lang="en-US" sz="2400" dirty="0">
              <a:cs typeface="Calibri"/>
            </a:endParaRPr>
          </a:p>
          <a:p>
            <a:pPr>
              <a:buNone/>
            </a:pPr>
            <a:endParaRPr lang="en-US" sz="2400" dirty="0">
              <a:cs typeface="Calibri"/>
            </a:endParaRPr>
          </a:p>
          <a:p>
            <a:pPr marL="0" indent="0">
              <a:buNone/>
            </a:pPr>
            <a:r>
              <a:rPr lang="en-US" sz="2400" b="1" u="sng" dirty="0"/>
              <a:t>Cirrhosis of the liver</a:t>
            </a:r>
            <a:r>
              <a:rPr lang="en-US" sz="2400" dirty="0"/>
              <a:t> is the term that describes scarring or permanent damage to the liver.  Severe or chronic hepatitis can lead to cirrhosis as well as liver cancer.</a:t>
            </a:r>
            <a:endParaRPr lang="en-US" sz="2400" dirty="0">
              <a:cs typeface="Calibri"/>
            </a:endParaRPr>
          </a:p>
          <a:p>
            <a:pPr>
              <a:buNone/>
            </a:pPr>
            <a:endParaRPr lang="en-US" sz="2400" u="sng" dirty="0">
              <a:cs typeface="Calibri"/>
            </a:endParaRPr>
          </a:p>
          <a:p>
            <a:pPr>
              <a:buNone/>
            </a:pPr>
            <a:r>
              <a:rPr lang="en-US" sz="2400" dirty="0"/>
              <a:t>A damaged liver can lead to terminal illness.</a:t>
            </a: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204</a:t>
            </a:fld>
            <a:endParaRPr lang="en-US" dirty="0"/>
          </a:p>
        </p:txBody>
      </p:sp>
    </p:spTree>
    <p:extLst>
      <p:ext uri="{BB962C8B-B14F-4D97-AF65-F5344CB8AC3E}">
        <p14:creationId xmlns:p14="http://schemas.microsoft.com/office/powerpoint/2010/main" val="45723520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B9AD533B-42AC-495A-8A8A-B8A4BFAB1834}"/>
              </a:ext>
            </a:extLst>
          </p:cNvPr>
          <p:cNvSpPr>
            <a:spLocks noGrp="1"/>
          </p:cNvSpPr>
          <p:nvPr>
            <p:ph type="ctrTitle"/>
          </p:nvPr>
        </p:nvSpPr>
        <p:spPr>
          <a:xfrm>
            <a:off x="1112822" y="3687512"/>
            <a:ext cx="6858000" cy="2387600"/>
          </a:xfrm>
        </p:spPr>
        <p:txBody>
          <a:bodyPr/>
          <a:lstStyle/>
          <a:p>
            <a:pPr marL="137160">
              <a:spcBef>
                <a:spcPts val="750"/>
              </a:spcBef>
            </a:pPr>
            <a:endParaRPr lang="en-US" dirty="0">
              <a:ea typeface="+mj-lt"/>
              <a:cs typeface="+mj-lt"/>
            </a:endParaRPr>
          </a:p>
          <a:p>
            <a:pPr marL="137160">
              <a:spcBef>
                <a:spcPts val="750"/>
              </a:spcBef>
            </a:pPr>
            <a:endParaRPr lang="en-US" dirty="0">
              <a:ea typeface="+mj-lt"/>
              <a:cs typeface="+mj-lt"/>
            </a:endParaRPr>
          </a:p>
          <a:p>
            <a:pPr marL="137160">
              <a:spcBef>
                <a:spcPts val="750"/>
              </a:spcBef>
            </a:pPr>
            <a:r>
              <a:rPr lang="en-US" dirty="0">
                <a:ea typeface="+mj-lt"/>
                <a:cs typeface="+mj-lt"/>
              </a:rPr>
              <a:t>Hepatitis is not spread to another person through casual contact such as helping passengers onto or off your vehicle. It is a blood-to-blood transmission.</a:t>
            </a:r>
          </a:p>
          <a:p>
            <a:endParaRPr lang="en-US" dirty="0">
              <a:cs typeface="Calibri Light"/>
            </a:endParaRP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205</a:t>
            </a:fld>
            <a:endParaRPr lang="en-US"/>
          </a:p>
        </p:txBody>
      </p:sp>
    </p:spTree>
    <p:extLst>
      <p:ext uri="{BB962C8B-B14F-4D97-AF65-F5344CB8AC3E}">
        <p14:creationId xmlns:p14="http://schemas.microsoft.com/office/powerpoint/2010/main" val="141395686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r>
              <a:rPr lang="en-US">
                <a:cs typeface="Calibri Light"/>
              </a:rPr>
              <a:t>Bloodborne Pathogens</a:t>
            </a:r>
            <a:endParaRPr lang="en-US" dirty="0"/>
          </a:p>
        </p:txBody>
      </p:sp>
      <p:sp>
        <p:nvSpPr>
          <p:cNvPr id="3" name="Content Placeholder 2"/>
          <p:cNvSpPr>
            <a:spLocks noGrp="1"/>
          </p:cNvSpPr>
          <p:nvPr>
            <p:ph idx="1"/>
          </p:nvPr>
        </p:nvSpPr>
        <p:spPr>
          <a:xfrm>
            <a:off x="457200" y="2114739"/>
            <a:ext cx="8229600" cy="5334000"/>
          </a:xfrm>
        </p:spPr>
        <p:txBody>
          <a:bodyPr>
            <a:normAutofit/>
          </a:bodyPr>
          <a:lstStyle/>
          <a:p>
            <a:pPr marL="0" indent="0">
              <a:buNone/>
            </a:pPr>
            <a:endParaRPr lang="en-US" sz="2800" u="sng" dirty="0">
              <a:cs typeface="Calibri" panose="020F0502020204030204"/>
            </a:endParaRPr>
          </a:p>
          <a:p>
            <a:pPr marL="0" indent="0">
              <a:buNone/>
            </a:pPr>
            <a:r>
              <a:rPr lang="en-US" sz="3000" b="1" u="sng" dirty="0"/>
              <a:t>Hepatitis A (HAV): </a:t>
            </a:r>
            <a:r>
              <a:rPr lang="en-US" sz="2800" dirty="0"/>
              <a:t>A virus spread by infected feces that contaminate food or drinking water</a:t>
            </a:r>
            <a:r>
              <a:rPr lang="uk-UA" sz="2800" dirty="0"/>
              <a:t> &amp; </a:t>
            </a:r>
            <a:r>
              <a:rPr lang="en-US" sz="2800" dirty="0"/>
              <a:t>infects approximately 35,000 people in the US each year.</a:t>
            </a:r>
            <a:endParaRPr lang="en-US" sz="2800" dirty="0">
              <a:cs typeface="Calibri" panose="020F0502020204030204"/>
            </a:endParaRPr>
          </a:p>
          <a:p>
            <a:pPr marL="0" indent="0">
              <a:buNone/>
            </a:pPr>
            <a:endParaRPr lang="en-US" sz="2800" u="sng" dirty="0">
              <a:cs typeface="Calibri" panose="020F0502020204030204"/>
            </a:endParaRPr>
          </a:p>
          <a:p>
            <a:pPr marL="0" indent="0">
              <a:buNone/>
            </a:pPr>
            <a:endParaRPr lang="en-US" u="sng"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206</a:t>
            </a:fld>
            <a:endParaRPr lang="en-US" dirty="0"/>
          </a:p>
        </p:txBody>
      </p:sp>
    </p:spTree>
    <p:extLst>
      <p:ext uri="{BB962C8B-B14F-4D97-AF65-F5344CB8AC3E}">
        <p14:creationId xmlns:p14="http://schemas.microsoft.com/office/powerpoint/2010/main" val="31899235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457200" y="2013642"/>
            <a:ext cx="8229600" cy="4876800"/>
          </a:xfrm>
        </p:spPr>
        <p:txBody>
          <a:bodyPr>
            <a:normAutofit/>
          </a:bodyPr>
          <a:lstStyle/>
          <a:p>
            <a:pPr marL="0" indent="0">
              <a:buNone/>
            </a:pPr>
            <a:r>
              <a:rPr lang="en-US" sz="3000" b="1" u="sng" dirty="0"/>
              <a:t>Hepatitis B (HBV):</a:t>
            </a:r>
            <a:r>
              <a:rPr lang="en-US" sz="3000" dirty="0"/>
              <a:t> </a:t>
            </a:r>
            <a:r>
              <a:rPr lang="en-US" sz="2800" dirty="0"/>
              <a:t>A virus that causes serious liver disease</a:t>
            </a:r>
            <a:r>
              <a:rPr lang="uk-UA" sz="2800" dirty="0"/>
              <a:t> &amp; </a:t>
            </a:r>
            <a:r>
              <a:rPr lang="en-US" sz="2800" dirty="0"/>
              <a:t>is sometimes fatal. It causes inflammation of the liver</a:t>
            </a:r>
            <a:r>
              <a:rPr lang="uk-UA" sz="2800" dirty="0"/>
              <a:t> &amp; </a:t>
            </a:r>
            <a:r>
              <a:rPr lang="en-US" sz="2800" dirty="0"/>
              <a:t>can lead to cirrhosis of the liver</a:t>
            </a:r>
            <a:r>
              <a:rPr lang="uk-UA" sz="2800" dirty="0"/>
              <a:t> &amp; </a:t>
            </a:r>
            <a:r>
              <a:rPr lang="en-US" sz="2800" dirty="0"/>
              <a:t>liver cancer.</a:t>
            </a:r>
            <a:endParaRPr lang="en-US" sz="2800" u="sng" dirty="0">
              <a:cs typeface="Calibri"/>
            </a:endParaRPr>
          </a:p>
          <a:p>
            <a:pPr marL="0" indent="0">
              <a:buNone/>
            </a:pPr>
            <a:endParaRPr lang="en-US" sz="2800" dirty="0">
              <a:cs typeface="Calibri"/>
            </a:endParaRPr>
          </a:p>
          <a:p>
            <a:pPr marL="0" indent="0">
              <a:buNone/>
            </a:pPr>
            <a:r>
              <a:rPr lang="en-US" sz="2800" dirty="0">
                <a:ea typeface="+mn-lt"/>
                <a:cs typeface="+mn-lt"/>
              </a:rPr>
              <a:t>HBV is 50 to 100 times more infectious than Human Immunodeficiency Virus (HIV)</a:t>
            </a:r>
            <a:r>
              <a:rPr lang="uk-UA" sz="2800" dirty="0">
                <a:ea typeface="+mn-lt"/>
                <a:cs typeface="+mn-lt"/>
              </a:rPr>
              <a:t> &amp; </a:t>
            </a:r>
            <a:r>
              <a:rPr lang="en-US" sz="2800" dirty="0">
                <a:ea typeface="+mn-lt"/>
                <a:cs typeface="+mn-lt"/>
              </a:rPr>
              <a:t>can survive in dried blood up to seven days.</a:t>
            </a: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207</a:t>
            </a:fld>
            <a:endParaRPr lang="en-US" dirty="0"/>
          </a:p>
        </p:txBody>
      </p:sp>
    </p:spTree>
    <p:extLst>
      <p:ext uri="{BB962C8B-B14F-4D97-AF65-F5344CB8AC3E}">
        <p14:creationId xmlns:p14="http://schemas.microsoft.com/office/powerpoint/2010/main" val="117725934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457200" y="2135863"/>
            <a:ext cx="8229600" cy="4724400"/>
          </a:xfrm>
        </p:spPr>
        <p:txBody>
          <a:bodyPr/>
          <a:lstStyle/>
          <a:p>
            <a:pPr>
              <a:buNone/>
            </a:pPr>
            <a:endParaRPr lang="en-US" sz="3000" u="sng" dirty="0">
              <a:cs typeface="Calibri"/>
            </a:endParaRPr>
          </a:p>
          <a:p>
            <a:pPr marL="0" indent="0">
              <a:buNone/>
            </a:pPr>
            <a:r>
              <a:rPr lang="en-US" sz="3000" b="1" u="sng" dirty="0"/>
              <a:t>Hepatitis C (HCV):</a:t>
            </a:r>
            <a:r>
              <a:rPr lang="en-US" sz="2800" b="1" dirty="0"/>
              <a:t> </a:t>
            </a:r>
            <a:r>
              <a:rPr lang="en-US" sz="2800" dirty="0"/>
              <a:t>A viral infection of the liver which causes inflammation of the liver</a:t>
            </a:r>
            <a:r>
              <a:rPr lang="uk-UA" sz="2800" dirty="0"/>
              <a:t> &amp; </a:t>
            </a:r>
            <a:r>
              <a:rPr lang="en-US" sz="2800" dirty="0"/>
              <a:t>is the leading reason for liver transplants in the United States.</a:t>
            </a:r>
            <a:endParaRPr lang="en-US" sz="28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208</a:t>
            </a:fld>
            <a:endParaRPr lang="en-US" dirty="0"/>
          </a:p>
        </p:txBody>
      </p:sp>
    </p:spTree>
    <p:extLst>
      <p:ext uri="{BB962C8B-B14F-4D97-AF65-F5344CB8AC3E}">
        <p14:creationId xmlns:p14="http://schemas.microsoft.com/office/powerpoint/2010/main" val="142467821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457200" y="1524000"/>
            <a:ext cx="8229600" cy="4800600"/>
          </a:xfrm>
        </p:spPr>
        <p:txBody>
          <a:bodyPr/>
          <a:lstStyle/>
          <a:p>
            <a:pPr>
              <a:lnSpc>
                <a:spcPct val="80000"/>
              </a:lnSpc>
              <a:buNone/>
            </a:pPr>
            <a:r>
              <a:rPr lang="en-US" sz="2800" b="1" dirty="0"/>
              <a:t>REMEMBER</a:t>
            </a:r>
            <a:endParaRPr lang="en-US" sz="2800" b="1" dirty="0">
              <a:cs typeface="Calibri"/>
            </a:endParaRPr>
          </a:p>
          <a:p>
            <a:pPr>
              <a:lnSpc>
                <a:spcPct val="80000"/>
              </a:lnSpc>
              <a:buNone/>
            </a:pPr>
            <a:endParaRPr lang="en-US" sz="2400" dirty="0">
              <a:cs typeface="Calibri"/>
            </a:endParaRPr>
          </a:p>
          <a:p>
            <a:pPr>
              <a:lnSpc>
                <a:spcPct val="80000"/>
              </a:lnSpc>
              <a:buNone/>
            </a:pPr>
            <a:r>
              <a:rPr lang="en-US" sz="2400" dirty="0"/>
              <a:t>Should someone get sick or injured on your vehicle:</a:t>
            </a:r>
            <a:endParaRPr lang="en-US" sz="2400" dirty="0">
              <a:cs typeface="Calibri"/>
            </a:endParaRPr>
          </a:p>
          <a:p>
            <a:pPr>
              <a:lnSpc>
                <a:spcPct val="80000"/>
              </a:lnSpc>
              <a:buNone/>
            </a:pPr>
            <a:endParaRPr lang="en-US" sz="2400" dirty="0">
              <a:cs typeface="Calibri"/>
            </a:endParaRPr>
          </a:p>
          <a:p>
            <a:pPr>
              <a:lnSpc>
                <a:spcPct val="80000"/>
              </a:lnSpc>
            </a:pPr>
            <a:r>
              <a:rPr lang="en-US" sz="2400" dirty="0"/>
              <a:t>Remain calm</a:t>
            </a:r>
            <a:endParaRPr lang="en-US" sz="2400" dirty="0">
              <a:cs typeface="Calibri"/>
            </a:endParaRPr>
          </a:p>
          <a:p>
            <a:pPr>
              <a:lnSpc>
                <a:spcPct val="80000"/>
              </a:lnSpc>
            </a:pPr>
            <a:r>
              <a:rPr lang="en-US" sz="2400" dirty="0"/>
              <a:t>Comfort the injured or sick person</a:t>
            </a:r>
            <a:endParaRPr lang="en-US" sz="2400" dirty="0">
              <a:cs typeface="Calibri"/>
            </a:endParaRPr>
          </a:p>
          <a:p>
            <a:pPr>
              <a:lnSpc>
                <a:spcPct val="80000"/>
              </a:lnSpc>
            </a:pPr>
            <a:r>
              <a:rPr lang="en-US" sz="2400" dirty="0"/>
              <a:t>Use universal precautions</a:t>
            </a:r>
            <a:r>
              <a:rPr lang="uk-UA" sz="2400" dirty="0"/>
              <a:t> &amp; </a:t>
            </a:r>
            <a:r>
              <a:rPr lang="en-US" sz="2400" dirty="0"/>
              <a:t>put on disposable gloves</a:t>
            </a:r>
            <a:endParaRPr lang="en-US" sz="2400" dirty="0">
              <a:cs typeface="Calibri"/>
            </a:endParaRPr>
          </a:p>
          <a:p>
            <a:pPr>
              <a:lnSpc>
                <a:spcPct val="80000"/>
              </a:lnSpc>
            </a:pPr>
            <a:r>
              <a:rPr lang="en-US" sz="2400" dirty="0"/>
              <a:t>Call 911</a:t>
            </a:r>
            <a:endParaRPr lang="en-US" sz="2400" dirty="0">
              <a:cs typeface="Calibri"/>
            </a:endParaRPr>
          </a:p>
          <a:p>
            <a:pPr>
              <a:lnSpc>
                <a:spcPct val="80000"/>
              </a:lnSpc>
            </a:pPr>
            <a:r>
              <a:rPr lang="en-US" sz="2400" dirty="0"/>
              <a:t>Use a bio-hazard spill kit for cleanup</a:t>
            </a:r>
            <a:endParaRPr lang="en-US" sz="24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209</a:t>
            </a:fld>
            <a:endParaRPr lang="en-US" dirty="0"/>
          </a:p>
        </p:txBody>
      </p:sp>
    </p:spTree>
    <p:extLst>
      <p:ext uri="{BB962C8B-B14F-4D97-AF65-F5344CB8AC3E}">
        <p14:creationId xmlns:p14="http://schemas.microsoft.com/office/powerpoint/2010/main" val="176574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ctrTitle"/>
          </p:nvPr>
        </p:nvSpPr>
        <p:spPr/>
        <p:txBody>
          <a:bodyPr wrap="square" anchor="b">
            <a:normAutofit/>
          </a:bodyPr>
          <a:lstStyle/>
          <a:p>
            <a:r>
              <a:rPr lang="en-US" b="1" dirty="0" smtClean="0"/>
              <a:t>Section 2: </a:t>
            </a:r>
            <a:br>
              <a:rPr lang="en-US" b="1" dirty="0" smtClean="0"/>
            </a:br>
            <a:r>
              <a:rPr lang="en-US" b="1" dirty="0" smtClean="0"/>
              <a:t>Driver Fatigue</a:t>
            </a:r>
            <a:endParaRPr lang="en-US" dirty="0"/>
          </a:p>
        </p:txBody>
      </p:sp>
      <p:sp>
        <p:nvSpPr>
          <p:cNvPr id="14" name="Subtitle 2">
            <a:extLst>
              <a:ext uri="{FF2B5EF4-FFF2-40B4-BE49-F238E27FC236}">
                <a16:creationId xmlns="" xmlns:a16="http://schemas.microsoft.com/office/drawing/2014/main" id="{004A3245-A9F9-41B6-84FC-7009D981BBB0}"/>
              </a:ext>
            </a:extLst>
          </p:cNvPr>
          <p:cNvSpPr>
            <a:spLocks noGrp="1"/>
          </p:cNvSpPr>
          <p:nvPr>
            <p:ph type="subTitle" idx="1"/>
          </p:nvPr>
        </p:nvSpPr>
        <p:spPr/>
        <p:txBody>
          <a:bodyPr/>
          <a:lstStyle/>
          <a:p>
            <a:r>
              <a:rPr lang="en-US" dirty="0">
                <a:ea typeface="+mn-lt"/>
                <a:cs typeface="+mn-lt"/>
              </a:rPr>
              <a:t>Passenger Assistance Safety &amp; Sensitivity (PASS)</a:t>
            </a:r>
          </a:p>
        </p:txBody>
      </p:sp>
      <p:sp>
        <p:nvSpPr>
          <p:cNvPr id="4" name="Slide Number Placeholder 3" hidden="1"/>
          <p:cNvSpPr>
            <a:spLocks noGrp="1"/>
          </p:cNvSpPr>
          <p:nvPr>
            <p:ph type="sldNum" sz="quarter" idx="4294967295"/>
          </p:nvPr>
        </p:nvSpPr>
        <p:spPr>
          <a:xfrm>
            <a:off x="8382000" y="6416675"/>
            <a:ext cx="762000" cy="365125"/>
          </a:xfrm>
          <a:prstGeom prst="rect">
            <a:avLst/>
          </a:prstGeom>
        </p:spPr>
        <p:txBody>
          <a:bodyPr/>
          <a:lstStyle/>
          <a:p>
            <a:pPr>
              <a:spcAft>
                <a:spcPts val="600"/>
              </a:spcAft>
            </a:pPr>
            <a:fld id="{F65EB6D9-0055-40C0-B36E-48039CA07B30}" type="slidenum">
              <a:rPr lang="en-US" smtClean="0"/>
              <a:pPr>
                <a:spcAft>
                  <a:spcPts val="600"/>
                </a:spcAft>
              </a:pPr>
              <a:t>21</a:t>
            </a:fld>
            <a:endParaRPr lang="en-US"/>
          </a:p>
        </p:txBody>
      </p:sp>
    </p:spTree>
    <p:extLst>
      <p:ext uri="{BB962C8B-B14F-4D97-AF65-F5344CB8AC3E}">
        <p14:creationId xmlns:p14="http://schemas.microsoft.com/office/powerpoint/2010/main" val="351201712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a:cs typeface="Calibri Light"/>
              </a:rPr>
              <a:t>Bloodborne Pathogens</a:t>
            </a:r>
            <a:endParaRPr lang="en-US" dirty="0"/>
          </a:p>
        </p:txBody>
      </p:sp>
      <p:sp>
        <p:nvSpPr>
          <p:cNvPr id="3" name="Content Placeholder 2"/>
          <p:cNvSpPr>
            <a:spLocks noGrp="1"/>
          </p:cNvSpPr>
          <p:nvPr>
            <p:ph idx="1"/>
          </p:nvPr>
        </p:nvSpPr>
        <p:spPr>
          <a:xfrm>
            <a:off x="464745" y="1447800"/>
            <a:ext cx="8229600" cy="4876800"/>
          </a:xfrm>
        </p:spPr>
        <p:txBody>
          <a:bodyPr/>
          <a:lstStyle/>
          <a:p>
            <a:pPr marL="0" indent="0">
              <a:buNone/>
            </a:pPr>
            <a:r>
              <a:rPr lang="en-US" sz="3000" b="1" u="sng" dirty="0"/>
              <a:t>Human Immunodeficiency Virus (HIV):</a:t>
            </a:r>
            <a:r>
              <a:rPr lang="en-US" sz="3000" dirty="0"/>
              <a:t> </a:t>
            </a:r>
          </a:p>
          <a:p>
            <a:pPr marL="0" indent="0">
              <a:buNone/>
            </a:pPr>
            <a:r>
              <a:rPr lang="en-US" sz="2600" dirty="0"/>
              <a:t>Human Immunodeficiency Virus is the virus that leads to AIDS.  It is an infectious disease that currently has no cure.</a:t>
            </a:r>
            <a:endParaRPr lang="en-US" sz="2600" dirty="0">
              <a:cs typeface="Calibri"/>
            </a:endParaRPr>
          </a:p>
          <a:p>
            <a:pPr marL="0" indent="0">
              <a:buNone/>
            </a:pPr>
            <a:endParaRPr lang="en-US" sz="900" dirty="0">
              <a:cs typeface="Calibri"/>
            </a:endParaRPr>
          </a:p>
          <a:p>
            <a:pPr marL="0" indent="0">
              <a:buNone/>
            </a:pPr>
            <a:r>
              <a:rPr lang="en-US" sz="2600" dirty="0">
                <a:ea typeface="+mn-lt"/>
                <a:cs typeface="+mn-lt"/>
              </a:rPr>
              <a:t>When HIV develops into AIDS, symptoms become more severe. The body is unable to resist common viruses, or the complications associated with them. Virtually every system of the body is attacked.</a:t>
            </a:r>
          </a:p>
          <a:p>
            <a:pPr marL="0" indent="0">
              <a:buNone/>
            </a:pPr>
            <a:endParaRPr lang="en-US" sz="800" dirty="0">
              <a:ea typeface="+mn-lt"/>
              <a:cs typeface="+mn-lt"/>
            </a:endParaRPr>
          </a:p>
          <a:p>
            <a:pPr marL="0" indent="0">
              <a:buNone/>
            </a:pPr>
            <a:r>
              <a:rPr lang="en-US" sz="2600" dirty="0">
                <a:ea typeface="+mn-lt"/>
                <a:cs typeface="+mn-lt"/>
              </a:rPr>
              <a:t>Eventually the body is no longer capable of withstanding the various infections</a:t>
            </a:r>
            <a:r>
              <a:rPr lang="uk-UA" sz="2600" dirty="0">
                <a:ea typeface="+mn-lt"/>
                <a:cs typeface="+mn-lt"/>
              </a:rPr>
              <a:t> &amp; </a:t>
            </a:r>
            <a:r>
              <a:rPr lang="en-US" sz="2600" dirty="0">
                <a:ea typeface="+mn-lt"/>
                <a:cs typeface="+mn-lt"/>
              </a:rPr>
              <a:t>ailments,</a:t>
            </a:r>
            <a:r>
              <a:rPr lang="uk-UA" sz="2600" dirty="0">
                <a:ea typeface="+mn-lt"/>
                <a:cs typeface="+mn-lt"/>
              </a:rPr>
              <a:t> &amp; </a:t>
            </a:r>
            <a:r>
              <a:rPr lang="en-US" sz="2600" dirty="0">
                <a:ea typeface="+mn-lt"/>
                <a:cs typeface="+mn-lt"/>
              </a:rPr>
              <a:t>organ systems collapse, which ultimately leads to death.</a:t>
            </a:r>
          </a:p>
          <a:p>
            <a:pPr marL="137160" indent="0">
              <a:buNone/>
            </a:pPr>
            <a:endParaRPr lang="en-US" sz="2400" dirty="0">
              <a:ea typeface="+mn-lt"/>
              <a:cs typeface="+mn-lt"/>
            </a:endParaRPr>
          </a:p>
          <a:p>
            <a:pPr>
              <a:buNone/>
            </a:pPr>
            <a:endParaRPr lang="en-US" sz="2400" dirty="0">
              <a:cs typeface="Calibri"/>
            </a:endParaRPr>
          </a:p>
          <a:p>
            <a:pPr>
              <a:buNone/>
            </a:pPr>
            <a:endParaRPr lang="en-US" sz="2400" dirty="0">
              <a:cs typeface="Calibri"/>
            </a:endParaRPr>
          </a:p>
          <a:p>
            <a:pPr>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2400" u="sng" dirty="0">
              <a:cs typeface="Calibri"/>
            </a:endParaRPr>
          </a:p>
          <a:p>
            <a:pPr marL="0" indent="0">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210</a:t>
            </a:fld>
            <a:endParaRPr lang="en-US" dirty="0"/>
          </a:p>
        </p:txBody>
      </p:sp>
    </p:spTree>
    <p:extLst>
      <p:ext uri="{BB962C8B-B14F-4D97-AF65-F5344CB8AC3E}">
        <p14:creationId xmlns:p14="http://schemas.microsoft.com/office/powerpoint/2010/main" val="189464719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a:cs typeface="Calibri Light"/>
              </a:rPr>
              <a:t>Bloodborne Pathogens</a:t>
            </a:r>
            <a:endParaRPr lang="en-US" dirty="0"/>
          </a:p>
        </p:txBody>
      </p:sp>
      <p:sp>
        <p:nvSpPr>
          <p:cNvPr id="3" name="Content Placeholder 2"/>
          <p:cNvSpPr>
            <a:spLocks noGrp="1"/>
          </p:cNvSpPr>
          <p:nvPr>
            <p:ph idx="1"/>
          </p:nvPr>
        </p:nvSpPr>
        <p:spPr>
          <a:xfrm>
            <a:off x="457200" y="1524000"/>
            <a:ext cx="8229600" cy="4800600"/>
          </a:xfrm>
        </p:spPr>
        <p:txBody>
          <a:bodyPr/>
          <a:lstStyle/>
          <a:p>
            <a:pPr>
              <a:buNone/>
            </a:pPr>
            <a:r>
              <a:rPr lang="en-US" sz="3000" b="1" u="sng" dirty="0"/>
              <a:t>Acquired Immuno-Deficiency Syndrome (AIDS)</a:t>
            </a:r>
            <a:endParaRPr lang="en-US" sz="3000" b="1" u="sng" dirty="0">
              <a:cs typeface="Calibri"/>
            </a:endParaRPr>
          </a:p>
          <a:p>
            <a:pPr>
              <a:buNone/>
            </a:pPr>
            <a:endParaRPr lang="en-US" sz="2400" u="sng" dirty="0">
              <a:cs typeface="Calibri"/>
            </a:endParaRPr>
          </a:p>
          <a:p>
            <a:pPr marL="342900" indent="-342900"/>
            <a:r>
              <a:rPr lang="en-US" sz="2800" dirty="0"/>
              <a:t>The AIDS disease renders the body’s immune system unable to resist invasion by several microorganisms that cause serious infection. </a:t>
            </a:r>
            <a:endParaRPr lang="en-US" sz="2800" dirty="0">
              <a:cs typeface="Calibri"/>
            </a:endParaRPr>
          </a:p>
          <a:p>
            <a:pPr>
              <a:buNone/>
            </a:pPr>
            <a:endParaRPr lang="en-US" sz="2800" dirty="0">
              <a:cs typeface="Calibri"/>
            </a:endParaRPr>
          </a:p>
          <a:p>
            <a:pPr marL="342900" indent="-342900"/>
            <a:r>
              <a:rPr lang="en-US" sz="2800" dirty="0"/>
              <a:t>The virus usually remains dormant for some time</a:t>
            </a:r>
            <a:r>
              <a:rPr lang="uk-UA" sz="2800" dirty="0"/>
              <a:t> &amp; </a:t>
            </a:r>
            <a:r>
              <a:rPr lang="en-US" sz="2800" dirty="0"/>
              <a:t>it may take up to 10 years for symptoms to develop. </a:t>
            </a:r>
            <a:endParaRPr lang="en-US" sz="2800" dirty="0">
              <a:cs typeface="Calibri" panose="020F0502020204030204"/>
            </a:endParaRPr>
          </a:p>
          <a:p>
            <a:pPr>
              <a:buNone/>
            </a:pPr>
            <a:endParaRPr lang="en-US" sz="2400" dirty="0">
              <a:cs typeface="Calibri" panose="020F0502020204030204"/>
            </a:endParaRPr>
          </a:p>
          <a:p>
            <a:pPr lvl="1">
              <a:buNone/>
            </a:pPr>
            <a:endParaRPr lang="en-US" sz="2400" dirty="0">
              <a:cs typeface="Calibri" panose="020F0502020204030204"/>
            </a:endParaRPr>
          </a:p>
          <a:p>
            <a:pPr>
              <a:buNone/>
            </a:pPr>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211</a:t>
            </a:fld>
            <a:endParaRPr lang="en-US" dirty="0"/>
          </a:p>
        </p:txBody>
      </p:sp>
    </p:spTree>
    <p:extLst>
      <p:ext uri="{BB962C8B-B14F-4D97-AF65-F5344CB8AC3E}">
        <p14:creationId xmlns:p14="http://schemas.microsoft.com/office/powerpoint/2010/main" val="190123384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628650" y="1295400"/>
            <a:ext cx="7981950" cy="4351338"/>
          </a:xfrm>
        </p:spPr>
        <p:txBody>
          <a:bodyPr/>
          <a:lstStyle/>
          <a:p>
            <a:pPr>
              <a:buNone/>
            </a:pPr>
            <a:endParaRPr lang="en-US" sz="2400" dirty="0">
              <a:cs typeface="Calibri"/>
            </a:endParaRPr>
          </a:p>
          <a:p>
            <a:pPr>
              <a:buNone/>
            </a:pPr>
            <a:r>
              <a:rPr lang="en-US" sz="3000" b="1" dirty="0"/>
              <a:t>HIV/AIDS</a:t>
            </a:r>
            <a:endParaRPr lang="en-US" sz="3000" b="1" dirty="0">
              <a:cs typeface="Calibri"/>
            </a:endParaRPr>
          </a:p>
          <a:p>
            <a:pPr>
              <a:buNone/>
            </a:pPr>
            <a:endParaRPr lang="en-US" sz="2400" dirty="0">
              <a:cs typeface="Calibri"/>
            </a:endParaRPr>
          </a:p>
          <a:p>
            <a:pPr marL="342900" indent="-342900"/>
            <a:r>
              <a:rPr lang="en-US" sz="2800" dirty="0"/>
              <a:t>Casual contact in general is not a risk factor for infection. </a:t>
            </a:r>
            <a:endParaRPr lang="en-US" sz="2800" dirty="0">
              <a:cs typeface="Calibri"/>
            </a:endParaRPr>
          </a:p>
          <a:p>
            <a:pPr marL="342900" indent="-342900"/>
            <a:r>
              <a:rPr lang="en-US" sz="2800" dirty="0"/>
              <a:t>The virus is transmitted by blood. Therefore, any time you provide first aid, or assistance to an injured passenger, be certain to practice universal precautions. </a:t>
            </a:r>
            <a:endParaRPr lang="en-US" sz="28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212</a:t>
            </a:fld>
            <a:endParaRPr lang="en-US" dirty="0"/>
          </a:p>
        </p:txBody>
      </p:sp>
    </p:spTree>
    <p:extLst>
      <p:ext uri="{BB962C8B-B14F-4D97-AF65-F5344CB8AC3E}">
        <p14:creationId xmlns:p14="http://schemas.microsoft.com/office/powerpoint/2010/main" val="12141534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457200" y="1712614"/>
            <a:ext cx="8229600" cy="4800600"/>
          </a:xfrm>
        </p:spPr>
        <p:txBody>
          <a:bodyPr/>
          <a:lstStyle/>
          <a:p>
            <a:pPr>
              <a:lnSpc>
                <a:spcPct val="90000"/>
              </a:lnSpc>
              <a:buNone/>
            </a:pPr>
            <a:r>
              <a:rPr lang="en-US" sz="2800" b="1" u="sng" dirty="0"/>
              <a:t>Special needs of persons with AIDS</a:t>
            </a:r>
            <a:endParaRPr lang="en-US" sz="2800" b="1" u="sng" dirty="0">
              <a:cs typeface="Calibri"/>
            </a:endParaRPr>
          </a:p>
          <a:p>
            <a:pPr>
              <a:lnSpc>
                <a:spcPct val="90000"/>
              </a:lnSpc>
              <a:buNone/>
            </a:pPr>
            <a:endParaRPr lang="en-US" sz="2400" u="sng" dirty="0">
              <a:cs typeface="Calibri"/>
            </a:endParaRPr>
          </a:p>
          <a:p>
            <a:pPr lvl="1">
              <a:lnSpc>
                <a:spcPct val="90000"/>
              </a:lnSpc>
            </a:pPr>
            <a:r>
              <a:rPr lang="en-US" sz="2400" dirty="0"/>
              <a:t>Many individuals with AIDS do not need special attention</a:t>
            </a:r>
            <a:endParaRPr lang="en-US" sz="2400" dirty="0">
              <a:cs typeface="Calibri"/>
            </a:endParaRPr>
          </a:p>
          <a:p>
            <a:pPr lvl="1">
              <a:lnSpc>
                <a:spcPct val="90000"/>
              </a:lnSpc>
            </a:pPr>
            <a:r>
              <a:rPr lang="en-US" sz="2400" dirty="0"/>
              <a:t>Maintain client confidentiality</a:t>
            </a:r>
            <a:endParaRPr lang="en-US" sz="2400" dirty="0">
              <a:cs typeface="Calibri"/>
            </a:endParaRPr>
          </a:p>
          <a:p>
            <a:pPr lvl="1">
              <a:lnSpc>
                <a:spcPct val="90000"/>
              </a:lnSpc>
            </a:pPr>
            <a:r>
              <a:rPr lang="en-US" sz="2400" dirty="0"/>
              <a:t>Be careful not to rush these passengers</a:t>
            </a:r>
            <a:r>
              <a:rPr lang="uk-UA" sz="2400" dirty="0"/>
              <a:t> &amp; </a:t>
            </a:r>
            <a:r>
              <a:rPr lang="en-US" sz="2400" dirty="0"/>
              <a:t>use the same courtesy</a:t>
            </a:r>
            <a:r>
              <a:rPr lang="uk-UA" sz="2400" dirty="0"/>
              <a:t> &amp; </a:t>
            </a:r>
            <a:r>
              <a:rPr lang="en-US" sz="2400" dirty="0"/>
              <a:t>common sense you would with other passengers</a:t>
            </a: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213</a:t>
            </a:fld>
            <a:endParaRPr lang="en-US" dirty="0"/>
          </a:p>
        </p:txBody>
      </p:sp>
    </p:spTree>
    <p:extLst>
      <p:ext uri="{BB962C8B-B14F-4D97-AF65-F5344CB8AC3E}">
        <p14:creationId xmlns:p14="http://schemas.microsoft.com/office/powerpoint/2010/main" val="114530902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a:cs typeface="Calibri Light"/>
              </a:rPr>
              <a:t>Bloodborne Pathogens</a:t>
            </a:r>
            <a:endParaRPr lang="en-US" dirty="0"/>
          </a:p>
        </p:txBody>
      </p:sp>
      <p:sp>
        <p:nvSpPr>
          <p:cNvPr id="3" name="Content Placeholder 2"/>
          <p:cNvSpPr>
            <a:spLocks noGrp="1"/>
          </p:cNvSpPr>
          <p:nvPr>
            <p:ph idx="1"/>
          </p:nvPr>
        </p:nvSpPr>
        <p:spPr>
          <a:xfrm>
            <a:off x="555279" y="1726949"/>
            <a:ext cx="8229600" cy="4876800"/>
          </a:xfrm>
        </p:spPr>
        <p:txBody>
          <a:bodyPr>
            <a:normAutofit/>
          </a:bodyPr>
          <a:lstStyle/>
          <a:p>
            <a:pPr>
              <a:buNone/>
            </a:pPr>
            <a:r>
              <a:rPr lang="en-US" sz="2800" b="1" u="sng" dirty="0"/>
              <a:t>Kidney Dialysis</a:t>
            </a:r>
            <a:endParaRPr lang="en-US" sz="2800" b="1" u="sng" dirty="0">
              <a:cs typeface="Calibri"/>
            </a:endParaRPr>
          </a:p>
          <a:p>
            <a:pPr>
              <a:buNone/>
            </a:pPr>
            <a:endParaRPr lang="en-US" sz="2400" dirty="0">
              <a:cs typeface="Calibri"/>
            </a:endParaRPr>
          </a:p>
          <a:p>
            <a:pPr marL="342900" indent="-342900"/>
            <a:r>
              <a:rPr lang="en-US" sz="2400" dirty="0"/>
              <a:t>Your kidneys maintain body fluid levels by excreting fluids when the body has excess</a:t>
            </a:r>
            <a:r>
              <a:rPr lang="uk-UA" sz="2400" dirty="0"/>
              <a:t> &amp; </a:t>
            </a:r>
            <a:r>
              <a:rPr lang="en-US" sz="2400" dirty="0"/>
              <a:t>conserving fluids when the body fluid is low. </a:t>
            </a:r>
          </a:p>
          <a:p>
            <a:pPr marL="342900" indent="-342900"/>
            <a:endParaRPr lang="en-US" sz="2400" dirty="0"/>
          </a:p>
          <a:p>
            <a:pPr marL="342900" indent="-342900"/>
            <a:r>
              <a:rPr lang="en-US" sz="2400" dirty="0"/>
              <a:t>The kidneys assist in regulating blood pressure by excreting excess fluids</a:t>
            </a:r>
            <a:r>
              <a:rPr lang="uk-UA" sz="2400" dirty="0"/>
              <a:t> &amp; </a:t>
            </a:r>
            <a:r>
              <a:rPr lang="en-US" sz="2400" dirty="0"/>
              <a:t>a chemical called rennin.</a:t>
            </a:r>
            <a:endParaRPr lang="en-US" sz="24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214</a:t>
            </a:fld>
            <a:endParaRPr lang="en-US" dirty="0"/>
          </a:p>
        </p:txBody>
      </p:sp>
    </p:spTree>
    <p:extLst>
      <p:ext uri="{BB962C8B-B14F-4D97-AF65-F5344CB8AC3E}">
        <p14:creationId xmlns:p14="http://schemas.microsoft.com/office/powerpoint/2010/main" val="13439612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p:txBody>
          <a:bodyPr/>
          <a:lstStyle/>
          <a:p>
            <a:pPr>
              <a:buNone/>
            </a:pPr>
            <a:endParaRPr lang="en-US" sz="2400" dirty="0">
              <a:cs typeface="Calibri"/>
            </a:endParaRPr>
          </a:p>
          <a:p>
            <a:pPr marL="457200" indent="-457200"/>
            <a:r>
              <a:rPr lang="en-US" sz="2400" dirty="0"/>
              <a:t>The kidneys filter the entire blood supply every 2 minutes in order to perform their major job of removing waste from the blood</a:t>
            </a:r>
            <a:r>
              <a:rPr lang="uk-UA" sz="2400" dirty="0"/>
              <a:t> &amp; </a:t>
            </a:r>
            <a:r>
              <a:rPr lang="en-US" sz="2400" dirty="0"/>
              <a:t>discharging it as urine. </a:t>
            </a:r>
          </a:p>
          <a:p>
            <a:pPr marL="457200" indent="-457200"/>
            <a:endParaRPr lang="en-US" sz="2400" dirty="0"/>
          </a:p>
          <a:p>
            <a:pPr marL="457200" indent="-457200"/>
            <a:r>
              <a:rPr lang="en-US" sz="2400" dirty="0"/>
              <a:t>If, for some reason, 1 kidney stops functioning, the other can perform the job of both.</a:t>
            </a:r>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215</a:t>
            </a:fld>
            <a:endParaRPr lang="en-US" dirty="0"/>
          </a:p>
        </p:txBody>
      </p:sp>
    </p:spTree>
    <p:extLst>
      <p:ext uri="{BB962C8B-B14F-4D97-AF65-F5344CB8AC3E}">
        <p14:creationId xmlns:p14="http://schemas.microsoft.com/office/powerpoint/2010/main" val="105670543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562824" y="1539089"/>
            <a:ext cx="8229600" cy="4800600"/>
          </a:xfrm>
        </p:spPr>
        <p:txBody>
          <a:bodyPr/>
          <a:lstStyle/>
          <a:p>
            <a:pPr>
              <a:buNone/>
            </a:pPr>
            <a:r>
              <a:rPr lang="en-US" sz="2800" b="1" u="sng" dirty="0"/>
              <a:t>Hemodialysis</a:t>
            </a:r>
            <a:endParaRPr lang="en-US" sz="2800" b="1" u="sng" dirty="0">
              <a:cs typeface="Calibri"/>
            </a:endParaRPr>
          </a:p>
          <a:p>
            <a:pPr>
              <a:buNone/>
            </a:pPr>
            <a:endParaRPr lang="en-US" sz="2400" u="sng" dirty="0">
              <a:cs typeface="Calibri"/>
            </a:endParaRPr>
          </a:p>
          <a:p>
            <a:pPr marL="342900" indent="-342900"/>
            <a:r>
              <a:rPr lang="en-US" sz="2400" dirty="0"/>
              <a:t>An artificial process of removing waste</a:t>
            </a:r>
            <a:r>
              <a:rPr lang="uk-UA" sz="2400" dirty="0"/>
              <a:t> &amp; </a:t>
            </a:r>
            <a:r>
              <a:rPr lang="en-US" sz="2400" dirty="0"/>
              <a:t>excess fluid from the blood. </a:t>
            </a:r>
            <a:endParaRPr lang="en-US" sz="2400" dirty="0">
              <a:cs typeface="Calibri"/>
            </a:endParaRPr>
          </a:p>
          <a:p>
            <a:pPr marL="342900" indent="-342900"/>
            <a:endParaRPr lang="en-US" sz="2400" u="sng" dirty="0">
              <a:cs typeface="Calibri"/>
            </a:endParaRPr>
          </a:p>
          <a:p>
            <a:pPr marL="342900" indent="-342900"/>
            <a:r>
              <a:rPr lang="en-US" sz="2400" dirty="0"/>
              <a:t>Treatments are generally required 2 to 3 days per week, with each treatment lasting 4 to 6 hours.</a:t>
            </a: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216</a:t>
            </a:fld>
            <a:endParaRPr lang="en-US" dirty="0"/>
          </a:p>
        </p:txBody>
      </p:sp>
    </p:spTree>
    <p:extLst>
      <p:ext uri="{BB962C8B-B14F-4D97-AF65-F5344CB8AC3E}">
        <p14:creationId xmlns:p14="http://schemas.microsoft.com/office/powerpoint/2010/main" val="165420689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457200" y="1676400"/>
            <a:ext cx="8229600" cy="4648200"/>
          </a:xfrm>
        </p:spPr>
        <p:txBody>
          <a:bodyPr/>
          <a:lstStyle/>
          <a:p>
            <a:pPr>
              <a:buNone/>
            </a:pPr>
            <a:r>
              <a:rPr lang="en-US" sz="2800" b="1" u="sng" dirty="0">
                <a:ea typeface="+mn-lt"/>
                <a:cs typeface="+mn-lt"/>
              </a:rPr>
              <a:t>Hemodialysis</a:t>
            </a:r>
            <a:endParaRPr lang="en-US" sz="2800" dirty="0">
              <a:ea typeface="+mn-lt"/>
              <a:cs typeface="+mn-lt"/>
            </a:endParaRPr>
          </a:p>
          <a:p>
            <a:pPr>
              <a:buNone/>
            </a:pPr>
            <a:endParaRPr lang="en-US" sz="2400" dirty="0">
              <a:cs typeface="Calibri"/>
            </a:endParaRPr>
          </a:p>
          <a:p>
            <a:pPr marL="342900" indent="-342900"/>
            <a:r>
              <a:rPr lang="en-US" sz="2400" dirty="0"/>
              <a:t>Individuals who go through this treatment are usually extremely weak</a:t>
            </a:r>
            <a:r>
              <a:rPr lang="uk-UA" sz="2400" dirty="0"/>
              <a:t> &amp; </a:t>
            </a:r>
            <a:r>
              <a:rPr lang="en-US" sz="2400" dirty="0"/>
              <a:t>feel ill upon completion of treatment. </a:t>
            </a:r>
          </a:p>
          <a:p>
            <a:pPr marL="342900" indent="-342900"/>
            <a:r>
              <a:rPr lang="en-US" sz="2400" dirty="0"/>
              <a:t>Many may be carrying up to 15 pounds of excess body fluid prior to treatment. </a:t>
            </a:r>
            <a:endParaRPr lang="en-US" sz="2400" dirty="0">
              <a:cs typeface="Calibri"/>
            </a:endParaRPr>
          </a:p>
          <a:p>
            <a:pPr marL="342900" indent="-342900"/>
            <a:r>
              <a:rPr lang="en-US" sz="2400" dirty="0"/>
              <a:t>Make absolutely certain that these passengers receive assistance in moving.</a:t>
            </a:r>
            <a:endParaRPr lang="en-US" sz="24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217</a:t>
            </a:fld>
            <a:endParaRPr lang="en-US" dirty="0"/>
          </a:p>
        </p:txBody>
      </p:sp>
    </p:spTree>
    <p:extLst>
      <p:ext uri="{BB962C8B-B14F-4D97-AF65-F5344CB8AC3E}">
        <p14:creationId xmlns:p14="http://schemas.microsoft.com/office/powerpoint/2010/main" val="13435215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61" y="762000"/>
            <a:ext cx="8229600" cy="438912"/>
          </a:xfrm>
        </p:spPr>
        <p:txBody>
          <a:bodyPr>
            <a:noAutofit/>
          </a:bodyPr>
          <a:lstStyle/>
          <a:p>
            <a:r>
              <a:rPr lang="en-US" dirty="0" err="1">
                <a:cs typeface="Calibri Light"/>
              </a:rPr>
              <a:t>Bloodborne</a:t>
            </a:r>
            <a:r>
              <a:rPr lang="en-US" dirty="0">
                <a:cs typeface="Calibri Light"/>
              </a:rPr>
              <a:t> Pathogens</a:t>
            </a:r>
            <a:endParaRPr lang="en-US" dirty="0"/>
          </a:p>
        </p:txBody>
      </p:sp>
      <p:sp>
        <p:nvSpPr>
          <p:cNvPr id="3" name="Content Placeholder 2"/>
          <p:cNvSpPr>
            <a:spLocks noGrp="1"/>
          </p:cNvSpPr>
          <p:nvPr>
            <p:ph idx="1"/>
          </p:nvPr>
        </p:nvSpPr>
        <p:spPr>
          <a:xfrm>
            <a:off x="457200" y="1686208"/>
            <a:ext cx="8229600" cy="5181600"/>
          </a:xfrm>
        </p:spPr>
        <p:txBody>
          <a:bodyPr/>
          <a:lstStyle/>
          <a:p>
            <a:pPr>
              <a:buNone/>
            </a:pPr>
            <a:r>
              <a:rPr lang="en-US" sz="2800" b="1" dirty="0"/>
              <a:t>The Passenger:</a:t>
            </a:r>
          </a:p>
          <a:p>
            <a:pPr>
              <a:buNone/>
            </a:pPr>
            <a:endParaRPr lang="en-US" dirty="0"/>
          </a:p>
          <a:p>
            <a:pPr>
              <a:buFont typeface="Wingdings" panose="05000000000000000000" pitchFamily="2" charset="2"/>
              <a:buChar char="§"/>
            </a:pPr>
            <a:r>
              <a:rPr lang="en-US" sz="2400" dirty="0"/>
              <a:t>May scratch a lot from dry skin caused by blood chemistry</a:t>
            </a:r>
            <a:endParaRPr lang="en-US" sz="2400" dirty="0">
              <a:cs typeface="Calibri"/>
            </a:endParaRPr>
          </a:p>
          <a:p>
            <a:pPr>
              <a:buFont typeface="Wingdings" panose="05000000000000000000" pitchFamily="2" charset="2"/>
              <a:buChar char="§"/>
            </a:pPr>
            <a:r>
              <a:rPr lang="en-US" sz="2400" dirty="0"/>
              <a:t>May have poor vision</a:t>
            </a:r>
            <a:endParaRPr lang="en-US" sz="2400" dirty="0">
              <a:cs typeface="Calibri"/>
            </a:endParaRPr>
          </a:p>
          <a:p>
            <a:pPr>
              <a:buFont typeface="Wingdings" panose="05000000000000000000" pitchFamily="2" charset="2"/>
              <a:buChar char="§"/>
            </a:pPr>
            <a:r>
              <a:rPr lang="en-US" sz="2400" dirty="0"/>
              <a:t>May require assistance standing, walking,</a:t>
            </a:r>
            <a:r>
              <a:rPr lang="uk-UA" sz="2400" dirty="0"/>
              <a:t> &amp; </a:t>
            </a:r>
            <a:r>
              <a:rPr lang="en-US" sz="2400" dirty="0"/>
              <a:t>entering or exiting your vehicle.</a:t>
            </a:r>
            <a:endParaRPr lang="en-US" sz="2400" dirty="0">
              <a:cs typeface="Calibri"/>
            </a:endParaRPr>
          </a:p>
          <a:p>
            <a:pPr>
              <a:buFont typeface="Wingdings" panose="05000000000000000000" pitchFamily="2" charset="2"/>
              <a:buChar char="§"/>
            </a:pPr>
            <a:r>
              <a:rPr lang="en-US" sz="2400" dirty="0"/>
              <a:t>May bleed from the access point to their blood supply.  Should this occur seek medical attention immediately.</a:t>
            </a: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218</a:t>
            </a:fld>
            <a:endParaRPr lang="en-US" dirty="0"/>
          </a:p>
        </p:txBody>
      </p:sp>
    </p:spTree>
    <p:extLst>
      <p:ext uri="{BB962C8B-B14F-4D97-AF65-F5344CB8AC3E}">
        <p14:creationId xmlns:p14="http://schemas.microsoft.com/office/powerpoint/2010/main" val="97716937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RTAP</a:t>
            </a:r>
            <a:br>
              <a:rPr lang="en-US" dirty="0"/>
            </a:br>
            <a:endParaRPr lang="en-US" sz="2200" b="0" dirty="0">
              <a:cs typeface="Calibri Light"/>
            </a:endParaRPr>
          </a:p>
        </p:txBody>
      </p:sp>
      <p:sp>
        <p:nvSpPr>
          <p:cNvPr id="3" name="Content Placeholder 2"/>
          <p:cNvSpPr>
            <a:spLocks noGrp="1"/>
          </p:cNvSpPr>
          <p:nvPr>
            <p:ph idx="1"/>
          </p:nvPr>
        </p:nvSpPr>
        <p:spPr>
          <a:xfrm>
            <a:off x="628650" y="1532377"/>
            <a:ext cx="7886700" cy="4351338"/>
          </a:xfrm>
        </p:spPr>
        <p:txBody>
          <a:bodyPr>
            <a:normAutofit/>
          </a:bodyPr>
          <a:lstStyle/>
          <a:p>
            <a:pPr marL="0" indent="0">
              <a:buNone/>
            </a:pPr>
            <a:r>
              <a:rPr lang="en-US" sz="2800" b="1" dirty="0">
                <a:ea typeface="+mn-lt"/>
                <a:cs typeface="+mn-lt"/>
              </a:rPr>
              <a:t>Transporting Non-Ambulatory Passengers Issue One: Your Responsibility</a:t>
            </a:r>
            <a:endParaRPr lang="en-US" sz="2800" b="1" dirty="0">
              <a:cs typeface="Calibri"/>
            </a:endParaRPr>
          </a:p>
          <a:p>
            <a:endParaRPr lang="en-US" sz="2400" dirty="0">
              <a:cs typeface="Calibri"/>
            </a:endParaRPr>
          </a:p>
          <a:p>
            <a:r>
              <a:rPr lang="en-US" sz="2400" dirty="0"/>
              <a:t>As a driver, you are responsible for the safe boarding, securement, transport,</a:t>
            </a:r>
            <a:r>
              <a:rPr lang="uk-UA" sz="2400" dirty="0"/>
              <a:t> &amp; </a:t>
            </a:r>
            <a:r>
              <a:rPr lang="en-US" sz="2400" dirty="0" err="1"/>
              <a:t>deboarding</a:t>
            </a:r>
            <a:r>
              <a:rPr lang="en-US" sz="2400" dirty="0"/>
              <a:t> of people who use wheelchairs</a:t>
            </a:r>
            <a:r>
              <a:rPr lang="uk-UA" sz="2400" dirty="0"/>
              <a:t> &amp; </a:t>
            </a:r>
            <a:r>
              <a:rPr lang="en-US" sz="2400" dirty="0"/>
              <a:t>other mobility devices. </a:t>
            </a:r>
            <a:endParaRPr lang="en-US" sz="2400" dirty="0">
              <a:cs typeface="Calibri"/>
            </a:endParaRPr>
          </a:p>
          <a:p>
            <a:endParaRPr lang="en-US" sz="2400" dirty="0"/>
          </a:p>
          <a:p>
            <a:r>
              <a:rPr lang="en-US" sz="2400" dirty="0"/>
              <a:t>To a person who uses a wheelchair or other mobility device, a trained</a:t>
            </a:r>
            <a:r>
              <a:rPr lang="uk-UA" sz="2400" dirty="0"/>
              <a:t> &amp; </a:t>
            </a:r>
            <a:r>
              <a:rPr lang="en-US" sz="2400" dirty="0"/>
              <a:t>empathetic driver makes a particularly large difference in their quality of life. </a:t>
            </a:r>
            <a:endParaRPr lang="en-US" sz="20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219</a:t>
            </a:fld>
            <a:endParaRPr lang="en-US" dirty="0"/>
          </a:p>
        </p:txBody>
      </p:sp>
    </p:spTree>
    <p:extLst>
      <p:ext uri="{BB962C8B-B14F-4D97-AF65-F5344CB8AC3E}">
        <p14:creationId xmlns:p14="http://schemas.microsoft.com/office/powerpoint/2010/main" val="133864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3D06257D-571C-471E-B456-475FA05D2870}"/>
              </a:ext>
            </a:extLst>
          </p:cNvPr>
          <p:cNvSpPr>
            <a:spLocks noGrp="1"/>
          </p:cNvSpPr>
          <p:nvPr>
            <p:ph type="ctrTitle"/>
          </p:nvPr>
        </p:nvSpPr>
        <p:spPr>
          <a:xfrm>
            <a:off x="1071563" y="4265613"/>
            <a:ext cx="6858000" cy="2387600"/>
          </a:xfrm>
        </p:spPr>
        <p:txBody>
          <a:bodyPr/>
          <a:lstStyle/>
          <a:p>
            <a:pPr marL="137160">
              <a:spcBef>
                <a:spcPts val="750"/>
              </a:spcBef>
            </a:pPr>
            <a:endParaRPr lang="en-US" sz="5400" dirty="0">
              <a:ea typeface="+mj-lt"/>
              <a:cs typeface="+mj-lt"/>
            </a:endParaRPr>
          </a:p>
          <a:p>
            <a:pPr marL="137160">
              <a:spcBef>
                <a:spcPts val="750"/>
              </a:spcBef>
            </a:pPr>
            <a:endParaRPr lang="en-US" sz="5400" dirty="0">
              <a:ea typeface="+mj-lt"/>
              <a:cs typeface="+mj-lt"/>
            </a:endParaRPr>
          </a:p>
          <a:p>
            <a:pPr marL="137160">
              <a:spcBef>
                <a:spcPts val="750"/>
              </a:spcBef>
            </a:pPr>
            <a:r>
              <a:rPr lang="en-US" sz="5400" dirty="0">
                <a:ea typeface="+mj-lt"/>
                <a:cs typeface="+mj-lt"/>
              </a:rPr>
              <a:t>The best way to prevent driver fatigue is to make certain you have enough sleep before driving regardless of the length of your trip.</a:t>
            </a:r>
          </a:p>
          <a:p>
            <a:endParaRPr lang="en-US" sz="5400" dirty="0">
              <a:cs typeface="Calibri Light"/>
            </a:endParaRP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smtClean="0"/>
              <a:pPr>
                <a:spcAft>
                  <a:spcPts val="600"/>
                </a:spcAft>
              </a:pPr>
              <a:t>22</a:t>
            </a:fld>
            <a:endParaRPr lang="en-US"/>
          </a:p>
        </p:txBody>
      </p:sp>
    </p:spTree>
    <p:extLst>
      <p:ext uri="{BB962C8B-B14F-4D97-AF65-F5344CB8AC3E}">
        <p14:creationId xmlns:p14="http://schemas.microsoft.com/office/powerpoint/2010/main" val="150890555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RTAP</a:t>
            </a:r>
            <a:br>
              <a:rPr lang="en-US" dirty="0"/>
            </a:br>
            <a:endParaRPr lang="en-US" sz="2200" b="0" dirty="0">
              <a:cs typeface="Calibri Light"/>
            </a:endParaRPr>
          </a:p>
        </p:txBody>
      </p:sp>
      <p:sp>
        <p:nvSpPr>
          <p:cNvPr id="3" name="Content Placeholder 2"/>
          <p:cNvSpPr>
            <a:spLocks noGrp="1"/>
          </p:cNvSpPr>
          <p:nvPr>
            <p:ph idx="1"/>
          </p:nvPr>
        </p:nvSpPr>
        <p:spPr>
          <a:xfrm>
            <a:off x="628650" y="1409700"/>
            <a:ext cx="7886700" cy="4351338"/>
          </a:xfrm>
        </p:spPr>
        <p:txBody>
          <a:bodyPr>
            <a:normAutofit/>
          </a:bodyPr>
          <a:lstStyle/>
          <a:p>
            <a:pPr marL="0" indent="0">
              <a:buNone/>
            </a:pPr>
            <a:r>
              <a:rPr lang="en-US" sz="2800" b="1" dirty="0">
                <a:ea typeface="+mn-lt"/>
                <a:cs typeface="+mn-lt"/>
              </a:rPr>
              <a:t>Transporting Non-Ambulatory Passengers Issue One: Your Responsibility</a:t>
            </a:r>
            <a:endParaRPr lang="en-US" sz="2800" b="1" dirty="0">
              <a:cs typeface="Calibri"/>
            </a:endParaRPr>
          </a:p>
          <a:p>
            <a:pPr marL="0" indent="0">
              <a:buNone/>
            </a:pPr>
            <a:endParaRPr lang="en-US" sz="2400" dirty="0">
              <a:cs typeface="Calibri"/>
            </a:endParaRPr>
          </a:p>
          <a:p>
            <a:r>
              <a:rPr lang="en-US" sz="2400" dirty="0"/>
              <a:t>Regardless of the service you provide, you are expected to completely facilitate boarding</a:t>
            </a:r>
            <a:r>
              <a:rPr lang="uk-UA" sz="2400" dirty="0"/>
              <a:t> &amp; </a:t>
            </a:r>
            <a:r>
              <a:rPr lang="en-US" sz="2400" dirty="0" err="1"/>
              <a:t>deboarding</a:t>
            </a:r>
            <a:r>
              <a:rPr lang="en-US" sz="2400" dirty="0"/>
              <a:t> of people who use wheelchairs or other mobility devices. </a:t>
            </a:r>
            <a:endParaRPr lang="en-US" sz="2400" dirty="0">
              <a:cs typeface="Calibri"/>
            </a:endParaRPr>
          </a:p>
          <a:p>
            <a:endParaRPr lang="en-US" sz="2400" dirty="0"/>
          </a:p>
          <a:p>
            <a:r>
              <a:rPr lang="en-US" sz="2400" dirty="0"/>
              <a:t>Understanding your agency’s policies is essential to fulfilling your responsibility to comply with the Americans with Disabilities Act (ADA) requirements</a:t>
            </a:r>
            <a:r>
              <a:rPr lang="uk-UA" sz="2400" dirty="0"/>
              <a:t> &amp; </a:t>
            </a:r>
            <a:r>
              <a:rPr lang="en-US" sz="2400" dirty="0"/>
              <a:t>your responsibility to the safety of your passengers. </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220</a:t>
            </a:fld>
            <a:endParaRPr lang="en-US" dirty="0"/>
          </a:p>
        </p:txBody>
      </p:sp>
    </p:spTree>
    <p:extLst>
      <p:ext uri="{BB962C8B-B14F-4D97-AF65-F5344CB8AC3E}">
        <p14:creationId xmlns:p14="http://schemas.microsoft.com/office/powerpoint/2010/main" val="140492819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4146"/>
            <a:ext cx="9144000" cy="1598036"/>
          </a:xfrm>
        </p:spPr>
        <p:txBody>
          <a:bodyPr wrap="square" anchor="ctr">
            <a:normAutofit/>
          </a:bodyPr>
          <a:lstStyle/>
          <a:p>
            <a:r>
              <a:rPr lang="en-US" b="1" dirty="0"/>
              <a:t>Section </a:t>
            </a:r>
            <a:r>
              <a:rPr lang="en-US" b="1" dirty="0" smtClean="0"/>
              <a:t>12: </a:t>
            </a:r>
            <a:br>
              <a:rPr lang="en-US" b="1" dirty="0" smtClean="0"/>
            </a:br>
            <a:r>
              <a:rPr lang="en-US" b="1" dirty="0" smtClean="0"/>
              <a:t>Mobility Equipment &amp; Features</a:t>
            </a:r>
            <a:endParaRPr lang="en-US"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61894"/>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221</a:t>
            </a:fld>
            <a:endParaRPr lang="en-US"/>
          </a:p>
        </p:txBody>
      </p:sp>
    </p:spTree>
    <p:extLst>
      <p:ext uri="{BB962C8B-B14F-4D97-AF65-F5344CB8AC3E}">
        <p14:creationId xmlns:p14="http://schemas.microsoft.com/office/powerpoint/2010/main" val="69771134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39312"/>
          </a:xfrm>
        </p:spPr>
        <p:txBody>
          <a:bodyPr/>
          <a:lstStyle/>
          <a:p>
            <a:pPr algn="ctr"/>
            <a:r>
              <a:rPr lang="en-US" sz="4000" dirty="0"/>
              <a:t/>
            </a:r>
            <a:br>
              <a:rPr lang="en-US" sz="4000" dirty="0"/>
            </a:br>
            <a:r>
              <a:rPr lang="en-US" sz="4000" dirty="0"/>
              <a:t/>
            </a:r>
            <a:br>
              <a:rPr lang="en-US" sz="4000" dirty="0"/>
            </a:br>
            <a:r>
              <a:rPr lang="en-US" sz="4000" dirty="0"/>
              <a:t>MOBILITY EQUIPMENT</a:t>
            </a:r>
            <a:r>
              <a:rPr lang="uk-UA" sz="4000" dirty="0"/>
              <a:t> &amp; </a:t>
            </a:r>
            <a:r>
              <a:rPr lang="en-US" sz="4000" dirty="0"/>
              <a:t>FEATURES</a:t>
            </a:r>
          </a:p>
        </p:txBody>
      </p:sp>
      <p:sp>
        <p:nvSpPr>
          <p:cNvPr id="3" name="Content Placeholder 2"/>
          <p:cNvSpPr>
            <a:spLocks noGrp="1"/>
          </p:cNvSpPr>
          <p:nvPr>
            <p:ph idx="1"/>
          </p:nvPr>
        </p:nvSpPr>
        <p:spPr>
          <a:xfrm>
            <a:off x="457200" y="6172200"/>
            <a:ext cx="8229600" cy="152400"/>
          </a:xfrm>
        </p:spPr>
        <p:txBody>
          <a:bodyPr>
            <a:normAutofit fontScale="25000" lnSpcReduction="20000"/>
          </a:bodyPr>
          <a:lstStyle/>
          <a:p>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222</a:t>
            </a:fld>
            <a:endParaRPr lang="en-US" dirty="0"/>
          </a:p>
        </p:txBody>
      </p:sp>
    </p:spTree>
    <p:extLst>
      <p:ext uri="{BB962C8B-B14F-4D97-AF65-F5344CB8AC3E}">
        <p14:creationId xmlns:p14="http://schemas.microsoft.com/office/powerpoint/2010/main" val="150927344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dirty="0">
                <a:cs typeface="Calibri Light"/>
              </a:rPr>
              <a:t>Mobility Equipment &amp; Features</a:t>
            </a:r>
          </a:p>
        </p:txBody>
      </p:sp>
      <p:sp>
        <p:nvSpPr>
          <p:cNvPr id="3" name="Content Placeholder 2"/>
          <p:cNvSpPr>
            <a:spLocks noGrp="1"/>
          </p:cNvSpPr>
          <p:nvPr>
            <p:ph idx="1"/>
          </p:nvPr>
        </p:nvSpPr>
        <p:spPr>
          <a:xfrm>
            <a:off x="457200" y="1341275"/>
            <a:ext cx="8229600" cy="4983325"/>
          </a:xfrm>
        </p:spPr>
        <p:txBody>
          <a:bodyPr>
            <a:normAutofit/>
          </a:bodyPr>
          <a:lstStyle/>
          <a:p>
            <a:pPr>
              <a:buNone/>
            </a:pPr>
            <a:r>
              <a:rPr lang="en-US" sz="2800" b="1" u="sng" dirty="0"/>
              <a:t>Walkers</a:t>
            </a:r>
            <a:endParaRPr lang="en-US" sz="2800" b="1" dirty="0"/>
          </a:p>
          <a:p>
            <a:pPr lvl="8">
              <a:buNone/>
            </a:pPr>
            <a:endParaRPr lang="en-US" u="sng" dirty="0"/>
          </a:p>
          <a:p>
            <a:pPr>
              <a:buNone/>
            </a:pPr>
            <a:r>
              <a:rPr lang="en-US" sz="2400" dirty="0"/>
              <a:t>Passengers using this device will lean fairly heavily on it.  This device is particularly common among the elderly</a:t>
            </a:r>
            <a:r>
              <a:rPr lang="uk-UA" sz="2400" dirty="0"/>
              <a:t> &amp; </a:t>
            </a:r>
            <a:r>
              <a:rPr lang="en-US" sz="2400" dirty="0"/>
              <a:t>may have a “seat” attached so the user may rest.</a:t>
            </a:r>
            <a:r>
              <a:rPr lang="en-US" sz="2000" dirty="0"/>
              <a:t> </a:t>
            </a:r>
            <a:r>
              <a:rPr lang="en-US" dirty="0"/>
              <a:t>     </a:t>
            </a:r>
          </a:p>
          <a:p>
            <a:pPr>
              <a:buNone/>
            </a:pPr>
            <a:endParaRPr lang="en-US" sz="900" dirty="0"/>
          </a:p>
          <a:p>
            <a:pPr>
              <a:buNone/>
            </a:pPr>
            <a:r>
              <a:rPr lang="en-US" sz="2800" dirty="0"/>
              <a:t>                                </a:t>
            </a:r>
            <a:r>
              <a:rPr lang="en-US" sz="3200" dirty="0"/>
              <a:t>  </a:t>
            </a:r>
            <a:r>
              <a:rPr lang="en-US" sz="3200" i="1" dirty="0"/>
              <a:t> </a:t>
            </a:r>
            <a:r>
              <a:rPr lang="en-US" sz="2000" i="1" dirty="0"/>
              <a:t>knee walker</a:t>
            </a:r>
            <a:endParaRPr lang="en-US" sz="2000" i="1" dirty="0">
              <a:cs typeface="Calibri"/>
            </a:endParaRPr>
          </a:p>
          <a:p>
            <a:pPr>
              <a:buNone/>
            </a:pPr>
            <a:endParaRPr lang="en-US" sz="2800" dirty="0"/>
          </a:p>
          <a:p>
            <a:pPr lvl="8">
              <a:buNone/>
            </a:pPr>
            <a:endParaRPr lang="en-US" dirty="0"/>
          </a:p>
          <a:p>
            <a:pPr lvl="8">
              <a:buNone/>
            </a:pPr>
            <a:endParaRPr lang="en-US" dirty="0"/>
          </a:p>
          <a:p>
            <a:pPr lvl="8">
              <a:buNone/>
            </a:pPr>
            <a:endParaRPr lang="en-US" dirty="0"/>
          </a:p>
          <a:p>
            <a:pPr lvl="8">
              <a:buNone/>
            </a:pPr>
            <a:endParaRPr lang="en-US" dirty="0"/>
          </a:p>
          <a:p>
            <a:pPr lvl="8">
              <a:buNone/>
            </a:pPr>
            <a:endParaRPr lang="en-US" dirty="0"/>
          </a:p>
          <a:p>
            <a:pPr lvl="8">
              <a:buNone/>
            </a:pPr>
            <a:endParaRPr lang="en-US" dirty="0"/>
          </a:p>
          <a:p>
            <a:pPr lvl="8" algn="r">
              <a:buNone/>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223</a:t>
            </a:fld>
            <a:endParaRPr lang="en-US" dirty="0"/>
          </a:p>
        </p:txBody>
      </p:sp>
      <p:pic>
        <p:nvPicPr>
          <p:cNvPr id="6" name="Picture 3" descr="C:\Users\Jim\AppData\Local\Microsoft\Windows\Temporary Internet Files\Content.IE5\L33KTQSN\MP900314366[1].jpg"/>
          <p:cNvPicPr>
            <a:picLocks noChangeAspect="1" noChangeArrowheads="1"/>
          </p:cNvPicPr>
          <p:nvPr/>
        </p:nvPicPr>
        <p:blipFill>
          <a:blip r:embed="rId3" cstate="print"/>
          <a:srcRect/>
          <a:stretch>
            <a:fillRect/>
          </a:stretch>
        </p:blipFill>
        <p:spPr bwMode="auto">
          <a:xfrm>
            <a:off x="5562600" y="3991413"/>
            <a:ext cx="2027947" cy="2133600"/>
          </a:xfrm>
          <a:prstGeom prst="rect">
            <a:avLst/>
          </a:prstGeom>
          <a:noFill/>
        </p:spPr>
      </p:pic>
      <p:pic>
        <p:nvPicPr>
          <p:cNvPr id="9" name="Picture 8" descr="walker2.gif"/>
          <p:cNvPicPr>
            <a:picLocks noChangeAspect="1"/>
          </p:cNvPicPr>
          <p:nvPr/>
        </p:nvPicPr>
        <p:blipFill>
          <a:blip r:embed="rId4" cstate="print"/>
          <a:stretch>
            <a:fillRect/>
          </a:stretch>
        </p:blipFill>
        <p:spPr>
          <a:xfrm>
            <a:off x="838200" y="3991413"/>
            <a:ext cx="1828800" cy="2133600"/>
          </a:xfrm>
          <a:prstGeom prst="rect">
            <a:avLst/>
          </a:prstGeom>
        </p:spPr>
      </p:pic>
      <p:pic>
        <p:nvPicPr>
          <p:cNvPr id="8" name="Picture 7" descr="kneewalker.jpg"/>
          <p:cNvPicPr>
            <a:picLocks noChangeAspect="1"/>
          </p:cNvPicPr>
          <p:nvPr/>
        </p:nvPicPr>
        <p:blipFill>
          <a:blip r:embed="rId5" cstate="print"/>
          <a:stretch>
            <a:fillRect/>
          </a:stretch>
        </p:blipFill>
        <p:spPr>
          <a:xfrm>
            <a:off x="3048000" y="4009069"/>
            <a:ext cx="2019300" cy="2133600"/>
          </a:xfrm>
          <a:prstGeom prst="rect">
            <a:avLst/>
          </a:prstGeom>
        </p:spPr>
      </p:pic>
      <p:cxnSp>
        <p:nvCxnSpPr>
          <p:cNvPr id="11" name="Straight Arrow Connector 10"/>
          <p:cNvCxnSpPr/>
          <p:nvPr/>
        </p:nvCxnSpPr>
        <p:spPr>
          <a:xfrm>
            <a:off x="3924300" y="3824215"/>
            <a:ext cx="0" cy="328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53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447800"/>
            <a:ext cx="8229600" cy="4876800"/>
          </a:xfrm>
        </p:spPr>
        <p:txBody>
          <a:bodyPr/>
          <a:lstStyle/>
          <a:p>
            <a:pPr>
              <a:buNone/>
            </a:pPr>
            <a:r>
              <a:rPr lang="en-US" sz="2400" dirty="0"/>
              <a:t>Passengers using walkers will be moving quite slowly since balance is a problem.  Do not rush your passengers.</a:t>
            </a:r>
          </a:p>
          <a:p>
            <a:pPr>
              <a:buNone/>
            </a:pPr>
            <a:r>
              <a:rPr lang="en-US" sz="2400" dirty="0"/>
              <a:t>  </a:t>
            </a:r>
          </a:p>
          <a:p>
            <a:pPr>
              <a:buNone/>
            </a:pPr>
            <a:r>
              <a:rPr lang="en-US" sz="2400" dirty="0"/>
              <a:t>It will be extremely difficult, if not impossible, for the passenger to utilize the steps in your vehicle.  Therefore, the ADA requires that this individual be permitted to use the accessible entrance for entry</a:t>
            </a:r>
            <a:r>
              <a:rPr lang="uk-UA" sz="2400" dirty="0"/>
              <a:t> &amp; </a:t>
            </a:r>
            <a:r>
              <a:rPr lang="en-US" sz="2400" dirty="0"/>
              <a:t>exit of the vehicle.</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224</a:t>
            </a:fld>
            <a:endParaRPr lang="en-US" dirty="0"/>
          </a:p>
        </p:txBody>
      </p:sp>
    </p:spTree>
    <p:extLst>
      <p:ext uri="{BB962C8B-B14F-4D97-AF65-F5344CB8AC3E}">
        <p14:creationId xmlns:p14="http://schemas.microsoft.com/office/powerpoint/2010/main" val="7828826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342900" y="1447800"/>
            <a:ext cx="8343900" cy="4876800"/>
          </a:xfrm>
        </p:spPr>
        <p:txBody>
          <a:bodyPr/>
          <a:lstStyle/>
          <a:p>
            <a:pPr>
              <a:buNone/>
            </a:pPr>
            <a:r>
              <a:rPr lang="en-US" sz="2800" b="1" u="sng" dirty="0"/>
              <a:t>Canes</a:t>
            </a:r>
          </a:p>
          <a:p>
            <a:pPr>
              <a:buNone/>
            </a:pPr>
            <a:endParaRPr lang="en-US" sz="2400" u="sng" dirty="0"/>
          </a:p>
          <a:p>
            <a:pPr>
              <a:buNone/>
            </a:pPr>
            <a:r>
              <a:rPr lang="en-US" sz="2400" dirty="0"/>
              <a:t>The primary function of a cane is to maintain balance when walking or standing.</a:t>
            </a:r>
          </a:p>
          <a:p>
            <a:pPr>
              <a:buNone/>
            </a:pPr>
            <a:endParaRPr lang="en-US" u="sng" dirty="0"/>
          </a:p>
          <a:p>
            <a:pPr>
              <a:buNone/>
            </a:pPr>
            <a:endParaRPr lang="en-US" u="sng"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225</a:t>
            </a:fld>
            <a:endParaRPr lang="en-US" dirty="0"/>
          </a:p>
        </p:txBody>
      </p:sp>
      <p:pic>
        <p:nvPicPr>
          <p:cNvPr id="6" name="Picture 3" descr="C:\Users\Jim\AppData\Local\Microsoft\Windows\Temporary Internet Files\Content.IE5\Q8U27KZ6\MP900175570[1].jpg"/>
          <p:cNvPicPr>
            <a:picLocks noChangeAspect="1" noChangeArrowheads="1"/>
          </p:cNvPicPr>
          <p:nvPr/>
        </p:nvPicPr>
        <p:blipFill>
          <a:blip r:embed="rId3" cstate="print"/>
          <a:srcRect/>
          <a:stretch>
            <a:fillRect/>
          </a:stretch>
        </p:blipFill>
        <p:spPr bwMode="auto">
          <a:xfrm>
            <a:off x="1676400" y="3733800"/>
            <a:ext cx="2057400" cy="2133600"/>
          </a:xfrm>
          <a:prstGeom prst="rect">
            <a:avLst/>
          </a:prstGeom>
          <a:noFill/>
        </p:spPr>
      </p:pic>
      <p:pic>
        <p:nvPicPr>
          <p:cNvPr id="9" name="Picture 4" descr="C:\Users\Jim\AppData\Local\Microsoft\Windows\Temporary Internet Files\Content.IE5\OVQGE0NY\MC900340438[1].wmf"/>
          <p:cNvPicPr>
            <a:picLocks noChangeAspect="1" noChangeArrowheads="1"/>
          </p:cNvPicPr>
          <p:nvPr/>
        </p:nvPicPr>
        <p:blipFill>
          <a:blip r:embed="rId4" cstate="print"/>
          <a:srcRect/>
          <a:stretch>
            <a:fillRect/>
          </a:stretch>
        </p:blipFill>
        <p:spPr bwMode="auto">
          <a:xfrm>
            <a:off x="5715000" y="3810000"/>
            <a:ext cx="1066800" cy="1950224"/>
          </a:xfrm>
          <a:prstGeom prst="rect">
            <a:avLst/>
          </a:prstGeom>
          <a:noFill/>
        </p:spPr>
      </p:pic>
    </p:spTree>
    <p:extLst>
      <p:ext uri="{BB962C8B-B14F-4D97-AF65-F5344CB8AC3E}">
        <p14:creationId xmlns:p14="http://schemas.microsoft.com/office/powerpoint/2010/main" val="79241693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381000" y="1676400"/>
            <a:ext cx="8305800" cy="4648200"/>
          </a:xfrm>
        </p:spPr>
        <p:txBody>
          <a:bodyPr/>
          <a:lstStyle/>
          <a:p>
            <a:pPr>
              <a:buNone/>
            </a:pPr>
            <a:r>
              <a:rPr lang="en-US" sz="2400" dirty="0"/>
              <a:t>The “white cane” is not used for support.</a:t>
            </a:r>
          </a:p>
          <a:p>
            <a:pPr>
              <a:buNone/>
            </a:pPr>
            <a:endParaRPr lang="en-US" sz="2400" dirty="0"/>
          </a:p>
          <a:p>
            <a:pPr>
              <a:buNone/>
            </a:pPr>
            <a:r>
              <a:rPr lang="en-US" sz="2400" dirty="0"/>
              <a:t>Only those individuals who are legally blind are entitled to use a “white cane”.  </a:t>
            </a:r>
            <a:r>
              <a:rPr lang="en-US" sz="2800" dirty="0"/>
              <a:t>  </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226</a:t>
            </a:fld>
            <a:endParaRPr lang="en-US" dirty="0"/>
          </a:p>
        </p:txBody>
      </p:sp>
      <p:pic>
        <p:nvPicPr>
          <p:cNvPr id="6" name="Picture 13" descr="C:\Users\Jim\AppData\Local\Microsoft\Windows\Temporary Internet Files\Content.IE5\TF0M6L2A\MP900337273[1].jpg"/>
          <p:cNvPicPr>
            <a:picLocks noChangeAspect="1" noChangeArrowheads="1"/>
          </p:cNvPicPr>
          <p:nvPr/>
        </p:nvPicPr>
        <p:blipFill>
          <a:blip r:embed="rId3" cstate="print"/>
          <a:srcRect/>
          <a:stretch>
            <a:fillRect/>
          </a:stretch>
        </p:blipFill>
        <p:spPr bwMode="auto">
          <a:xfrm>
            <a:off x="2743200" y="3390899"/>
            <a:ext cx="2667000" cy="2582545"/>
          </a:xfrm>
          <a:prstGeom prst="rect">
            <a:avLst/>
          </a:prstGeom>
          <a:noFill/>
        </p:spPr>
      </p:pic>
    </p:spTree>
    <p:extLst>
      <p:ext uri="{BB962C8B-B14F-4D97-AF65-F5344CB8AC3E}">
        <p14:creationId xmlns:p14="http://schemas.microsoft.com/office/powerpoint/2010/main" val="112200387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447800"/>
            <a:ext cx="8229600" cy="4876800"/>
          </a:xfrm>
        </p:spPr>
        <p:txBody>
          <a:bodyPr/>
          <a:lstStyle/>
          <a:p>
            <a:pPr>
              <a:buNone/>
            </a:pPr>
            <a:r>
              <a:rPr lang="en-US" sz="2400" dirty="0"/>
              <a:t>When providing assistance to a passenger using any type of cane, do so on the side of the passenger opposite the cane.  </a:t>
            </a:r>
          </a:p>
          <a:p>
            <a:pPr>
              <a:buNone/>
            </a:pPr>
            <a:endParaRPr lang="en-US" sz="2400" dirty="0"/>
          </a:p>
          <a:p>
            <a:pPr>
              <a:buNone/>
            </a:pPr>
            <a:r>
              <a:rPr lang="en-US" sz="2400" dirty="0"/>
              <a:t>Be certain to ask your passenger if they would like assistance,</a:t>
            </a:r>
            <a:r>
              <a:rPr lang="uk-UA" sz="2400" dirty="0"/>
              <a:t> &amp; </a:t>
            </a:r>
            <a:r>
              <a:rPr lang="en-US" sz="2400" dirty="0"/>
              <a:t>if so, how you may help.</a:t>
            </a:r>
          </a:p>
          <a:p>
            <a:pPr>
              <a:buNone/>
            </a:pPr>
            <a:endParaRPr lang="en-US" sz="24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227</a:t>
            </a:fld>
            <a:endParaRPr lang="en-US" dirty="0"/>
          </a:p>
        </p:txBody>
      </p:sp>
    </p:spTree>
    <p:extLst>
      <p:ext uri="{BB962C8B-B14F-4D97-AF65-F5344CB8AC3E}">
        <p14:creationId xmlns:p14="http://schemas.microsoft.com/office/powerpoint/2010/main" val="85936914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447800"/>
            <a:ext cx="8229600" cy="4876800"/>
          </a:xfrm>
        </p:spPr>
        <p:txBody>
          <a:bodyPr/>
          <a:lstStyle/>
          <a:p>
            <a:pPr>
              <a:buNone/>
            </a:pPr>
            <a:r>
              <a:rPr lang="en-US" sz="2800" b="1" u="sng" dirty="0"/>
              <a:t>Crutches</a:t>
            </a:r>
            <a:endParaRPr lang="en-US" sz="2800" b="1" dirty="0"/>
          </a:p>
          <a:p>
            <a:pPr>
              <a:buNone/>
            </a:pPr>
            <a:endParaRPr lang="en-US" u="sng" dirty="0"/>
          </a:p>
          <a:p>
            <a:pPr>
              <a:buNone/>
            </a:pPr>
            <a:r>
              <a:rPr lang="en-US" sz="2400" dirty="0"/>
              <a:t>There are two basic types of crutches; underarm,</a:t>
            </a:r>
            <a:r>
              <a:rPr lang="uk-UA" sz="2400" dirty="0"/>
              <a:t> &amp; </a:t>
            </a:r>
            <a:r>
              <a:rPr lang="en-US" sz="2400" dirty="0"/>
              <a:t>forearm.   Crutches assist with balance</a:t>
            </a:r>
            <a:r>
              <a:rPr lang="uk-UA" sz="2400" dirty="0"/>
              <a:t> &amp; </a:t>
            </a:r>
            <a:r>
              <a:rPr lang="en-US" sz="2400" dirty="0"/>
              <a:t>body weight support.  </a:t>
            </a:r>
          </a:p>
          <a:p>
            <a:pPr>
              <a:buNone/>
            </a:pPr>
            <a:endParaRPr lang="en-US" dirty="0"/>
          </a:p>
          <a:p>
            <a:pPr>
              <a:buNone/>
            </a:pPr>
            <a:endParaRPr lang="en-US" dirty="0"/>
          </a:p>
          <a:p>
            <a:pPr>
              <a:buNone/>
            </a:pPr>
            <a:r>
              <a:rPr lang="en-US" dirty="0"/>
              <a:t>                 </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228</a:t>
            </a:fld>
            <a:endParaRPr lang="en-US" dirty="0"/>
          </a:p>
        </p:txBody>
      </p:sp>
      <p:pic>
        <p:nvPicPr>
          <p:cNvPr id="6" name="Picture 8" descr="C:\Users\Jim\AppData\Local\Microsoft\Windows\Temporary Internet Files\Content.IE5\L33KTQSN\MP900314359[1].jpg"/>
          <p:cNvPicPr>
            <a:picLocks noChangeAspect="1" noChangeArrowheads="1"/>
          </p:cNvPicPr>
          <p:nvPr/>
        </p:nvPicPr>
        <p:blipFill>
          <a:blip r:embed="rId3" cstate="print"/>
          <a:srcRect/>
          <a:stretch>
            <a:fillRect/>
          </a:stretch>
        </p:blipFill>
        <p:spPr bwMode="auto">
          <a:xfrm>
            <a:off x="5943600" y="3886200"/>
            <a:ext cx="1764792" cy="2286000"/>
          </a:xfrm>
          <a:prstGeom prst="rect">
            <a:avLst/>
          </a:prstGeom>
          <a:noFill/>
        </p:spPr>
      </p:pic>
      <p:pic>
        <p:nvPicPr>
          <p:cNvPr id="11" name="Picture 10" descr="forearmcrutch.jpg"/>
          <p:cNvPicPr>
            <a:picLocks noChangeAspect="1"/>
          </p:cNvPicPr>
          <p:nvPr/>
        </p:nvPicPr>
        <p:blipFill>
          <a:blip r:embed="rId4" cstate="print"/>
          <a:stretch>
            <a:fillRect/>
          </a:stretch>
        </p:blipFill>
        <p:spPr>
          <a:xfrm>
            <a:off x="1676399" y="3886200"/>
            <a:ext cx="1796143" cy="2286000"/>
          </a:xfrm>
          <a:prstGeom prst="rect">
            <a:avLst/>
          </a:prstGeom>
        </p:spPr>
      </p:pic>
    </p:spTree>
    <p:extLst>
      <p:ext uri="{BB962C8B-B14F-4D97-AF65-F5344CB8AC3E}">
        <p14:creationId xmlns:p14="http://schemas.microsoft.com/office/powerpoint/2010/main" val="142447250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488"/>
            <a:ext cx="8229600" cy="362712"/>
          </a:xfrm>
        </p:spPr>
        <p:txBody>
          <a:bodyPr>
            <a:no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295400"/>
            <a:ext cx="8229600" cy="5029200"/>
          </a:xfrm>
        </p:spPr>
        <p:txBody>
          <a:bodyPr/>
          <a:lstStyle/>
          <a:p>
            <a:pPr>
              <a:buNone/>
            </a:pPr>
            <a:endParaRPr lang="en-US" dirty="0"/>
          </a:p>
          <a:p>
            <a:pPr>
              <a:buNone/>
            </a:pPr>
            <a:r>
              <a:rPr lang="en-US" sz="2400" dirty="0"/>
              <a:t>All passengers using crutches may have a balance problem.  Ask if they require assistance</a:t>
            </a:r>
            <a:r>
              <a:rPr lang="uk-UA" sz="2400" dirty="0"/>
              <a:t> &amp; </a:t>
            </a:r>
            <a:r>
              <a:rPr lang="en-US" sz="2400" dirty="0"/>
              <a:t>how you may provide it.</a:t>
            </a:r>
          </a:p>
          <a:p>
            <a:pPr>
              <a:buNone/>
            </a:pPr>
            <a:endParaRPr lang="en-US" sz="2400" dirty="0"/>
          </a:p>
          <a:p>
            <a:pPr>
              <a:buNone/>
            </a:pPr>
            <a:r>
              <a:rPr lang="en-US" sz="2400" dirty="0"/>
              <a:t>Remember, it may be easier</a:t>
            </a:r>
            <a:r>
              <a:rPr lang="uk-UA" sz="2400" dirty="0"/>
              <a:t> &amp; </a:t>
            </a:r>
            <a:r>
              <a:rPr lang="en-US" sz="2400" dirty="0"/>
              <a:t>safer for your passenger to use the lift for boarding</a:t>
            </a:r>
            <a:r>
              <a:rPr lang="uk-UA" sz="2400" dirty="0"/>
              <a:t> &amp; </a:t>
            </a:r>
            <a:r>
              <a:rPr lang="en-US" sz="2400" dirty="0"/>
              <a:t>exiting the vehicle.</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229</a:t>
            </a:fld>
            <a:endParaRPr lang="en-US" dirty="0"/>
          </a:p>
        </p:txBody>
      </p:sp>
    </p:spTree>
    <p:extLst>
      <p:ext uri="{BB962C8B-B14F-4D97-AF65-F5344CB8AC3E}">
        <p14:creationId xmlns:p14="http://schemas.microsoft.com/office/powerpoint/2010/main" val="39479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Driver Fatigue</a:t>
            </a:r>
            <a:endParaRPr lang="en-US"/>
          </a:p>
        </p:txBody>
      </p:sp>
      <p:sp>
        <p:nvSpPr>
          <p:cNvPr id="3" name="Content Placeholder 2"/>
          <p:cNvSpPr>
            <a:spLocks noGrp="1"/>
          </p:cNvSpPr>
          <p:nvPr>
            <p:ph idx="1"/>
          </p:nvPr>
        </p:nvSpPr>
        <p:spPr/>
        <p:txBody>
          <a:bodyPr/>
          <a:lstStyle/>
          <a:p>
            <a:pPr marL="137160" indent="0">
              <a:buNone/>
            </a:pPr>
            <a:r>
              <a:rPr lang="en-US" sz="2600" dirty="0"/>
              <a:t>Early warning signs of fatigue include:</a:t>
            </a:r>
            <a:endParaRPr lang="en-US" sz="2600" dirty="0">
              <a:cs typeface="Calibri"/>
            </a:endParaRPr>
          </a:p>
          <a:p>
            <a:pPr marL="137160" indent="0">
              <a:buNone/>
            </a:pPr>
            <a:endParaRPr lang="en-US" sz="2400" dirty="0">
              <a:cs typeface="Calibri"/>
            </a:endParaRPr>
          </a:p>
          <a:p>
            <a:pPr marL="480060" indent="-342900"/>
            <a:r>
              <a:rPr lang="en-US" sz="2400" dirty="0"/>
              <a:t>Yawning                </a:t>
            </a:r>
            <a:endParaRPr lang="en-US" sz="2400" dirty="0">
              <a:cs typeface="Calibri" panose="020F0502020204030204"/>
            </a:endParaRPr>
          </a:p>
          <a:p>
            <a:pPr marL="480060" indent="-342900"/>
            <a:r>
              <a:rPr lang="en-US" sz="2400" dirty="0"/>
              <a:t>Tired eyes</a:t>
            </a:r>
            <a:endParaRPr lang="en-US" sz="2400" dirty="0">
              <a:cs typeface="Calibri" panose="020F0502020204030204"/>
            </a:endParaRPr>
          </a:p>
          <a:p>
            <a:pPr marL="480060" indent="-342900"/>
            <a:r>
              <a:rPr lang="en-US" sz="2400" dirty="0"/>
              <a:t>Boredom                 </a:t>
            </a:r>
            <a:endParaRPr lang="en-US" sz="2400" dirty="0">
              <a:cs typeface="Calibri" panose="020F0502020204030204"/>
            </a:endParaRPr>
          </a:p>
          <a:p>
            <a:pPr marL="480060" indent="-342900"/>
            <a:r>
              <a:rPr lang="en-US" sz="2400" dirty="0"/>
              <a:t>Over steering</a:t>
            </a:r>
            <a:endParaRPr lang="en-US" sz="2400" dirty="0">
              <a:cs typeface="Calibri" panose="020F0502020204030204"/>
            </a:endParaRPr>
          </a:p>
          <a:p>
            <a:pPr marL="480060" indent="-342900"/>
            <a:r>
              <a:rPr lang="en-US" sz="2400" dirty="0"/>
              <a:t>Difficulty remembering driving last few miles</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23</a:t>
            </a:fld>
            <a:endParaRPr lang="en-US" dirty="0"/>
          </a:p>
        </p:txBody>
      </p:sp>
    </p:spTree>
    <p:extLst>
      <p:ext uri="{BB962C8B-B14F-4D97-AF65-F5344CB8AC3E}">
        <p14:creationId xmlns:p14="http://schemas.microsoft.com/office/powerpoint/2010/main" val="54134269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409700"/>
            <a:ext cx="8229600" cy="4762500"/>
          </a:xfrm>
        </p:spPr>
        <p:txBody>
          <a:bodyPr/>
          <a:lstStyle/>
          <a:p>
            <a:pPr>
              <a:buNone/>
            </a:pPr>
            <a:r>
              <a:rPr lang="en-US" sz="2800" b="1" u="sng" dirty="0"/>
              <a:t>Prosthesis</a:t>
            </a:r>
            <a:endParaRPr lang="en-US" sz="2800" b="1" dirty="0"/>
          </a:p>
          <a:p>
            <a:pPr>
              <a:buNone/>
            </a:pPr>
            <a:endParaRPr lang="en-US" dirty="0"/>
          </a:p>
          <a:p>
            <a:pPr>
              <a:buNone/>
            </a:pPr>
            <a:r>
              <a:rPr lang="en-US" sz="2400" dirty="0"/>
              <a:t>An artificial device that replaces a missing body part such as an arm or leg.</a:t>
            </a:r>
          </a:p>
          <a:p>
            <a:pPr>
              <a:buNone/>
            </a:pPr>
            <a:endParaRPr lang="en-US" dirty="0"/>
          </a:p>
          <a:p>
            <a:pPr>
              <a:buNone/>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230</a:t>
            </a:fld>
            <a:endParaRPr lang="en-US" dirty="0"/>
          </a:p>
        </p:txBody>
      </p:sp>
      <p:pic>
        <p:nvPicPr>
          <p:cNvPr id="10" name="Picture 9" descr="fullleg.jpg"/>
          <p:cNvPicPr>
            <a:picLocks noChangeAspect="1"/>
          </p:cNvPicPr>
          <p:nvPr/>
        </p:nvPicPr>
        <p:blipFill>
          <a:blip r:embed="rId3" cstate="print"/>
          <a:stretch>
            <a:fillRect/>
          </a:stretch>
        </p:blipFill>
        <p:spPr>
          <a:xfrm>
            <a:off x="566771" y="3352800"/>
            <a:ext cx="3810000" cy="2857500"/>
          </a:xfrm>
          <a:prstGeom prst="rect">
            <a:avLst/>
          </a:prstGeom>
        </p:spPr>
      </p:pic>
      <p:pic>
        <p:nvPicPr>
          <p:cNvPr id="13" name="Picture 12" descr="leg.jpg"/>
          <p:cNvPicPr>
            <a:picLocks noChangeAspect="1"/>
          </p:cNvPicPr>
          <p:nvPr/>
        </p:nvPicPr>
        <p:blipFill>
          <a:blip r:embed="rId4" cstate="print"/>
          <a:stretch>
            <a:fillRect/>
          </a:stretch>
        </p:blipFill>
        <p:spPr>
          <a:xfrm>
            <a:off x="5052349" y="3352800"/>
            <a:ext cx="2948651" cy="2895600"/>
          </a:xfrm>
          <a:prstGeom prst="rect">
            <a:avLst/>
          </a:prstGeom>
        </p:spPr>
      </p:pic>
    </p:spTree>
    <p:extLst>
      <p:ext uri="{BB962C8B-B14F-4D97-AF65-F5344CB8AC3E}">
        <p14:creationId xmlns:p14="http://schemas.microsoft.com/office/powerpoint/2010/main" val="206937081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Mobility Equipment &amp; Features</a:t>
            </a:r>
            <a:endParaRPr lang="en-US" dirty="0"/>
          </a:p>
        </p:txBody>
      </p:sp>
      <p:sp>
        <p:nvSpPr>
          <p:cNvPr id="3" name="Content Placeholder 2"/>
          <p:cNvSpPr>
            <a:spLocks noGrp="1"/>
          </p:cNvSpPr>
          <p:nvPr>
            <p:ph idx="1"/>
          </p:nvPr>
        </p:nvSpPr>
        <p:spPr/>
        <p:txBody>
          <a:bodyPr/>
          <a:lstStyle/>
          <a:p>
            <a:pPr>
              <a:buNone/>
            </a:pPr>
            <a:r>
              <a:rPr lang="en-US" sz="2400" dirty="0"/>
              <a:t>A passenger using a prosthetic leg may walk slowly</a:t>
            </a:r>
            <a:r>
              <a:rPr lang="uk-UA" sz="2400" dirty="0"/>
              <a:t> &amp; </a:t>
            </a:r>
            <a:r>
              <a:rPr lang="en-US" sz="2400" dirty="0"/>
              <a:t>have difficulty walking up or down steps of your vehicle.</a:t>
            </a:r>
          </a:p>
          <a:p>
            <a:pPr>
              <a:buNone/>
            </a:pPr>
            <a:endParaRPr lang="en-US" sz="2400" dirty="0"/>
          </a:p>
          <a:p>
            <a:pPr>
              <a:buNone/>
            </a:pPr>
            <a:r>
              <a:rPr lang="en-US" sz="2400" dirty="0"/>
              <a:t>Be patient</a:t>
            </a:r>
            <a:r>
              <a:rPr lang="uk-UA" sz="2400" dirty="0"/>
              <a:t> &amp; </a:t>
            </a:r>
            <a:r>
              <a:rPr lang="en-US" sz="2400" dirty="0"/>
              <a:t>do not make your passenger feel pressured to move faster.</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231</a:t>
            </a:fld>
            <a:endParaRPr lang="en-US" dirty="0"/>
          </a:p>
        </p:txBody>
      </p:sp>
    </p:spTree>
    <p:extLst>
      <p:ext uri="{BB962C8B-B14F-4D97-AF65-F5344CB8AC3E}">
        <p14:creationId xmlns:p14="http://schemas.microsoft.com/office/powerpoint/2010/main" val="211453921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532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447800"/>
            <a:ext cx="8229600" cy="4876800"/>
          </a:xfrm>
        </p:spPr>
        <p:txBody>
          <a:bodyPr/>
          <a:lstStyle/>
          <a:p>
            <a:pPr>
              <a:buNone/>
            </a:pPr>
            <a:r>
              <a:rPr lang="en-US" sz="2800" b="1" u="sng" dirty="0"/>
              <a:t>Segway</a:t>
            </a:r>
            <a:endParaRPr lang="en-US" sz="2800" b="1" dirty="0"/>
          </a:p>
          <a:p>
            <a:pPr>
              <a:buNone/>
            </a:pPr>
            <a:r>
              <a:rPr lang="en-US" sz="2400" dirty="0"/>
              <a:t>A Segway is a two-wheeled, gyroscopically stabilized, battery-powered personal transportation device.  Some individuals with disabilities may use a Segway as a personal mobility aid, in lieu of more traditional devices like a wheelchair or scooter.</a:t>
            </a:r>
          </a:p>
          <a:p>
            <a:pPr>
              <a:buNone/>
            </a:pPr>
            <a:r>
              <a:rPr lang="en-US" dirty="0"/>
              <a:t>               </a:t>
            </a:r>
          </a:p>
          <a:p>
            <a:pPr>
              <a:buNone/>
            </a:pPr>
            <a:endParaRPr lang="en-US" dirty="0"/>
          </a:p>
          <a:p>
            <a:pPr>
              <a:buNone/>
            </a:pPr>
            <a:endParaRPr lang="en-US" u="sng"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232</a:t>
            </a:fld>
            <a:endParaRPr lang="en-US" dirty="0"/>
          </a:p>
        </p:txBody>
      </p:sp>
      <p:pic>
        <p:nvPicPr>
          <p:cNvPr id="9" name="Picture 8" descr="segway.jpg"/>
          <p:cNvPicPr>
            <a:picLocks noChangeAspect="1"/>
          </p:cNvPicPr>
          <p:nvPr/>
        </p:nvPicPr>
        <p:blipFill>
          <a:blip r:embed="rId3" cstate="print"/>
          <a:stretch>
            <a:fillRect/>
          </a:stretch>
        </p:blipFill>
        <p:spPr>
          <a:xfrm>
            <a:off x="5181600" y="3488478"/>
            <a:ext cx="2434401" cy="3116335"/>
          </a:xfrm>
          <a:prstGeom prst="rect">
            <a:avLst/>
          </a:prstGeom>
        </p:spPr>
      </p:pic>
    </p:spTree>
    <p:extLst>
      <p:ext uri="{BB962C8B-B14F-4D97-AF65-F5344CB8AC3E}">
        <p14:creationId xmlns:p14="http://schemas.microsoft.com/office/powerpoint/2010/main" val="162550746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295400"/>
            <a:ext cx="8229600" cy="5029200"/>
          </a:xfrm>
        </p:spPr>
        <p:txBody>
          <a:bodyPr/>
          <a:lstStyle/>
          <a:p>
            <a:pPr>
              <a:buNone/>
            </a:pPr>
            <a:endParaRPr lang="en-US" sz="2400" dirty="0"/>
          </a:p>
          <a:p>
            <a:pPr>
              <a:buNone/>
            </a:pPr>
            <a:r>
              <a:rPr lang="en-US" sz="2400" dirty="0"/>
              <a:t>A Segway is not a wheelchair.  However, a Segway, when used by a person with a disability as a mobility device, is part of the broad class of mobility aids that the ADA intends will be accommodated.  In this way, a Segway occupies a legal position analogous to canes, walkers, etc.</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233</a:t>
            </a:fld>
            <a:endParaRPr lang="en-US" dirty="0"/>
          </a:p>
        </p:txBody>
      </p:sp>
    </p:spTree>
    <p:extLst>
      <p:ext uri="{BB962C8B-B14F-4D97-AF65-F5344CB8AC3E}">
        <p14:creationId xmlns:p14="http://schemas.microsoft.com/office/powerpoint/2010/main" val="17707370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657703"/>
          </a:xfrm>
        </p:spPr>
        <p:txBody>
          <a:bodyPr>
            <a:normAutofit/>
          </a:bodyPr>
          <a:lstStyle/>
          <a:p>
            <a:r>
              <a:rPr lang="en-US" dirty="0"/>
              <a:t> </a:t>
            </a:r>
            <a:r>
              <a:rPr lang="en-US" dirty="0">
                <a:cs typeface="Calibri Light"/>
              </a:rPr>
              <a:t>Mobility Equipment &amp; Features</a:t>
            </a:r>
            <a:endParaRPr lang="en-US" dirty="0"/>
          </a:p>
        </p:txBody>
      </p:sp>
      <p:sp>
        <p:nvSpPr>
          <p:cNvPr id="3" name="Content Placeholder 2"/>
          <p:cNvSpPr>
            <a:spLocks noGrp="1"/>
          </p:cNvSpPr>
          <p:nvPr>
            <p:ph idx="1"/>
          </p:nvPr>
        </p:nvSpPr>
        <p:spPr>
          <a:xfrm>
            <a:off x="457200" y="1371600"/>
            <a:ext cx="8229600" cy="4838700"/>
          </a:xfrm>
        </p:spPr>
        <p:txBody>
          <a:bodyPr/>
          <a:lstStyle/>
          <a:p>
            <a:pPr>
              <a:buNone/>
            </a:pPr>
            <a:r>
              <a:rPr lang="en-US" sz="2800" b="1" u="sng" dirty="0"/>
              <a:t>Wheelchairs</a:t>
            </a:r>
          </a:p>
          <a:p>
            <a:pPr>
              <a:buNone/>
            </a:pPr>
            <a:endParaRPr lang="en-US" sz="1100" u="sng" dirty="0"/>
          </a:p>
          <a:p>
            <a:pPr>
              <a:buNone/>
            </a:pPr>
            <a:r>
              <a:rPr lang="en-US" sz="2400" dirty="0"/>
              <a:t>A mobility aid belonging to any class of three-or-more wheeled devices, usable indoors, designed or modified for</a:t>
            </a:r>
            <a:r>
              <a:rPr lang="uk-UA" sz="2400" dirty="0"/>
              <a:t> &amp; </a:t>
            </a:r>
            <a:r>
              <a:rPr lang="en-US" sz="2400" dirty="0"/>
              <a:t>used by individuals with mobility impairments whether operated manually or powered.</a:t>
            </a:r>
          </a:p>
          <a:p>
            <a:pPr>
              <a:buNone/>
            </a:pPr>
            <a:endParaRPr lang="en-US" dirty="0"/>
          </a:p>
          <a:p>
            <a:pPr>
              <a:buNone/>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234</a:t>
            </a:fld>
            <a:endParaRPr lang="en-US" dirty="0"/>
          </a:p>
        </p:txBody>
      </p:sp>
      <p:pic>
        <p:nvPicPr>
          <p:cNvPr id="9" name="Picture 8" descr="powerchair.jpg"/>
          <p:cNvPicPr>
            <a:picLocks noChangeAspect="1"/>
          </p:cNvPicPr>
          <p:nvPr/>
        </p:nvPicPr>
        <p:blipFill>
          <a:blip r:embed="rId3" cstate="print"/>
          <a:stretch>
            <a:fillRect/>
          </a:stretch>
        </p:blipFill>
        <p:spPr>
          <a:xfrm>
            <a:off x="914400" y="3886200"/>
            <a:ext cx="2209799" cy="2390775"/>
          </a:xfrm>
          <a:prstGeom prst="rect">
            <a:avLst/>
          </a:prstGeom>
        </p:spPr>
      </p:pic>
      <p:pic>
        <p:nvPicPr>
          <p:cNvPr id="10" name="Picture 9" descr="scooter.jpg"/>
          <p:cNvPicPr>
            <a:picLocks noChangeAspect="1"/>
          </p:cNvPicPr>
          <p:nvPr/>
        </p:nvPicPr>
        <p:blipFill>
          <a:blip r:embed="rId4" cstate="print"/>
          <a:stretch>
            <a:fillRect/>
          </a:stretch>
        </p:blipFill>
        <p:spPr>
          <a:xfrm>
            <a:off x="3124200" y="3886200"/>
            <a:ext cx="2209800" cy="2362200"/>
          </a:xfrm>
          <a:prstGeom prst="rect">
            <a:avLst/>
          </a:prstGeom>
        </p:spPr>
      </p:pic>
      <p:pic>
        <p:nvPicPr>
          <p:cNvPr id="11" name="Picture 10" descr="wheelchair.jpg"/>
          <p:cNvPicPr>
            <a:picLocks noChangeAspect="1"/>
          </p:cNvPicPr>
          <p:nvPr/>
        </p:nvPicPr>
        <p:blipFill>
          <a:blip r:embed="rId5" cstate="print"/>
          <a:stretch>
            <a:fillRect/>
          </a:stretch>
        </p:blipFill>
        <p:spPr>
          <a:xfrm>
            <a:off x="5479256" y="3886200"/>
            <a:ext cx="2445544" cy="2362200"/>
          </a:xfrm>
          <a:prstGeom prst="rect">
            <a:avLst/>
          </a:prstGeom>
        </p:spPr>
      </p:pic>
    </p:spTree>
    <p:extLst>
      <p:ext uri="{BB962C8B-B14F-4D97-AF65-F5344CB8AC3E}">
        <p14:creationId xmlns:p14="http://schemas.microsoft.com/office/powerpoint/2010/main" val="21346449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591313"/>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295400"/>
            <a:ext cx="8229600" cy="5029200"/>
          </a:xfrm>
        </p:spPr>
        <p:txBody>
          <a:bodyPr/>
          <a:lstStyle/>
          <a:p>
            <a:pPr>
              <a:buNone/>
            </a:pPr>
            <a:endParaRPr lang="en-US" sz="2400" dirty="0"/>
          </a:p>
          <a:p>
            <a:pPr>
              <a:buNone/>
            </a:pPr>
            <a:r>
              <a:rPr lang="en-US" sz="2400" dirty="0"/>
              <a:t>The  ADA no longer uses the term “Common Wheelchair” because the requirements for lift platforms,</a:t>
            </a:r>
            <a:r>
              <a:rPr lang="uk-UA" sz="2400" dirty="0"/>
              <a:t> &amp; </a:t>
            </a:r>
            <a:r>
              <a:rPr lang="en-US" sz="2400" dirty="0"/>
              <a:t>wheelchair spaces specify the appropriate dimensions for wheelchairs.  Therefore, a device used by individuals with disabilities for mobility must fit an “envelope” which is 30 inches wide by 48 inches long.</a:t>
            </a:r>
          </a:p>
          <a:p>
            <a:pPr>
              <a:buNone/>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235</a:t>
            </a:fld>
            <a:endParaRPr lang="en-US" dirty="0"/>
          </a:p>
        </p:txBody>
      </p:sp>
    </p:spTree>
    <p:extLst>
      <p:ext uri="{BB962C8B-B14F-4D97-AF65-F5344CB8AC3E}">
        <p14:creationId xmlns:p14="http://schemas.microsoft.com/office/powerpoint/2010/main" val="168034914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575437"/>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371600"/>
            <a:ext cx="8229600" cy="4953000"/>
          </a:xfrm>
        </p:spPr>
        <p:txBody>
          <a:bodyPr/>
          <a:lstStyle/>
          <a:p>
            <a:pPr>
              <a:buNone/>
            </a:pPr>
            <a:endParaRPr lang="en-US" dirty="0"/>
          </a:p>
          <a:p>
            <a:pPr>
              <a:buNone/>
            </a:pPr>
            <a:endParaRPr lang="en-US" sz="2400" dirty="0"/>
          </a:p>
          <a:p>
            <a:pPr>
              <a:buNone/>
            </a:pPr>
            <a:r>
              <a:rPr lang="en-US" sz="2400" dirty="0"/>
              <a:t>The DOT rules do not require a transit system to accommodate devices that are not primarily designed or intended to assist persons with mobility disabilities.</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236</a:t>
            </a:fld>
            <a:endParaRPr lang="en-US" dirty="0"/>
          </a:p>
        </p:txBody>
      </p:sp>
    </p:spTree>
    <p:extLst>
      <p:ext uri="{BB962C8B-B14F-4D97-AF65-F5344CB8AC3E}">
        <p14:creationId xmlns:p14="http://schemas.microsoft.com/office/powerpoint/2010/main" val="152476223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295400"/>
            <a:ext cx="8229600" cy="5029200"/>
          </a:xfrm>
        </p:spPr>
        <p:txBody>
          <a:bodyPr/>
          <a:lstStyle/>
          <a:p>
            <a:pPr>
              <a:lnSpc>
                <a:spcPct val="70000"/>
              </a:lnSpc>
            </a:pPr>
            <a:endParaRPr lang="en-US" sz="2400" dirty="0"/>
          </a:p>
          <a:p>
            <a:pPr>
              <a:lnSpc>
                <a:spcPct val="70000"/>
              </a:lnSpc>
              <a:buNone/>
            </a:pPr>
            <a:endParaRPr lang="en-US" sz="2400" dirty="0"/>
          </a:p>
          <a:p>
            <a:pPr>
              <a:lnSpc>
                <a:spcPct val="70000"/>
              </a:lnSpc>
              <a:buNone/>
            </a:pPr>
            <a:r>
              <a:rPr lang="en-US" sz="2800" dirty="0"/>
              <a:t>The chair is as valuable to the user as the body part or function it has replaced. Wheelchair users consider their wheelchair to be a part, or extension, of their own body.</a:t>
            </a:r>
          </a:p>
          <a:p>
            <a:pPr>
              <a:lnSpc>
                <a:spcPct val="70000"/>
              </a:lnSpc>
              <a:buNone/>
            </a:pPr>
            <a:endParaRPr lang="en-US" sz="2800" dirty="0"/>
          </a:p>
          <a:p>
            <a:pPr>
              <a:lnSpc>
                <a:spcPct val="70000"/>
              </a:lnSpc>
              <a:buNone/>
            </a:pPr>
            <a:r>
              <a:rPr lang="en-US" sz="2800" dirty="0"/>
              <a:t>Unnecessary leaning on or touching the chair is similar to doing the same to the person.</a:t>
            </a:r>
          </a:p>
          <a:p>
            <a:pPr>
              <a:lnSpc>
                <a:spcPct val="70000"/>
              </a:lnSpc>
              <a:buNone/>
            </a:pPr>
            <a:endParaRPr lang="en-US" sz="18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237</a:t>
            </a:fld>
            <a:endParaRPr lang="en-US" dirty="0"/>
          </a:p>
        </p:txBody>
      </p:sp>
    </p:spTree>
    <p:extLst>
      <p:ext uri="{BB962C8B-B14F-4D97-AF65-F5344CB8AC3E}">
        <p14:creationId xmlns:p14="http://schemas.microsoft.com/office/powerpoint/2010/main" val="123062642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219200"/>
            <a:ext cx="8229600" cy="5105400"/>
          </a:xfrm>
        </p:spPr>
        <p:txBody>
          <a:bodyPr/>
          <a:lstStyle/>
          <a:p>
            <a:endParaRPr lang="en-US" dirty="0"/>
          </a:p>
          <a:p>
            <a:pPr>
              <a:lnSpc>
                <a:spcPct val="70000"/>
              </a:lnSpc>
              <a:buNone/>
            </a:pPr>
            <a:r>
              <a:rPr lang="en-US" sz="2400" dirty="0"/>
              <a:t>Proper assisting techniques insure safety</a:t>
            </a:r>
            <a:r>
              <a:rPr lang="uk-UA" sz="2400" dirty="0"/>
              <a:t> &amp; </a:t>
            </a:r>
            <a:r>
              <a:rPr lang="en-US" sz="2400" dirty="0"/>
              <a:t>comfort for the occupant.  Just as you would for an ambulatory person, slowly</a:t>
            </a:r>
            <a:r>
              <a:rPr lang="uk-UA" sz="2400" dirty="0"/>
              <a:t> &amp; </a:t>
            </a:r>
            <a:r>
              <a:rPr lang="en-US" sz="2400" dirty="0"/>
              <a:t>carefully, move a person in a wheelchair by making your movements smooth</a:t>
            </a:r>
            <a:r>
              <a:rPr lang="uk-UA" sz="2400" dirty="0"/>
              <a:t> &amp; </a:t>
            </a:r>
            <a:r>
              <a:rPr lang="en-US" sz="2400" dirty="0"/>
              <a:t>gentle.</a:t>
            </a:r>
          </a:p>
          <a:p>
            <a:pPr>
              <a:lnSpc>
                <a:spcPct val="70000"/>
              </a:lnSpc>
              <a:buNone/>
            </a:pPr>
            <a:endParaRPr lang="en-US" sz="2400" dirty="0"/>
          </a:p>
          <a:p>
            <a:pPr>
              <a:lnSpc>
                <a:spcPct val="70000"/>
              </a:lnSpc>
              <a:buNone/>
            </a:pPr>
            <a:r>
              <a:rPr lang="en-US" sz="2400" dirty="0"/>
              <a:t>Do not jerk or jolt, which can be very uncomfortable, or even painful for the person in the wheelchair.</a:t>
            </a:r>
            <a:endParaRPr lang="en-US" sz="20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238</a:t>
            </a:fld>
            <a:endParaRPr lang="en-US" dirty="0"/>
          </a:p>
        </p:txBody>
      </p:sp>
    </p:spTree>
    <p:extLst>
      <p:ext uri="{BB962C8B-B14F-4D97-AF65-F5344CB8AC3E}">
        <p14:creationId xmlns:p14="http://schemas.microsoft.com/office/powerpoint/2010/main" val="68148916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591313"/>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295400"/>
            <a:ext cx="8229600" cy="5029200"/>
          </a:xfrm>
        </p:spPr>
        <p:txBody>
          <a:bodyPr/>
          <a:lstStyle/>
          <a:p>
            <a:pPr>
              <a:lnSpc>
                <a:spcPct val="90000"/>
              </a:lnSpc>
              <a:buNone/>
            </a:pPr>
            <a:endParaRPr lang="en-US" sz="2400" dirty="0"/>
          </a:p>
          <a:p>
            <a:pPr>
              <a:lnSpc>
                <a:spcPct val="90000"/>
              </a:lnSpc>
              <a:buNone/>
            </a:pPr>
            <a:endParaRPr lang="en-US" sz="2400" dirty="0"/>
          </a:p>
          <a:p>
            <a:pPr>
              <a:lnSpc>
                <a:spcPct val="90000"/>
              </a:lnSpc>
              <a:buNone/>
            </a:pPr>
            <a:r>
              <a:rPr lang="en-US" sz="2400" dirty="0"/>
              <a:t>The person is putting you in control when you are guiding the chair – move with confidence.</a:t>
            </a:r>
          </a:p>
          <a:p>
            <a:pPr>
              <a:lnSpc>
                <a:spcPct val="90000"/>
              </a:lnSpc>
              <a:buNone/>
            </a:pPr>
            <a:endParaRPr lang="en-US" sz="2400" dirty="0"/>
          </a:p>
          <a:p>
            <a:pPr>
              <a:lnSpc>
                <a:spcPct val="90000"/>
              </a:lnSpc>
              <a:buNone/>
            </a:pPr>
            <a:r>
              <a:rPr lang="en-US" sz="2400" dirty="0"/>
              <a:t>Prepare your passenger for movement by giving simple verbal cues when you are going to start. </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239</a:t>
            </a:fld>
            <a:endParaRPr lang="en-US" dirty="0"/>
          </a:p>
        </p:txBody>
      </p:sp>
    </p:spTree>
    <p:extLst>
      <p:ext uri="{BB962C8B-B14F-4D97-AF65-F5344CB8AC3E}">
        <p14:creationId xmlns:p14="http://schemas.microsoft.com/office/powerpoint/2010/main" val="189296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Driver Fatigue</a:t>
            </a:r>
            <a:endParaRPr lang="en-US"/>
          </a:p>
        </p:txBody>
      </p:sp>
      <p:sp>
        <p:nvSpPr>
          <p:cNvPr id="3" name="Content Placeholder 2"/>
          <p:cNvSpPr>
            <a:spLocks noGrp="1"/>
          </p:cNvSpPr>
          <p:nvPr>
            <p:ph idx="1"/>
          </p:nvPr>
        </p:nvSpPr>
        <p:spPr/>
        <p:txBody>
          <a:bodyPr/>
          <a:lstStyle/>
          <a:p>
            <a:pPr marL="137160" indent="0">
              <a:buNone/>
            </a:pPr>
            <a:r>
              <a:rPr lang="en-US" sz="2800" b="1" dirty="0"/>
              <a:t>“Micro Sleep”</a:t>
            </a:r>
            <a:endParaRPr lang="en-US" sz="2800" b="1" dirty="0">
              <a:cs typeface="Calibri" panose="020F0502020204030204"/>
            </a:endParaRPr>
          </a:p>
          <a:p>
            <a:pPr marL="480060" indent="-342900"/>
            <a:endParaRPr lang="en-US" sz="2400" dirty="0">
              <a:cs typeface="Calibri" panose="020F0502020204030204"/>
            </a:endParaRPr>
          </a:p>
          <a:p>
            <a:pPr marL="480060" indent="-342900"/>
            <a:r>
              <a:rPr lang="en-US" sz="2400" dirty="0"/>
              <a:t>A brief</a:t>
            </a:r>
            <a:r>
              <a:rPr lang="uk-UA" sz="2400" dirty="0"/>
              <a:t> &amp; </a:t>
            </a:r>
            <a:r>
              <a:rPr lang="en-US" sz="2400" dirty="0"/>
              <a:t>unintended loss of consciousness.</a:t>
            </a:r>
            <a:endParaRPr lang="en-US" sz="2400" dirty="0">
              <a:cs typeface="Calibri" panose="020F0502020204030204"/>
            </a:endParaRPr>
          </a:p>
          <a:p>
            <a:pPr marL="480060" indent="-342900"/>
            <a:endParaRPr lang="en-US" sz="2400" dirty="0">
              <a:cs typeface="Calibri" panose="020F0502020204030204"/>
            </a:endParaRPr>
          </a:p>
          <a:p>
            <a:pPr marL="480060" indent="-342900"/>
            <a:r>
              <a:rPr lang="en-US" sz="2400" dirty="0"/>
              <a:t>Characterized by head snapping, nodding, or closing your eyes for more than a couple of seconds.</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24</a:t>
            </a:fld>
            <a:endParaRPr lang="en-US" dirty="0"/>
          </a:p>
        </p:txBody>
      </p:sp>
    </p:spTree>
    <p:extLst>
      <p:ext uri="{BB962C8B-B14F-4D97-AF65-F5344CB8AC3E}">
        <p14:creationId xmlns:p14="http://schemas.microsoft.com/office/powerpoint/2010/main" val="160586213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704088"/>
            <a:ext cx="8229600" cy="4706112"/>
          </a:xfrm>
        </p:spPr>
        <p:txBody>
          <a:bodyPr/>
          <a:lstStyle/>
          <a:p>
            <a:pPr>
              <a:lnSpc>
                <a:spcPct val="90000"/>
              </a:lnSpc>
              <a:buNone/>
            </a:pPr>
            <a:endParaRPr lang="en-US" sz="2400" dirty="0"/>
          </a:p>
          <a:p>
            <a:pPr>
              <a:lnSpc>
                <a:spcPct val="90000"/>
              </a:lnSpc>
              <a:buNone/>
            </a:pPr>
            <a:endParaRPr lang="en-US" sz="2400" dirty="0"/>
          </a:p>
          <a:p>
            <a:pPr>
              <a:lnSpc>
                <a:spcPct val="90000"/>
              </a:lnSpc>
              <a:buNone/>
            </a:pPr>
            <a:r>
              <a:rPr lang="en-US" sz="2400" dirty="0"/>
              <a:t>Because of the wheelchair’s value to the occupant, it is important to treat it carefully. Take care not to scratch the tubing on corners of lifts or vehicle seats. The securement straps should not gouge or scar the frame of the chair.</a:t>
            </a:r>
          </a:p>
          <a:p>
            <a:pPr>
              <a:lnSpc>
                <a:spcPct val="90000"/>
              </a:lnSpc>
              <a:buNone/>
            </a:pPr>
            <a:endParaRPr lang="en-US" sz="2400" dirty="0"/>
          </a:p>
          <a:p>
            <a:pPr>
              <a:buNone/>
            </a:pPr>
            <a:r>
              <a:rPr lang="en-US" sz="2400" dirty="0"/>
              <a:t>Always report safety defects to the owner such as wheels coming off, spokes loose, underinflated tires, etc.</a:t>
            </a:r>
          </a:p>
          <a:p>
            <a:pPr>
              <a:lnSpc>
                <a:spcPct val="90000"/>
              </a:lnSpc>
              <a:buNone/>
            </a:pPr>
            <a:endParaRPr lang="en-US" sz="2400" dirty="0"/>
          </a:p>
          <a:p>
            <a:pPr>
              <a:lnSpc>
                <a:spcPct val="90000"/>
              </a:lnSpc>
              <a:buNone/>
            </a:pPr>
            <a:endParaRPr lang="en-US" sz="2400" dirty="0"/>
          </a:p>
          <a:p>
            <a:endParaRPr lang="en-US" sz="24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240</a:t>
            </a:fld>
            <a:endParaRPr lang="en-US" dirty="0"/>
          </a:p>
        </p:txBody>
      </p:sp>
    </p:spTree>
    <p:extLst>
      <p:ext uri="{BB962C8B-B14F-4D97-AF65-F5344CB8AC3E}">
        <p14:creationId xmlns:p14="http://schemas.microsoft.com/office/powerpoint/2010/main" val="128215676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a:cs typeface="Calibri Light"/>
              </a:rPr>
              <a:t>Mobility Equipment &amp; Features</a:t>
            </a:r>
            <a:endParaRPr lang="en-US" dirty="0"/>
          </a:p>
        </p:txBody>
      </p:sp>
      <p:sp>
        <p:nvSpPr>
          <p:cNvPr id="3" name="Content Placeholder 2"/>
          <p:cNvSpPr>
            <a:spLocks noGrp="1"/>
          </p:cNvSpPr>
          <p:nvPr>
            <p:ph idx="1"/>
          </p:nvPr>
        </p:nvSpPr>
        <p:spPr>
          <a:xfrm>
            <a:off x="342900" y="1562100"/>
            <a:ext cx="8343900" cy="4762500"/>
          </a:xfrm>
        </p:spPr>
        <p:txBody>
          <a:bodyPr/>
          <a:lstStyle/>
          <a:p>
            <a:pPr>
              <a:lnSpc>
                <a:spcPct val="90000"/>
              </a:lnSpc>
              <a:buNone/>
            </a:pPr>
            <a:r>
              <a:rPr lang="en-US" sz="2400" dirty="0"/>
              <a:t>The center of gravity of an unoccupied chair is just above</a:t>
            </a:r>
            <a:r>
              <a:rPr lang="uk-UA" sz="2400" dirty="0"/>
              <a:t> &amp; </a:t>
            </a:r>
            <a:r>
              <a:rPr lang="en-US" sz="2400" dirty="0"/>
              <a:t>forward of the rear axle.  When occupied, this changes to about the top of the armrests</a:t>
            </a:r>
          </a:p>
          <a:p>
            <a:pPr>
              <a:buNone/>
            </a:pPr>
            <a:endParaRPr lang="en-US" sz="2400" dirty="0"/>
          </a:p>
          <a:p>
            <a:pPr>
              <a:buNone/>
            </a:pPr>
            <a:r>
              <a:rPr lang="en-US" sz="2400" dirty="0"/>
              <a:t>Therefore, even though weight is well distributed, the short wheelbase</a:t>
            </a:r>
            <a:r>
              <a:rPr lang="uk-UA" sz="2400" dirty="0"/>
              <a:t> &amp; </a:t>
            </a:r>
            <a:r>
              <a:rPr lang="en-US" sz="2400" dirty="0"/>
              <a:t>high center of gravity make it possible to spill a person forward.</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241</a:t>
            </a:fld>
            <a:endParaRPr lang="en-US" dirty="0"/>
          </a:p>
        </p:txBody>
      </p:sp>
    </p:spTree>
    <p:extLst>
      <p:ext uri="{BB962C8B-B14F-4D97-AF65-F5344CB8AC3E}">
        <p14:creationId xmlns:p14="http://schemas.microsoft.com/office/powerpoint/2010/main" val="7210637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447800"/>
            <a:ext cx="8229600" cy="4876800"/>
          </a:xfrm>
        </p:spPr>
        <p:txBody>
          <a:bodyPr/>
          <a:lstStyle/>
          <a:p>
            <a:pPr>
              <a:lnSpc>
                <a:spcPct val="80000"/>
              </a:lnSpc>
              <a:buNone/>
            </a:pPr>
            <a:r>
              <a:rPr lang="en-US" sz="2800" b="1" u="sng" dirty="0"/>
              <a:t>Driving Techniques</a:t>
            </a:r>
          </a:p>
          <a:p>
            <a:pPr>
              <a:lnSpc>
                <a:spcPct val="80000"/>
              </a:lnSpc>
              <a:buNone/>
            </a:pPr>
            <a:endParaRPr lang="en-US" dirty="0"/>
          </a:p>
          <a:p>
            <a:pPr>
              <a:lnSpc>
                <a:spcPct val="80000"/>
              </a:lnSpc>
              <a:buNone/>
            </a:pPr>
            <a:r>
              <a:rPr lang="en-US" sz="2400" dirty="0"/>
              <a:t>Centrifugal force (outward) is exerted on wheelchairs when your vehicle turns a corner or takes a curve in the road. Regardless of the direction of the turn or curve, the passenger may feel as if they are being pulled forward out of the chair, or that the chair may tip over. Therefore, </a:t>
            </a:r>
            <a:r>
              <a:rPr lang="en-US" sz="2400" u="sng" dirty="0"/>
              <a:t>slow steady turns</a:t>
            </a:r>
            <a:r>
              <a:rPr lang="uk-UA" sz="2400" u="sng" dirty="0"/>
              <a:t> </a:t>
            </a:r>
            <a:r>
              <a:rPr lang="uk-UA" sz="2400" dirty="0"/>
              <a:t>&amp; </a:t>
            </a:r>
            <a:r>
              <a:rPr lang="en-US" sz="2400" dirty="0"/>
              <a:t>curves must be made.</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242</a:t>
            </a:fld>
            <a:endParaRPr lang="en-US" dirty="0"/>
          </a:p>
        </p:txBody>
      </p:sp>
    </p:spTree>
    <p:extLst>
      <p:ext uri="{BB962C8B-B14F-4D97-AF65-F5344CB8AC3E}">
        <p14:creationId xmlns:p14="http://schemas.microsoft.com/office/powerpoint/2010/main" val="146868196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94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219200"/>
            <a:ext cx="8229600" cy="5105400"/>
          </a:xfrm>
        </p:spPr>
        <p:txBody>
          <a:bodyPr/>
          <a:lstStyle/>
          <a:p>
            <a:pPr>
              <a:buNone/>
            </a:pPr>
            <a:endParaRPr lang="en-US" sz="2400" dirty="0"/>
          </a:p>
          <a:p>
            <a:pPr>
              <a:buNone/>
            </a:pPr>
            <a:r>
              <a:rPr lang="en-US" sz="2400" dirty="0"/>
              <a:t>Wheelchairs pick up road shock each time the vehicle hits a bump. Care</a:t>
            </a:r>
            <a:r>
              <a:rPr lang="uk-UA" sz="2400" dirty="0"/>
              <a:t> &amp; </a:t>
            </a:r>
            <a:r>
              <a:rPr lang="en-US" sz="2400" dirty="0"/>
              <a:t>judgment are needed to avoid unnecessary bumps or potholes. If the road is unavoidably bumpy, slow down</a:t>
            </a:r>
            <a:r>
              <a:rPr lang="uk-UA" sz="2400" dirty="0"/>
              <a:t> &amp; </a:t>
            </a:r>
            <a:r>
              <a:rPr lang="en-US" sz="2400" dirty="0"/>
              <a:t>ease your way through.</a:t>
            </a:r>
          </a:p>
          <a:p>
            <a:pPr>
              <a:buNone/>
            </a:pPr>
            <a:endParaRPr lang="en-US" sz="24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243</a:t>
            </a:fld>
            <a:endParaRPr lang="en-US" dirty="0"/>
          </a:p>
        </p:txBody>
      </p:sp>
    </p:spTree>
    <p:extLst>
      <p:ext uri="{BB962C8B-B14F-4D97-AF65-F5344CB8AC3E}">
        <p14:creationId xmlns:p14="http://schemas.microsoft.com/office/powerpoint/2010/main" val="6511451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lstStyle/>
          <a:p>
            <a:pPr>
              <a:lnSpc>
                <a:spcPct val="80000"/>
              </a:lnSpc>
              <a:buNone/>
            </a:pPr>
            <a:r>
              <a:rPr lang="en-US" sz="2800" b="1" u="sng" dirty="0"/>
              <a:t>Does a wheelchair need brakes to use the transit service?</a:t>
            </a:r>
          </a:p>
          <a:p>
            <a:pPr>
              <a:lnSpc>
                <a:spcPct val="80000"/>
              </a:lnSpc>
              <a:buNone/>
            </a:pPr>
            <a:endParaRPr lang="en-US" sz="2000" b="1" u="sng" dirty="0"/>
          </a:p>
          <a:p>
            <a:pPr>
              <a:lnSpc>
                <a:spcPct val="80000"/>
              </a:lnSpc>
              <a:buNone/>
            </a:pPr>
            <a:r>
              <a:rPr lang="en-US" sz="2800" b="1" i="1" dirty="0"/>
              <a:t>No.</a:t>
            </a:r>
            <a:r>
              <a:rPr lang="en-US" b="1" i="1" dirty="0"/>
              <a:t> </a:t>
            </a:r>
          </a:p>
          <a:p>
            <a:pPr>
              <a:lnSpc>
                <a:spcPct val="80000"/>
              </a:lnSpc>
              <a:buNone/>
            </a:pPr>
            <a:endParaRPr lang="en-US" sz="2000" dirty="0"/>
          </a:p>
          <a:p>
            <a:pPr>
              <a:lnSpc>
                <a:spcPct val="80000"/>
              </a:lnSpc>
              <a:buNone/>
            </a:pPr>
            <a:endParaRPr lang="en-US" sz="2000" dirty="0"/>
          </a:p>
          <a:p>
            <a:pPr>
              <a:lnSpc>
                <a:spcPct val="80000"/>
              </a:lnSpc>
              <a:buNone/>
            </a:pPr>
            <a:r>
              <a:rPr lang="en-US" sz="2800" dirty="0"/>
              <a:t>A transit provider may not deny transportation to a wheelchair user because the wheelchair does not have brakes /wheel locks or the user does not choose to set the brakes/wheel locks. </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244</a:t>
            </a:fld>
            <a:endParaRPr lang="en-US" dirty="0"/>
          </a:p>
        </p:txBody>
      </p:sp>
      <p:sp>
        <p:nvSpPr>
          <p:cNvPr id="6" name="Title 1"/>
          <p:cNvSpPr>
            <a:spLocks noGrp="1"/>
          </p:cNvSpPr>
          <p:nvPr>
            <p:ph type="title"/>
          </p:nvPr>
        </p:nvSpPr>
        <p:spPr>
          <a:xfrm>
            <a:off x="457200" y="762000"/>
            <a:ext cx="8229600" cy="574675"/>
          </a:xfrm>
        </p:spPr>
        <p:txBody>
          <a:bodyPr>
            <a:normAutofit/>
          </a:bodyPr>
          <a:lstStyle/>
          <a:p>
            <a:r>
              <a:rPr lang="en-US" dirty="0">
                <a:cs typeface="Calibri Light"/>
              </a:rPr>
              <a:t>Frequently Asked Questions About Wheelchairs</a:t>
            </a:r>
            <a:endParaRPr lang="en-US" dirty="0"/>
          </a:p>
        </p:txBody>
      </p:sp>
    </p:spTree>
    <p:extLst>
      <p:ext uri="{BB962C8B-B14F-4D97-AF65-F5344CB8AC3E}">
        <p14:creationId xmlns:p14="http://schemas.microsoft.com/office/powerpoint/2010/main" val="116434544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575437"/>
          </a:xfrm>
        </p:spPr>
        <p:txBody>
          <a:bodyPr>
            <a:normAutofit/>
          </a:bodyPr>
          <a:lstStyle/>
          <a:p>
            <a:r>
              <a:rPr lang="en-US">
                <a:cs typeface="Calibri Light"/>
              </a:rPr>
              <a:t>Frequently Asked Questions About Wheelchairs</a:t>
            </a:r>
            <a:endParaRPr lang="en-US" dirty="0"/>
          </a:p>
        </p:txBody>
      </p:sp>
      <p:sp>
        <p:nvSpPr>
          <p:cNvPr id="3" name="Content Placeholder 2"/>
          <p:cNvSpPr>
            <a:spLocks noGrp="1"/>
          </p:cNvSpPr>
          <p:nvPr>
            <p:ph idx="1"/>
          </p:nvPr>
        </p:nvSpPr>
        <p:spPr>
          <a:xfrm>
            <a:off x="457200" y="1371600"/>
            <a:ext cx="8229600" cy="4953000"/>
          </a:xfrm>
        </p:spPr>
        <p:txBody>
          <a:bodyPr/>
          <a:lstStyle/>
          <a:p>
            <a:pPr>
              <a:buNone/>
            </a:pPr>
            <a:endParaRPr lang="en-US" dirty="0"/>
          </a:p>
          <a:p>
            <a:pPr>
              <a:lnSpc>
                <a:spcPct val="80000"/>
              </a:lnSpc>
              <a:buNone/>
            </a:pPr>
            <a:r>
              <a:rPr lang="en-US" sz="2800" b="1" u="sng" dirty="0"/>
              <a:t>Can the provider require a person to transfer from a wheelchair into a seat?</a:t>
            </a:r>
          </a:p>
          <a:p>
            <a:pPr>
              <a:lnSpc>
                <a:spcPct val="80000"/>
              </a:lnSpc>
              <a:buNone/>
            </a:pPr>
            <a:endParaRPr lang="en-US" dirty="0"/>
          </a:p>
          <a:p>
            <a:pPr>
              <a:lnSpc>
                <a:spcPct val="80000"/>
              </a:lnSpc>
              <a:buNone/>
            </a:pPr>
            <a:r>
              <a:rPr lang="en-US" sz="2800" b="1" i="1" dirty="0"/>
              <a:t>No.</a:t>
            </a:r>
          </a:p>
          <a:p>
            <a:pPr>
              <a:lnSpc>
                <a:spcPct val="80000"/>
              </a:lnSpc>
              <a:buNone/>
            </a:pPr>
            <a:r>
              <a:rPr lang="en-US" dirty="0"/>
              <a:t> </a:t>
            </a:r>
          </a:p>
          <a:p>
            <a:pPr>
              <a:lnSpc>
                <a:spcPct val="80000"/>
              </a:lnSpc>
              <a:buNone/>
            </a:pPr>
            <a:endParaRPr lang="en-US" dirty="0"/>
          </a:p>
          <a:p>
            <a:pPr>
              <a:lnSpc>
                <a:spcPct val="80000"/>
              </a:lnSpc>
              <a:buNone/>
            </a:pPr>
            <a:r>
              <a:rPr lang="en-US" sz="2800" dirty="0"/>
              <a:t>Regulations </a:t>
            </a:r>
            <a:r>
              <a:rPr lang="en-US" sz="2800" u="sng" dirty="0"/>
              <a:t>allow</a:t>
            </a:r>
            <a:r>
              <a:rPr lang="en-US" sz="2800" dirty="0"/>
              <a:t> the person to transfer if a seat is available. Such a move is the rider’s decision. The driver may suggest a transfer in a </a:t>
            </a:r>
            <a:r>
              <a:rPr lang="en-US" sz="2800" u="sng" dirty="0"/>
              <a:t>non-coercive</a:t>
            </a:r>
            <a:r>
              <a:rPr lang="en-US" sz="2800" dirty="0"/>
              <a:t> manner.</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245</a:t>
            </a:fld>
            <a:endParaRPr lang="en-US" dirty="0"/>
          </a:p>
        </p:txBody>
      </p:sp>
    </p:spTree>
    <p:extLst>
      <p:ext uri="{BB962C8B-B14F-4D97-AF65-F5344CB8AC3E}">
        <p14:creationId xmlns:p14="http://schemas.microsoft.com/office/powerpoint/2010/main" val="174414687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9412"/>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524000"/>
            <a:ext cx="8229600" cy="4800600"/>
          </a:xfrm>
        </p:spPr>
        <p:txBody>
          <a:bodyPr/>
          <a:lstStyle/>
          <a:p>
            <a:pPr>
              <a:buNone/>
            </a:pPr>
            <a:r>
              <a:rPr lang="en-US" sz="2800" b="1" u="sng" dirty="0"/>
              <a:t>Tips for drivers:</a:t>
            </a:r>
          </a:p>
          <a:p>
            <a:pPr>
              <a:buNone/>
            </a:pPr>
            <a:endParaRPr lang="en-US" sz="2400" dirty="0"/>
          </a:p>
          <a:p>
            <a:r>
              <a:rPr lang="en-US" sz="2400" dirty="0"/>
              <a:t>Talk directly to the person in the wheelchair, rather than to the person pushing it. In an extended conversation, bring yourself to eye level of the seated person. </a:t>
            </a:r>
          </a:p>
          <a:p>
            <a:r>
              <a:rPr lang="en-US" sz="2400" dirty="0"/>
              <a:t>ASK if assistance is needed before you assist, including pushing a wheelchair.</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246</a:t>
            </a:fld>
            <a:endParaRPr lang="en-US" dirty="0"/>
          </a:p>
        </p:txBody>
      </p:sp>
    </p:spTree>
    <p:extLst>
      <p:ext uri="{BB962C8B-B14F-4D97-AF65-F5344CB8AC3E}">
        <p14:creationId xmlns:p14="http://schemas.microsoft.com/office/powerpoint/2010/main" val="141834123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575437"/>
          </a:xfrm>
        </p:spPr>
        <p:txBody>
          <a:bodyPr>
            <a:normAutofit/>
          </a:bodyPr>
          <a:lstStyle/>
          <a:p>
            <a:r>
              <a:rPr lang="en-US" dirty="0">
                <a:cs typeface="Calibri Light"/>
              </a:rPr>
              <a:t>Mobility Equipment &amp; Features</a:t>
            </a:r>
            <a:endParaRPr lang="en-US" dirty="0"/>
          </a:p>
        </p:txBody>
      </p:sp>
      <p:sp>
        <p:nvSpPr>
          <p:cNvPr id="3" name="Content Placeholder 2"/>
          <p:cNvSpPr>
            <a:spLocks noGrp="1"/>
          </p:cNvSpPr>
          <p:nvPr>
            <p:ph idx="1"/>
          </p:nvPr>
        </p:nvSpPr>
        <p:spPr>
          <a:xfrm>
            <a:off x="457200" y="1371600"/>
            <a:ext cx="8229600" cy="4953000"/>
          </a:xfrm>
        </p:spPr>
        <p:txBody>
          <a:bodyPr/>
          <a:lstStyle/>
          <a:p>
            <a:pPr>
              <a:buNone/>
            </a:pPr>
            <a:endParaRPr lang="en-US" sz="2400" dirty="0"/>
          </a:p>
          <a:p>
            <a:r>
              <a:rPr lang="en-US" sz="2400" dirty="0"/>
              <a:t>Whenever possible, place yourself on the low side of the person you are assisting. When going up an incline ramp or curb, you should be behind the chair facing</a:t>
            </a:r>
            <a:r>
              <a:rPr lang="uk-UA" sz="2400" dirty="0"/>
              <a:t> &amp; </a:t>
            </a:r>
            <a:r>
              <a:rPr lang="en-US" sz="2400" dirty="0"/>
              <a:t>walking forward; when coming down, you should be behind the chair holding onto the handgrips, facing the direction you are coming from. Make sure you are checking behind you for obstacles, slippery spots, etc.</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247</a:t>
            </a:fld>
            <a:endParaRPr lang="en-US" dirty="0"/>
          </a:p>
        </p:txBody>
      </p:sp>
    </p:spTree>
    <p:extLst>
      <p:ext uri="{BB962C8B-B14F-4D97-AF65-F5344CB8AC3E}">
        <p14:creationId xmlns:p14="http://schemas.microsoft.com/office/powerpoint/2010/main" val="31615757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Mobility Equipment &amp; Features</a:t>
            </a:r>
            <a:endParaRPr lang="en-US" dirty="0"/>
          </a:p>
        </p:txBody>
      </p:sp>
      <p:sp>
        <p:nvSpPr>
          <p:cNvPr id="3" name="Content Placeholder 2"/>
          <p:cNvSpPr>
            <a:spLocks noGrp="1"/>
          </p:cNvSpPr>
          <p:nvPr>
            <p:ph idx="1"/>
          </p:nvPr>
        </p:nvSpPr>
        <p:spPr/>
        <p:txBody>
          <a:bodyPr/>
          <a:lstStyle/>
          <a:p>
            <a:endParaRPr lang="en-US" sz="2400" dirty="0"/>
          </a:p>
          <a:p>
            <a:r>
              <a:rPr lang="en-US" sz="2400" dirty="0"/>
              <a:t>Always call your supervisor or dispatch when things are not as usual or if your agency policy is being broken</a:t>
            </a:r>
          </a:p>
          <a:p>
            <a:endParaRPr lang="en-US" sz="2400" dirty="0"/>
          </a:p>
          <a:p>
            <a:pPr>
              <a:buNone/>
            </a:pPr>
            <a:endParaRPr lang="en-US" sz="24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248</a:t>
            </a:fld>
            <a:endParaRPr lang="en-US" dirty="0"/>
          </a:p>
        </p:txBody>
      </p:sp>
    </p:spTree>
    <p:extLst>
      <p:ext uri="{BB962C8B-B14F-4D97-AF65-F5344CB8AC3E}">
        <p14:creationId xmlns:p14="http://schemas.microsoft.com/office/powerpoint/2010/main" val="99325038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2864"/>
            <a:ext cx="9144000" cy="1598036"/>
          </a:xfrm>
        </p:spPr>
        <p:txBody>
          <a:bodyPr wrap="square" anchor="ctr">
            <a:normAutofit/>
          </a:bodyPr>
          <a:lstStyle/>
          <a:p>
            <a:r>
              <a:rPr lang="en-US" b="1" dirty="0"/>
              <a:t>Section </a:t>
            </a:r>
            <a:r>
              <a:rPr lang="en-US" b="1" dirty="0" smtClean="0"/>
              <a:t>13: </a:t>
            </a:r>
            <a:br>
              <a:rPr lang="en-US" b="1" dirty="0" smtClean="0"/>
            </a:br>
            <a:r>
              <a:rPr lang="en-US" b="1" dirty="0" smtClean="0"/>
              <a:t>Lift </a:t>
            </a:r>
            <a:r>
              <a:rPr lang="en-US" b="1" dirty="0"/>
              <a:t>Operating Procedures</a:t>
            </a:r>
            <a:endParaRPr lang="en-US"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90900"/>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249</a:t>
            </a:fld>
            <a:endParaRPr lang="en-US"/>
          </a:p>
        </p:txBody>
      </p:sp>
    </p:spTree>
    <p:extLst>
      <p:ext uri="{BB962C8B-B14F-4D97-AF65-F5344CB8AC3E}">
        <p14:creationId xmlns:p14="http://schemas.microsoft.com/office/powerpoint/2010/main" val="36419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265" y="1812894"/>
            <a:ext cx="8229600" cy="5166360"/>
          </a:xfrm>
        </p:spPr>
        <p:txBody>
          <a:bodyPr/>
          <a:lstStyle/>
          <a:p>
            <a:pPr marL="137160" indent="0">
              <a:buNone/>
            </a:pPr>
            <a:r>
              <a:rPr lang="en-US" sz="2800" b="1" dirty="0"/>
              <a:t>Who is at risk of driver fatigue?</a:t>
            </a:r>
            <a:endParaRPr lang="en-US" sz="2800" b="1" dirty="0">
              <a:cs typeface="Calibri" panose="020F0502020204030204"/>
            </a:endParaRPr>
          </a:p>
          <a:p>
            <a:pPr marL="480060" indent="-342900"/>
            <a:endParaRPr lang="en-US" sz="2400" dirty="0">
              <a:cs typeface="Calibri" panose="020F0502020204030204"/>
            </a:endParaRPr>
          </a:p>
          <a:p>
            <a:pPr marL="342900" indent="-342900">
              <a:buFont typeface="Arial" panose="05000000000000000000" pitchFamily="2" charset="2"/>
              <a:buChar char="•"/>
            </a:pPr>
            <a:r>
              <a:rPr lang="en-US" sz="2400" dirty="0"/>
              <a:t>Adults between 18 – 29 are more likely to drive while drowsy.</a:t>
            </a:r>
            <a:endParaRPr lang="en-US" sz="2400" dirty="0">
              <a:cs typeface="Calibri" panose="020F0502020204030204"/>
            </a:endParaRPr>
          </a:p>
          <a:p>
            <a:pPr marL="342900" indent="-342900">
              <a:buFont typeface="Arial" panose="05000000000000000000" pitchFamily="2" charset="2"/>
              <a:buChar char="•"/>
            </a:pPr>
            <a:r>
              <a:rPr lang="en-US" sz="2400" dirty="0"/>
              <a:t>Men are more likely than women to drive while drowsy</a:t>
            </a:r>
            <a:endParaRPr lang="en-US" sz="2400" dirty="0">
              <a:cs typeface="Calibri" panose="020F0502020204030204"/>
            </a:endParaRPr>
          </a:p>
          <a:p>
            <a:pPr marL="342900" indent="-342900">
              <a:buFont typeface="Arial" panose="05000000000000000000" pitchFamily="2" charset="2"/>
              <a:buChar char="•"/>
            </a:pPr>
            <a:r>
              <a:rPr lang="en-US" sz="2400" dirty="0"/>
              <a:t>Night shift workers</a:t>
            </a:r>
          </a:p>
          <a:p>
            <a:pPr marL="342900" indent="-342900">
              <a:buFont typeface="Arial" panose="05000000000000000000" pitchFamily="2" charset="2"/>
              <a:buChar char="•"/>
            </a:pPr>
            <a:endParaRPr lang="en-US" sz="2400" dirty="0">
              <a:cs typeface="Calibri" panose="020F0502020204030204"/>
            </a:endParaRPr>
          </a:p>
          <a:p>
            <a:pPr marL="342900" indent="-342900">
              <a:buFont typeface="Arial" panose="05000000000000000000" pitchFamily="2" charset="2"/>
              <a:buChar char="•"/>
            </a:pPr>
            <a:r>
              <a:rPr lang="en-US" sz="2400" dirty="0"/>
              <a:t>You are 4 times more likely to have a fatal fatigue crash if you are driving between 10pm</a:t>
            </a:r>
            <a:r>
              <a:rPr lang="uk-UA" sz="2400" dirty="0"/>
              <a:t> &amp; </a:t>
            </a:r>
            <a:r>
              <a:rPr lang="en-US" sz="2400" dirty="0"/>
              <a:t>dawn.</a:t>
            </a:r>
            <a:endParaRPr lang="en-US" sz="2400" dirty="0">
              <a:cs typeface="Calibri"/>
            </a:endParaRPr>
          </a:p>
          <a:p>
            <a:pPr marL="342900" indent="-342900">
              <a:buFont typeface="Arial" panose="05000000000000000000" pitchFamily="2" charset="2"/>
              <a:buChar char="•"/>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25</a:t>
            </a:fld>
            <a:endParaRPr lang="en-US" dirty="0"/>
          </a:p>
        </p:txBody>
      </p:sp>
      <p:sp>
        <p:nvSpPr>
          <p:cNvPr id="6" name="Title 1">
            <a:extLst>
              <a:ext uri="{FF2B5EF4-FFF2-40B4-BE49-F238E27FC236}">
                <a16:creationId xmlns="" xmlns:a16="http://schemas.microsoft.com/office/drawing/2014/main" id="{A867B139-48F1-4895-AEF8-97670B82F5F3}"/>
              </a:ext>
            </a:extLst>
          </p:cNvPr>
          <p:cNvSpPr>
            <a:spLocks noGrp="1"/>
          </p:cNvSpPr>
          <p:nvPr>
            <p:ph type="title"/>
          </p:nvPr>
        </p:nvSpPr>
        <p:spPr>
          <a:xfrm>
            <a:off x="628650" y="365125"/>
            <a:ext cx="7886700" cy="1325563"/>
          </a:xfrm>
        </p:spPr>
        <p:txBody>
          <a:bodyPr/>
          <a:lstStyle/>
          <a:p>
            <a:r>
              <a:rPr lang="en-US">
                <a:ea typeface="+mj-lt"/>
                <a:cs typeface="+mj-lt"/>
              </a:rPr>
              <a:t>Driver Fatigue</a:t>
            </a:r>
            <a:endParaRPr lang="en-US"/>
          </a:p>
        </p:txBody>
      </p:sp>
    </p:spTree>
    <p:extLst>
      <p:ext uri="{BB962C8B-B14F-4D97-AF65-F5344CB8AC3E}">
        <p14:creationId xmlns:p14="http://schemas.microsoft.com/office/powerpoint/2010/main" val="15047787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Lift Operating Procedures</a:t>
            </a:r>
          </a:p>
        </p:txBody>
      </p:sp>
      <p:sp>
        <p:nvSpPr>
          <p:cNvPr id="3" name="Content Placeholder 2"/>
          <p:cNvSpPr>
            <a:spLocks noGrp="1"/>
          </p:cNvSpPr>
          <p:nvPr>
            <p:ph idx="1"/>
          </p:nvPr>
        </p:nvSpPr>
        <p:spPr>
          <a:xfrm>
            <a:off x="552450" y="1878012"/>
            <a:ext cx="8134350" cy="4351338"/>
          </a:xfrm>
        </p:spPr>
        <p:txBody>
          <a:bodyPr/>
          <a:lstStyle/>
          <a:p>
            <a:pPr marL="137160" indent="0">
              <a:buNone/>
            </a:pPr>
            <a:endParaRPr lang="en-US" dirty="0"/>
          </a:p>
          <a:p>
            <a:pPr marL="137160" indent="0">
              <a:buNone/>
            </a:pPr>
            <a:r>
              <a:rPr lang="en-US" sz="2800" b="1" i="1" dirty="0"/>
              <a:t>The information </a:t>
            </a:r>
            <a:r>
              <a:rPr lang="en-US" sz="2800" b="1" i="1" dirty="0" smtClean="0"/>
              <a:t>in </a:t>
            </a:r>
            <a:r>
              <a:rPr lang="en-US" sz="2800" b="1" i="1" dirty="0"/>
              <a:t>this section covers general procedures that will apply to all lifts. Your agency may have specific policies pertaining to vehicle lift operations. It is recommended that you check with your supervisor concerning those policies.</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250</a:t>
            </a:fld>
            <a:endParaRPr lang="en-US" dirty="0"/>
          </a:p>
        </p:txBody>
      </p:sp>
    </p:spTree>
    <p:extLst>
      <p:ext uri="{BB962C8B-B14F-4D97-AF65-F5344CB8AC3E}">
        <p14:creationId xmlns:p14="http://schemas.microsoft.com/office/powerpoint/2010/main" val="116813346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Lift Operating Procedures</a:t>
            </a:r>
          </a:p>
        </p:txBody>
      </p:sp>
      <p:sp>
        <p:nvSpPr>
          <p:cNvPr id="3" name="Content Placeholder 2"/>
          <p:cNvSpPr>
            <a:spLocks noGrp="1"/>
          </p:cNvSpPr>
          <p:nvPr>
            <p:ph idx="1"/>
          </p:nvPr>
        </p:nvSpPr>
        <p:spPr>
          <a:xfrm>
            <a:off x="628650" y="1825625"/>
            <a:ext cx="7677150" cy="4351338"/>
          </a:xfrm>
        </p:spPr>
        <p:txBody>
          <a:bodyPr/>
          <a:lstStyle/>
          <a:p>
            <a:pPr marL="137160" indent="0">
              <a:buNone/>
            </a:pPr>
            <a:endParaRPr lang="en-US" sz="2800" dirty="0"/>
          </a:p>
          <a:p>
            <a:pPr marL="137160" indent="0">
              <a:buNone/>
            </a:pPr>
            <a:endParaRPr lang="en-US" sz="2800" dirty="0"/>
          </a:p>
          <a:p>
            <a:pPr marL="137160" indent="0">
              <a:buNone/>
            </a:pPr>
            <a:r>
              <a:rPr lang="en-US" sz="2800" b="1" i="1" dirty="0"/>
              <a:t>These procedures are in place for safety reasons. They have not been developed to hassle a driver or passenger.</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251</a:t>
            </a:fld>
            <a:endParaRPr lang="en-US" dirty="0"/>
          </a:p>
        </p:txBody>
      </p:sp>
    </p:spTree>
    <p:extLst>
      <p:ext uri="{BB962C8B-B14F-4D97-AF65-F5344CB8AC3E}">
        <p14:creationId xmlns:p14="http://schemas.microsoft.com/office/powerpoint/2010/main" val="52361176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dirty="0"/>
              <a:t>Lift Operating Procedures</a:t>
            </a:r>
          </a:p>
        </p:txBody>
      </p:sp>
      <p:sp>
        <p:nvSpPr>
          <p:cNvPr id="3" name="Content Placeholder 2"/>
          <p:cNvSpPr>
            <a:spLocks noGrp="1"/>
          </p:cNvSpPr>
          <p:nvPr>
            <p:ph idx="1"/>
          </p:nvPr>
        </p:nvSpPr>
        <p:spPr>
          <a:xfrm>
            <a:off x="457200" y="1371600"/>
            <a:ext cx="8229600" cy="4953000"/>
          </a:xfrm>
        </p:spPr>
        <p:txBody>
          <a:bodyPr/>
          <a:lstStyle/>
          <a:p>
            <a:pPr>
              <a:lnSpc>
                <a:spcPct val="80000"/>
              </a:lnSpc>
              <a:buNone/>
            </a:pPr>
            <a:endParaRPr lang="en-US" dirty="0"/>
          </a:p>
          <a:p>
            <a:pPr>
              <a:lnSpc>
                <a:spcPct val="80000"/>
              </a:lnSpc>
              <a:buNone/>
            </a:pPr>
            <a:endParaRPr lang="en-US" sz="2800" dirty="0"/>
          </a:p>
          <a:p>
            <a:pPr>
              <a:lnSpc>
                <a:spcPct val="80000"/>
              </a:lnSpc>
              <a:buNone/>
            </a:pPr>
            <a:r>
              <a:rPr lang="en-US" sz="2800" dirty="0" smtClean="0"/>
              <a:t>   Lifts </a:t>
            </a:r>
            <a:r>
              <a:rPr lang="en-US" sz="2800" dirty="0"/>
              <a:t>are potentially hazardous equipment. They must be maintained</a:t>
            </a:r>
            <a:r>
              <a:rPr lang="uk-UA" sz="2800" dirty="0"/>
              <a:t> </a:t>
            </a:r>
            <a:r>
              <a:rPr lang="uk-UA" sz="2800" dirty="0" smtClean="0"/>
              <a:t>&amp;</a:t>
            </a:r>
            <a:r>
              <a:rPr lang="en-US" sz="2800" dirty="0" smtClean="0"/>
              <a:t> operated </a:t>
            </a:r>
            <a:r>
              <a:rPr lang="en-US" sz="2800" dirty="0"/>
              <a:t>properly. Considerable caution</a:t>
            </a:r>
            <a:r>
              <a:rPr lang="uk-UA" sz="2800" dirty="0"/>
              <a:t> &amp; </a:t>
            </a:r>
            <a:r>
              <a:rPr lang="en-US" sz="2800" dirty="0"/>
              <a:t>awareness is needed when operating a lift.</a:t>
            </a:r>
          </a:p>
          <a:p>
            <a:pPr>
              <a:lnSpc>
                <a:spcPct val="80000"/>
              </a:lnSpc>
              <a:buNone/>
            </a:pPr>
            <a:endParaRPr lang="en-US" sz="2800" dirty="0"/>
          </a:p>
          <a:p>
            <a:pPr>
              <a:lnSpc>
                <a:spcPct val="80000"/>
              </a:lnSpc>
              <a:buNone/>
            </a:pPr>
            <a:r>
              <a:rPr lang="en-US" sz="2800" b="1" dirty="0" smtClean="0"/>
              <a:t>   Only </a:t>
            </a:r>
            <a:r>
              <a:rPr lang="en-US" sz="2800" dirty="0" smtClean="0"/>
              <a:t>the </a:t>
            </a:r>
            <a:r>
              <a:rPr lang="en-US" sz="2800" dirty="0"/>
              <a:t>vehicle driver should operate the lift.</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252</a:t>
            </a:fld>
            <a:endParaRPr lang="en-US" dirty="0"/>
          </a:p>
        </p:txBody>
      </p:sp>
    </p:spTree>
    <p:extLst>
      <p:ext uri="{BB962C8B-B14F-4D97-AF65-F5344CB8AC3E}">
        <p14:creationId xmlns:p14="http://schemas.microsoft.com/office/powerpoint/2010/main" val="2102466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438912"/>
          </a:xfrm>
        </p:spPr>
        <p:txBody>
          <a:bodyPr>
            <a:noAutofit/>
          </a:bodyPr>
          <a:lstStyle/>
          <a:p>
            <a:r>
              <a:rPr lang="en-US" dirty="0"/>
              <a:t>Lift Operating Procedures</a:t>
            </a:r>
          </a:p>
        </p:txBody>
      </p:sp>
      <p:sp>
        <p:nvSpPr>
          <p:cNvPr id="3" name="Content Placeholder 2"/>
          <p:cNvSpPr>
            <a:spLocks noGrp="1"/>
          </p:cNvSpPr>
          <p:nvPr>
            <p:ph idx="1"/>
          </p:nvPr>
        </p:nvSpPr>
        <p:spPr>
          <a:xfrm>
            <a:off x="457200" y="1295400"/>
            <a:ext cx="8229600" cy="5029200"/>
          </a:xfrm>
        </p:spPr>
        <p:txBody>
          <a:bodyPr/>
          <a:lstStyle/>
          <a:p>
            <a:pPr>
              <a:buNone/>
            </a:pPr>
            <a:endParaRPr lang="en-US" dirty="0"/>
          </a:p>
          <a:p>
            <a:pPr>
              <a:lnSpc>
                <a:spcPct val="80000"/>
              </a:lnSpc>
              <a:buNone/>
            </a:pPr>
            <a:r>
              <a:rPr lang="en-US" sz="2600" dirty="0"/>
              <a:t>These are general guidelines for lift operation – adhere to </a:t>
            </a:r>
            <a:r>
              <a:rPr lang="en-US" sz="2600" b="1" u="sng" dirty="0"/>
              <a:t>YOUR</a:t>
            </a:r>
            <a:r>
              <a:rPr lang="en-US" sz="2600" dirty="0"/>
              <a:t> agency’s policies.</a:t>
            </a:r>
          </a:p>
          <a:p>
            <a:pPr>
              <a:lnSpc>
                <a:spcPct val="80000"/>
              </a:lnSpc>
              <a:buNone/>
            </a:pPr>
            <a:endParaRPr lang="en-US" dirty="0"/>
          </a:p>
          <a:p>
            <a:pPr lvl="1">
              <a:lnSpc>
                <a:spcPct val="80000"/>
              </a:lnSpc>
            </a:pPr>
            <a:r>
              <a:rPr lang="en-US" sz="2800" dirty="0"/>
              <a:t>At your destination, stop on level ground, put the vehicle in “park”, set the emergency brake.</a:t>
            </a:r>
          </a:p>
          <a:p>
            <a:pPr lvl="1">
              <a:lnSpc>
                <a:spcPct val="80000"/>
              </a:lnSpc>
              <a:buNone/>
            </a:pPr>
            <a:r>
              <a:rPr lang="en-US" sz="2800" dirty="0"/>
              <a:t> </a:t>
            </a:r>
          </a:p>
          <a:p>
            <a:pPr lvl="1">
              <a:lnSpc>
                <a:spcPct val="80000"/>
              </a:lnSpc>
            </a:pPr>
            <a:r>
              <a:rPr lang="en-US" sz="2800" dirty="0"/>
              <a:t>Make sure there is enough room for the lift platform to open without hitting obstacles.</a:t>
            </a:r>
          </a:p>
          <a:p>
            <a:pPr lvl="1">
              <a:lnSpc>
                <a:spcPct val="80000"/>
              </a:lnSpc>
              <a:buNone/>
            </a:pPr>
            <a:endParaRPr lang="en-US" sz="2800" dirty="0"/>
          </a:p>
          <a:p>
            <a:pPr lvl="1">
              <a:lnSpc>
                <a:spcPct val="80000"/>
              </a:lnSpc>
            </a:pPr>
            <a:r>
              <a:rPr lang="en-US" sz="2800" dirty="0"/>
              <a:t>Activate emergency </a:t>
            </a:r>
            <a:r>
              <a:rPr lang="en-US" sz="2800" dirty="0" smtClean="0"/>
              <a:t>flashers.</a:t>
            </a:r>
            <a:endParaRPr lang="en-US" sz="2800" dirty="0"/>
          </a:p>
          <a:p>
            <a:pPr lvl="1">
              <a:lnSpc>
                <a:spcPct val="80000"/>
              </a:lnSpc>
              <a:buNone/>
            </a:pPr>
            <a:endParaRPr lang="en-US" dirty="0"/>
          </a:p>
          <a:p>
            <a:pPr lvl="1">
              <a:lnSpc>
                <a:spcPct val="80000"/>
              </a:lnSpc>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253</a:t>
            </a:fld>
            <a:endParaRPr lang="en-US" dirty="0"/>
          </a:p>
        </p:txBody>
      </p:sp>
    </p:spTree>
    <p:extLst>
      <p:ext uri="{BB962C8B-B14F-4D97-AF65-F5344CB8AC3E}">
        <p14:creationId xmlns:p14="http://schemas.microsoft.com/office/powerpoint/2010/main" val="195237545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dirty="0"/>
              <a:t>Lift Operating </a:t>
            </a:r>
            <a:r>
              <a:rPr lang="en-US" dirty="0" smtClean="0"/>
              <a:t>Procedures</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pPr marL="0" indent="0">
              <a:lnSpc>
                <a:spcPct val="80000"/>
              </a:lnSpc>
              <a:buNone/>
            </a:pPr>
            <a:r>
              <a:rPr lang="en-US" sz="2800" i="1" dirty="0" smtClean="0"/>
              <a:t>It is the responsibility of the vehicle operator to:</a:t>
            </a:r>
          </a:p>
          <a:p>
            <a:pPr lvl="1">
              <a:lnSpc>
                <a:spcPct val="80000"/>
              </a:lnSpc>
              <a:buFont typeface="Wingdings" panose="05000000000000000000" pitchFamily="2" charset="2"/>
              <a:buChar char="§"/>
            </a:pPr>
            <a:r>
              <a:rPr lang="en-US" sz="2800" dirty="0" smtClean="0"/>
              <a:t> properly open, secure</a:t>
            </a:r>
            <a:r>
              <a:rPr lang="uk-UA" sz="2800" dirty="0" smtClean="0"/>
              <a:t> &amp; </a:t>
            </a:r>
            <a:r>
              <a:rPr lang="en-US" sz="2800" dirty="0" smtClean="0"/>
              <a:t>close the lift doors, </a:t>
            </a:r>
          </a:p>
          <a:p>
            <a:pPr lvl="1">
              <a:lnSpc>
                <a:spcPct val="80000"/>
              </a:lnSpc>
              <a:buFont typeface="Wingdings" panose="05000000000000000000" pitchFamily="2" charset="2"/>
              <a:buChar char="§"/>
            </a:pPr>
            <a:r>
              <a:rPr lang="en-US" sz="2800" dirty="0" smtClean="0"/>
              <a:t>to </a:t>
            </a:r>
            <a:r>
              <a:rPr lang="en-US" sz="2800" dirty="0"/>
              <a:t>load</a:t>
            </a:r>
            <a:r>
              <a:rPr lang="uk-UA" sz="2800" dirty="0"/>
              <a:t> &amp; </a:t>
            </a:r>
            <a:r>
              <a:rPr lang="en-US" sz="2800" dirty="0"/>
              <a:t>unload the passenger on</a:t>
            </a:r>
            <a:r>
              <a:rPr lang="uk-UA" sz="2800" dirty="0"/>
              <a:t> &amp; </a:t>
            </a:r>
            <a:r>
              <a:rPr lang="en-US" sz="2800" dirty="0"/>
              <a:t>off the lift platform</a:t>
            </a:r>
            <a:r>
              <a:rPr lang="uk-UA" sz="2800" dirty="0"/>
              <a:t> </a:t>
            </a:r>
            <a:endParaRPr lang="en-US" sz="2800" dirty="0" smtClean="0"/>
          </a:p>
          <a:p>
            <a:pPr lvl="1">
              <a:lnSpc>
                <a:spcPct val="80000"/>
              </a:lnSpc>
              <a:buFont typeface="Wingdings" panose="05000000000000000000" pitchFamily="2" charset="2"/>
              <a:buChar char="§"/>
            </a:pPr>
            <a:r>
              <a:rPr lang="uk-UA" sz="2800" dirty="0" smtClean="0"/>
              <a:t>&amp; </a:t>
            </a:r>
            <a:r>
              <a:rPr lang="en-US" sz="2800" dirty="0"/>
              <a:t>to properly use all lift functions.</a:t>
            </a:r>
          </a:p>
          <a:p>
            <a:pPr>
              <a:lnSpc>
                <a:spcPct val="80000"/>
              </a:lnSpc>
              <a:buNone/>
            </a:pPr>
            <a:endParaRPr lang="en-US" dirty="0"/>
          </a:p>
          <a:p>
            <a:pPr>
              <a:lnSpc>
                <a:spcPct val="80000"/>
              </a:lnSpc>
              <a:buFont typeface="Arial" charset="0"/>
              <a:buChar char="•"/>
            </a:pPr>
            <a:r>
              <a:rPr lang="en-US" sz="2800" dirty="0"/>
              <a:t>Open the lift from the outside of the vehicle. Securely lock doors in open position.</a:t>
            </a:r>
          </a:p>
          <a:p>
            <a:pPr>
              <a:buFont typeface="Arial" charset="0"/>
              <a:buChar char="•"/>
            </a:pPr>
            <a:endParaRPr lang="en-US" sz="3600" dirty="0"/>
          </a:p>
          <a:p>
            <a:pPr>
              <a:buFont typeface="Arial" charset="0"/>
              <a:buChar char="•"/>
            </a:pPr>
            <a:r>
              <a:rPr lang="en-US" sz="2800" dirty="0"/>
              <a:t>Greet your passengers. Talk </a:t>
            </a:r>
            <a:r>
              <a:rPr lang="en-US" sz="2800" b="1" i="1" u="sng" dirty="0"/>
              <a:t>to</a:t>
            </a:r>
            <a:r>
              <a:rPr lang="en-US" sz="2800" dirty="0"/>
              <a:t> them, not around them.</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254</a:t>
            </a:fld>
            <a:endParaRPr lang="en-US" dirty="0"/>
          </a:p>
        </p:txBody>
      </p:sp>
    </p:spTree>
    <p:extLst>
      <p:ext uri="{BB962C8B-B14F-4D97-AF65-F5344CB8AC3E}">
        <p14:creationId xmlns:p14="http://schemas.microsoft.com/office/powerpoint/2010/main" val="124789079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362712"/>
          </a:xfrm>
        </p:spPr>
        <p:txBody>
          <a:bodyPr>
            <a:noAutofit/>
          </a:bodyPr>
          <a:lstStyle/>
          <a:p>
            <a:r>
              <a:rPr lang="en-US" dirty="0"/>
              <a:t>Lift Operating Procedures</a:t>
            </a:r>
          </a:p>
        </p:txBody>
      </p:sp>
      <p:sp>
        <p:nvSpPr>
          <p:cNvPr id="3" name="Content Placeholder 2"/>
          <p:cNvSpPr>
            <a:spLocks noGrp="1"/>
          </p:cNvSpPr>
          <p:nvPr>
            <p:ph idx="1"/>
          </p:nvPr>
        </p:nvSpPr>
        <p:spPr>
          <a:xfrm>
            <a:off x="457200" y="1600200"/>
            <a:ext cx="8229600" cy="4724400"/>
          </a:xfrm>
        </p:spPr>
        <p:txBody>
          <a:bodyPr/>
          <a:lstStyle/>
          <a:p>
            <a:pPr>
              <a:buFont typeface="Arial" charset="0"/>
              <a:buChar char="•"/>
            </a:pPr>
            <a:r>
              <a:rPr lang="en-US" sz="2400" dirty="0"/>
              <a:t>Ask your passenger if they would like assistance getting onto the platform</a:t>
            </a:r>
            <a:r>
              <a:rPr lang="en-US" sz="2400" dirty="0" smtClean="0"/>
              <a:t>.</a:t>
            </a:r>
          </a:p>
          <a:p>
            <a:pPr>
              <a:buFont typeface="Arial" charset="0"/>
              <a:buChar char="•"/>
            </a:pPr>
            <a:endParaRPr lang="en-US" sz="2400" dirty="0"/>
          </a:p>
          <a:p>
            <a:pPr>
              <a:buFont typeface="Arial" charset="0"/>
              <a:buChar char="•"/>
            </a:pPr>
            <a:r>
              <a:rPr lang="en-US" sz="2400" dirty="0"/>
              <a:t>The passenger may want to ride the lift facing the vehicle. Explain the hazard involved</a:t>
            </a:r>
            <a:r>
              <a:rPr lang="uk-UA" sz="2400" dirty="0"/>
              <a:t> &amp; </a:t>
            </a:r>
            <a:r>
              <a:rPr lang="en-US" sz="2400" dirty="0"/>
              <a:t>request that the passenger ride on the lift with their back to the vehicle. Remember, however, under ADA, it is their choice</a:t>
            </a:r>
            <a:r>
              <a:rPr lang="en-US" sz="2400" dirty="0" smtClean="0"/>
              <a:t>.</a:t>
            </a:r>
          </a:p>
          <a:p>
            <a:pPr>
              <a:buFont typeface="Arial" charset="0"/>
              <a:buChar char="•"/>
            </a:pPr>
            <a:endParaRPr lang="en-US" sz="2400" dirty="0"/>
          </a:p>
          <a:p>
            <a:pPr>
              <a:buFont typeface="Arial" charset="0"/>
              <a:buChar char="•"/>
            </a:pPr>
            <a:r>
              <a:rPr lang="en-US" sz="2400" dirty="0"/>
              <a:t>Set the wheel locks on the wheelchair and, if the passenger is capable, ask them to hold the handrails on the lift.</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255</a:t>
            </a:fld>
            <a:endParaRPr lang="en-US" dirty="0"/>
          </a:p>
        </p:txBody>
      </p:sp>
    </p:spTree>
    <p:extLst>
      <p:ext uri="{BB962C8B-B14F-4D97-AF65-F5344CB8AC3E}">
        <p14:creationId xmlns:p14="http://schemas.microsoft.com/office/powerpoint/2010/main" val="133982349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04900"/>
            <a:ext cx="7886700" cy="5072063"/>
          </a:xfrm>
        </p:spPr>
        <p:txBody>
          <a:bodyPr/>
          <a:lstStyle/>
          <a:p>
            <a:pPr marL="594360" indent="-457200">
              <a:buFont typeface="Arial" charset="0"/>
              <a:buChar char="•"/>
            </a:pPr>
            <a:endParaRPr lang="en-US" sz="2800" dirty="0"/>
          </a:p>
          <a:p>
            <a:pPr>
              <a:buFont typeface="Arial" charset="0"/>
              <a:buChar char="•"/>
            </a:pPr>
            <a:r>
              <a:rPr lang="en-US" sz="2800" dirty="0"/>
              <a:t>If the passenger is using a motorized device ask them to turn the power off once on the lift</a:t>
            </a:r>
            <a:r>
              <a:rPr lang="en-US" sz="2800" dirty="0" smtClean="0"/>
              <a:t>.</a:t>
            </a:r>
          </a:p>
          <a:p>
            <a:pPr>
              <a:buFont typeface="Arial" charset="0"/>
              <a:buChar char="•"/>
            </a:pPr>
            <a:endParaRPr lang="en-US" sz="2800" dirty="0"/>
          </a:p>
          <a:p>
            <a:pPr>
              <a:buFont typeface="Arial" charset="0"/>
              <a:buChar char="•"/>
            </a:pPr>
            <a:r>
              <a:rPr lang="en-US" sz="2800" dirty="0"/>
              <a:t>If your lift is equipped with a passenger safety belt it must be utilized each time the lift is operated.</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256</a:t>
            </a:fld>
            <a:endParaRPr lang="en-US" dirty="0"/>
          </a:p>
        </p:txBody>
      </p:sp>
      <p:sp>
        <p:nvSpPr>
          <p:cNvPr id="5" name="Title 1"/>
          <p:cNvSpPr>
            <a:spLocks noGrp="1"/>
          </p:cNvSpPr>
          <p:nvPr>
            <p:ph type="title"/>
          </p:nvPr>
        </p:nvSpPr>
        <p:spPr>
          <a:xfrm>
            <a:off x="457200" y="228600"/>
            <a:ext cx="7886700" cy="1325563"/>
          </a:xfrm>
        </p:spPr>
        <p:txBody>
          <a:bodyPr>
            <a:noAutofit/>
          </a:bodyPr>
          <a:lstStyle/>
          <a:p>
            <a:r>
              <a:rPr lang="en-US" dirty="0"/>
              <a:t>Lift Operating Procedures</a:t>
            </a:r>
          </a:p>
        </p:txBody>
      </p:sp>
    </p:spTree>
    <p:extLst>
      <p:ext uri="{BB962C8B-B14F-4D97-AF65-F5344CB8AC3E}">
        <p14:creationId xmlns:p14="http://schemas.microsoft.com/office/powerpoint/2010/main" val="80929556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marL="137160" indent="0">
              <a:buNone/>
            </a:pPr>
            <a:endParaRPr lang="en-US" b="1" i="1" dirty="0"/>
          </a:p>
          <a:p>
            <a:pPr marL="137160" indent="0">
              <a:buNone/>
            </a:pPr>
            <a:endParaRPr lang="en-US" sz="2800" b="1" i="1" dirty="0"/>
          </a:p>
          <a:p>
            <a:pPr>
              <a:buFont typeface="Arial" charset="0"/>
              <a:buChar char="•"/>
            </a:pPr>
            <a:r>
              <a:rPr lang="en-US" sz="2800" b="1" i="1" dirty="0"/>
              <a:t>The lift must always be operated from the ground. Do not remain in the vehicle while raising or lowering the lift platform. Do not ride on the lift with passengers who are using a mobility device.</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257</a:t>
            </a:fld>
            <a:endParaRPr lang="en-US" dirty="0"/>
          </a:p>
        </p:txBody>
      </p:sp>
      <p:sp>
        <p:nvSpPr>
          <p:cNvPr id="6" name="Title 1"/>
          <p:cNvSpPr>
            <a:spLocks noGrp="1"/>
          </p:cNvSpPr>
          <p:nvPr>
            <p:ph type="title"/>
          </p:nvPr>
        </p:nvSpPr>
        <p:spPr>
          <a:xfrm>
            <a:off x="463062" y="723900"/>
            <a:ext cx="8229600" cy="362712"/>
          </a:xfrm>
        </p:spPr>
        <p:txBody>
          <a:bodyPr>
            <a:noAutofit/>
          </a:bodyPr>
          <a:lstStyle/>
          <a:p>
            <a:r>
              <a:rPr lang="en-US" dirty="0"/>
              <a:t>Lift Operating Procedures</a:t>
            </a:r>
          </a:p>
        </p:txBody>
      </p:sp>
    </p:spTree>
    <p:extLst>
      <p:ext uri="{BB962C8B-B14F-4D97-AF65-F5344CB8AC3E}">
        <p14:creationId xmlns:p14="http://schemas.microsoft.com/office/powerpoint/2010/main" val="181660769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pPr>
              <a:buFont typeface="Arial" charset="0"/>
              <a:buChar char="•"/>
            </a:pPr>
            <a:r>
              <a:rPr lang="en-US" sz="2400" b="1" i="1" dirty="0" smtClean="0"/>
              <a:t>Stand </a:t>
            </a:r>
            <a:r>
              <a:rPr lang="en-US" sz="2400" b="1" i="1" dirty="0"/>
              <a:t>on the ground with one hand holding the wheelchair</a:t>
            </a:r>
            <a:r>
              <a:rPr lang="uk-UA" sz="2400" b="1" i="1" dirty="0"/>
              <a:t> &amp; </a:t>
            </a:r>
            <a:r>
              <a:rPr lang="en-US" sz="2400" b="1" i="1" dirty="0"/>
              <a:t>one hand operating the controls. </a:t>
            </a:r>
            <a:endParaRPr lang="en-US" sz="2400" b="1" i="1" dirty="0" smtClean="0"/>
          </a:p>
          <a:p>
            <a:pPr>
              <a:buFont typeface="Arial" charset="0"/>
              <a:buChar char="•"/>
            </a:pPr>
            <a:endParaRPr lang="en-US" sz="2400" b="1" i="1" dirty="0" smtClean="0"/>
          </a:p>
          <a:p>
            <a:pPr>
              <a:buFont typeface="Arial" charset="0"/>
              <a:buChar char="•"/>
            </a:pPr>
            <a:r>
              <a:rPr lang="en-US" sz="2400" b="1" i="1" dirty="0" smtClean="0"/>
              <a:t>Raise </a:t>
            </a:r>
            <a:r>
              <a:rPr lang="en-US" sz="2400" b="1" i="1" dirty="0"/>
              <a:t>the platform only a couple inches. </a:t>
            </a:r>
            <a:endParaRPr lang="en-US" sz="2400" b="1" i="1" dirty="0" smtClean="0"/>
          </a:p>
          <a:p>
            <a:pPr>
              <a:buFont typeface="Arial" charset="0"/>
              <a:buChar char="•"/>
            </a:pPr>
            <a:endParaRPr lang="en-US" sz="2400" b="1" i="1" dirty="0" smtClean="0"/>
          </a:p>
          <a:p>
            <a:pPr>
              <a:buFont typeface="Arial" charset="0"/>
              <a:buChar char="•"/>
            </a:pPr>
            <a:r>
              <a:rPr lang="en-US" sz="2400" b="1" i="1" dirty="0" smtClean="0"/>
              <a:t>Check </a:t>
            </a:r>
            <a:r>
              <a:rPr lang="en-US" sz="2400" b="1" i="1" dirty="0"/>
              <a:t>the front safety barrier to be certain it is locked. </a:t>
            </a:r>
            <a:endParaRPr lang="en-US" sz="2400" b="1" i="1" dirty="0" smtClean="0"/>
          </a:p>
          <a:p>
            <a:pPr>
              <a:buFont typeface="Arial" charset="0"/>
              <a:buChar char="•"/>
            </a:pPr>
            <a:endParaRPr lang="en-US" sz="2400" b="1" i="1" dirty="0" smtClean="0"/>
          </a:p>
          <a:p>
            <a:pPr>
              <a:buFont typeface="Arial" charset="0"/>
              <a:buChar char="•"/>
            </a:pPr>
            <a:r>
              <a:rPr lang="en-US" sz="2400" b="1" i="1" dirty="0" smtClean="0"/>
              <a:t>Only </a:t>
            </a:r>
            <a:r>
              <a:rPr lang="en-US" sz="2400" b="1" i="1" dirty="0"/>
              <a:t>after you are certain the barrier is locked, continue raising the lift platform to the vehicle floor level.</a:t>
            </a:r>
          </a:p>
          <a:p>
            <a:pPr marL="137160" indent="0">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258</a:t>
            </a:fld>
            <a:endParaRPr lang="en-US" dirty="0"/>
          </a:p>
        </p:txBody>
      </p:sp>
      <p:sp>
        <p:nvSpPr>
          <p:cNvPr id="6" name="Title 1"/>
          <p:cNvSpPr>
            <a:spLocks noGrp="1"/>
          </p:cNvSpPr>
          <p:nvPr>
            <p:ph type="title"/>
          </p:nvPr>
        </p:nvSpPr>
        <p:spPr>
          <a:xfrm>
            <a:off x="457200" y="723900"/>
            <a:ext cx="8229600" cy="362712"/>
          </a:xfrm>
        </p:spPr>
        <p:txBody>
          <a:bodyPr>
            <a:noAutofit/>
          </a:bodyPr>
          <a:lstStyle/>
          <a:p>
            <a:r>
              <a:rPr lang="en-US" dirty="0"/>
              <a:t>Lift Operating Procedures</a:t>
            </a:r>
          </a:p>
        </p:txBody>
      </p:sp>
    </p:spTree>
    <p:extLst>
      <p:ext uri="{BB962C8B-B14F-4D97-AF65-F5344CB8AC3E}">
        <p14:creationId xmlns:p14="http://schemas.microsoft.com/office/powerpoint/2010/main" val="83157252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endParaRPr lang="en-US" sz="2400" b="1" i="1" dirty="0"/>
          </a:p>
          <a:p>
            <a:endParaRPr lang="en-US" sz="2400" b="1" i="1" dirty="0"/>
          </a:p>
          <a:p>
            <a:pPr>
              <a:buFont typeface="Arial" charset="0"/>
              <a:buChar char="•"/>
            </a:pPr>
            <a:r>
              <a:rPr lang="en-US" sz="2400" b="1" i="1" dirty="0"/>
              <a:t>Put the lift controls in a secure location with one hand while holding the wheelchair with the other. </a:t>
            </a:r>
            <a:endParaRPr lang="en-US" sz="2400" b="1" i="1" dirty="0" smtClean="0"/>
          </a:p>
          <a:p>
            <a:pPr>
              <a:buFont typeface="Arial" charset="0"/>
              <a:buChar char="•"/>
            </a:pPr>
            <a:endParaRPr lang="en-US" sz="2400" b="1" i="1" dirty="0"/>
          </a:p>
          <a:p>
            <a:pPr>
              <a:buFont typeface="Arial" charset="0"/>
              <a:buChar char="•"/>
            </a:pPr>
            <a:r>
              <a:rPr lang="en-US" sz="2400" b="1" i="1" dirty="0" smtClean="0"/>
              <a:t>Release </a:t>
            </a:r>
            <a:r>
              <a:rPr lang="en-US" sz="2400" b="1" i="1" dirty="0"/>
              <a:t>the wheel locks</a:t>
            </a:r>
            <a:r>
              <a:rPr lang="uk-UA" sz="2400" b="1" i="1" dirty="0"/>
              <a:t> &amp; </a:t>
            </a:r>
            <a:r>
              <a:rPr lang="en-US" sz="2400" b="1" i="1" dirty="0"/>
              <a:t>push the chair into the vehicle. </a:t>
            </a:r>
            <a:endParaRPr lang="en-US" sz="2400" b="1" i="1" dirty="0" smtClean="0"/>
          </a:p>
          <a:p>
            <a:pPr>
              <a:buFont typeface="Arial" charset="0"/>
              <a:buChar char="•"/>
            </a:pPr>
            <a:endParaRPr lang="en-US" sz="2400" b="1" i="1" dirty="0" smtClean="0"/>
          </a:p>
          <a:p>
            <a:pPr>
              <a:buFont typeface="Arial" charset="0"/>
              <a:buChar char="•"/>
            </a:pPr>
            <a:r>
              <a:rPr lang="en-US" sz="2400" b="1" i="1" dirty="0" smtClean="0"/>
              <a:t>Reach </a:t>
            </a:r>
            <a:r>
              <a:rPr lang="en-US" sz="2400" b="1" i="1" dirty="0"/>
              <a:t>in</a:t>
            </a:r>
            <a:r>
              <a:rPr lang="uk-UA" sz="2400" b="1" i="1" dirty="0"/>
              <a:t> &amp; </a:t>
            </a:r>
            <a:r>
              <a:rPr lang="en-US" sz="2400" b="1" i="1" dirty="0"/>
              <a:t>lock one wheel. Never leave a wheelchair on the platform unattended. </a:t>
            </a:r>
            <a:endParaRPr lang="en-US" sz="2400" b="1" i="1" dirty="0" smtClean="0"/>
          </a:p>
          <a:p>
            <a:pPr>
              <a:buFont typeface="Arial" charset="0"/>
              <a:buChar char="•"/>
            </a:pPr>
            <a:endParaRPr lang="en-US" sz="2400" b="1" i="1" dirty="0" smtClean="0"/>
          </a:p>
          <a:p>
            <a:pPr>
              <a:buFont typeface="Arial" charset="0"/>
              <a:buChar char="•"/>
            </a:pPr>
            <a:r>
              <a:rPr lang="en-US" sz="2400" b="1" i="1" dirty="0" smtClean="0"/>
              <a:t>When </a:t>
            </a:r>
            <a:r>
              <a:rPr lang="en-US" sz="2400" b="1" i="1" dirty="0"/>
              <a:t>boarding, push it in. </a:t>
            </a:r>
            <a:endParaRPr lang="en-US" sz="2400" b="1" i="1" dirty="0" smtClean="0"/>
          </a:p>
          <a:p>
            <a:pPr>
              <a:buFont typeface="Arial" charset="0"/>
              <a:buChar char="•"/>
            </a:pPr>
            <a:endParaRPr lang="en-US" sz="2400" b="1" i="1" dirty="0"/>
          </a:p>
          <a:p>
            <a:pPr>
              <a:buFont typeface="Arial" charset="0"/>
              <a:buChar char="•"/>
            </a:pPr>
            <a:r>
              <a:rPr lang="en-US" sz="2400" b="1" i="1" dirty="0" smtClean="0"/>
              <a:t>When </a:t>
            </a:r>
            <a:r>
              <a:rPr lang="en-US" sz="2400" b="1" i="1" dirty="0"/>
              <a:t>exiting, pull it out.</a:t>
            </a:r>
          </a:p>
          <a:p>
            <a:pPr>
              <a:buFont typeface="Arial" charset="0"/>
              <a:buChar char="•"/>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259</a:t>
            </a:fld>
            <a:endParaRPr lang="en-US" dirty="0"/>
          </a:p>
        </p:txBody>
      </p:sp>
      <p:sp>
        <p:nvSpPr>
          <p:cNvPr id="6" name="Title 1"/>
          <p:cNvSpPr>
            <a:spLocks noGrp="1"/>
          </p:cNvSpPr>
          <p:nvPr>
            <p:ph type="title"/>
          </p:nvPr>
        </p:nvSpPr>
        <p:spPr>
          <a:xfrm>
            <a:off x="457200" y="704088"/>
            <a:ext cx="8229600" cy="362712"/>
          </a:xfrm>
        </p:spPr>
        <p:txBody>
          <a:bodyPr>
            <a:noAutofit/>
          </a:bodyPr>
          <a:lstStyle/>
          <a:p>
            <a:r>
              <a:rPr lang="en-US" dirty="0"/>
              <a:t>Lift Operating Procedures</a:t>
            </a:r>
          </a:p>
        </p:txBody>
      </p:sp>
    </p:spTree>
    <p:extLst>
      <p:ext uri="{BB962C8B-B14F-4D97-AF65-F5344CB8AC3E}">
        <p14:creationId xmlns:p14="http://schemas.microsoft.com/office/powerpoint/2010/main" val="189451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26</a:t>
            </a:fld>
            <a:endParaRPr lang="en-US" dirty="0"/>
          </a:p>
        </p:txBody>
      </p:sp>
      <p:sp>
        <p:nvSpPr>
          <p:cNvPr id="2" name="Title 1"/>
          <p:cNvSpPr>
            <a:spLocks noGrp="1"/>
          </p:cNvSpPr>
          <p:nvPr>
            <p:ph type="title" idx="4294967295"/>
          </p:nvPr>
        </p:nvSpPr>
        <p:spPr>
          <a:xfrm>
            <a:off x="0" y="1066800"/>
            <a:ext cx="8229600" cy="715963"/>
          </a:xfrm>
        </p:spPr>
        <p:txBody>
          <a:bodyPr>
            <a:normAutofit/>
          </a:bodyPr>
          <a:lstStyle/>
          <a:p>
            <a:r>
              <a:rPr lang="en-US" dirty="0"/>
              <a:t>        </a:t>
            </a:r>
            <a:r>
              <a:rPr lang="en-US" b="0" dirty="0">
                <a:effectLst/>
              </a:rPr>
              <a:t>       </a:t>
            </a:r>
            <a:endParaRPr lang="en-US" dirty="0"/>
          </a:p>
        </p:txBody>
      </p:sp>
      <p:sp>
        <p:nvSpPr>
          <p:cNvPr id="3" name="Content Placeholder 2"/>
          <p:cNvSpPr>
            <a:spLocks noGrp="1"/>
          </p:cNvSpPr>
          <p:nvPr>
            <p:ph idx="4294967295"/>
          </p:nvPr>
        </p:nvSpPr>
        <p:spPr>
          <a:xfrm>
            <a:off x="335936" y="-570271"/>
            <a:ext cx="8229600" cy="4708525"/>
          </a:xfrm>
        </p:spPr>
        <p:txBody>
          <a:bodyPr/>
          <a:lstStyle/>
          <a:p>
            <a:pPr marL="137160" indent="0" algn="ctr">
              <a:buNone/>
            </a:pPr>
            <a:endParaRPr lang="en-US" sz="5400" dirty="0">
              <a:latin typeface="Calibri Light"/>
              <a:cs typeface="Calibri Light"/>
            </a:endParaRPr>
          </a:p>
          <a:p>
            <a:pPr marL="137160" indent="0" algn="ctr">
              <a:buNone/>
            </a:pPr>
            <a:endParaRPr lang="en-US" sz="5400" dirty="0">
              <a:latin typeface="Calibri Light"/>
              <a:cs typeface="Calibri Light"/>
            </a:endParaRPr>
          </a:p>
          <a:p>
            <a:pPr marL="137160" indent="0" algn="ctr">
              <a:buNone/>
            </a:pPr>
            <a:r>
              <a:rPr lang="en-US" sz="5400" dirty="0">
                <a:latin typeface="Calibri Light"/>
                <a:cs typeface="Calibri Light"/>
              </a:rPr>
              <a:t>NHTSA estimates falling asleep while driving is responsible for at least 100,000 automobile crashes; 40,00 injuries,</a:t>
            </a:r>
            <a:r>
              <a:rPr lang="uk-UA" sz="5400" dirty="0">
                <a:latin typeface="Calibri Light"/>
                <a:cs typeface="Calibri Light"/>
              </a:rPr>
              <a:t> &amp; </a:t>
            </a:r>
            <a:r>
              <a:rPr lang="en-US" sz="5400" dirty="0">
                <a:latin typeface="Calibri Light"/>
                <a:cs typeface="Calibri Light"/>
              </a:rPr>
              <a:t>1,550 fatalities each year.</a:t>
            </a:r>
          </a:p>
        </p:txBody>
      </p:sp>
    </p:spTree>
    <p:extLst>
      <p:ext uri="{BB962C8B-B14F-4D97-AF65-F5344CB8AC3E}">
        <p14:creationId xmlns:p14="http://schemas.microsoft.com/office/powerpoint/2010/main" val="39577030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058150" cy="4351338"/>
          </a:xfrm>
        </p:spPr>
        <p:txBody>
          <a:bodyPr/>
          <a:lstStyle/>
          <a:p>
            <a:pPr>
              <a:buNone/>
            </a:pPr>
            <a:endParaRPr lang="en-US" dirty="0"/>
          </a:p>
          <a:p>
            <a:pPr>
              <a:buNone/>
            </a:pPr>
            <a:endParaRPr lang="en-US" sz="2400" dirty="0"/>
          </a:p>
          <a:p>
            <a:pPr>
              <a:buNone/>
            </a:pPr>
            <a:r>
              <a:rPr lang="en-US" sz="2800" i="1" dirty="0" smtClean="0"/>
              <a:t>  This </a:t>
            </a:r>
            <a:r>
              <a:rPr lang="en-US" sz="2800" i="1" dirty="0" smtClean="0"/>
              <a:t>3 step </a:t>
            </a:r>
            <a:r>
              <a:rPr lang="en-US" sz="2800" i="1" dirty="0"/>
              <a:t>procedure may be difficult for some drivers. Therefore, ask the passenger if they can assist moving their wheelchair in</a:t>
            </a:r>
            <a:r>
              <a:rPr lang="uk-UA" sz="2800" i="1" dirty="0"/>
              <a:t> &amp; </a:t>
            </a:r>
            <a:r>
              <a:rPr lang="en-US" sz="2800" i="1" dirty="0"/>
              <a:t>out of the vehicle.</a:t>
            </a:r>
          </a:p>
          <a:p>
            <a:pPr>
              <a:buNone/>
            </a:pPr>
            <a:endParaRPr lang="en-US" dirty="0"/>
          </a:p>
          <a:p>
            <a:pPr marL="137160" indent="0">
              <a:buNone/>
            </a:pPr>
            <a:endParaRPr lang="en-US" dirty="0"/>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260</a:t>
            </a:fld>
            <a:endParaRPr lang="en-US" dirty="0"/>
          </a:p>
        </p:txBody>
      </p:sp>
      <p:sp>
        <p:nvSpPr>
          <p:cNvPr id="5" name="Title 1"/>
          <p:cNvSpPr>
            <a:spLocks noGrp="1"/>
          </p:cNvSpPr>
          <p:nvPr>
            <p:ph type="title"/>
          </p:nvPr>
        </p:nvSpPr>
        <p:spPr>
          <a:xfrm>
            <a:off x="609600" y="304800"/>
            <a:ext cx="7886700" cy="1325563"/>
          </a:xfrm>
        </p:spPr>
        <p:txBody>
          <a:bodyPr>
            <a:noAutofit/>
          </a:bodyPr>
          <a:lstStyle/>
          <a:p>
            <a:r>
              <a:rPr lang="en-US" dirty="0"/>
              <a:t>Lift Operating Procedures</a:t>
            </a:r>
          </a:p>
        </p:txBody>
      </p:sp>
    </p:spTree>
    <p:extLst>
      <p:ext uri="{BB962C8B-B14F-4D97-AF65-F5344CB8AC3E}">
        <p14:creationId xmlns:p14="http://schemas.microsoft.com/office/powerpoint/2010/main" val="45626746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5029200"/>
          </a:xfrm>
        </p:spPr>
        <p:txBody>
          <a:bodyPr/>
          <a:lstStyle/>
          <a:p>
            <a:pPr>
              <a:lnSpc>
                <a:spcPct val="80000"/>
              </a:lnSpc>
              <a:buNone/>
            </a:pPr>
            <a:r>
              <a:rPr lang="en-US" sz="2600" dirty="0" smtClean="0"/>
              <a:t>  Caution </a:t>
            </a:r>
            <a:r>
              <a:rPr lang="en-US" sz="2600" dirty="0"/>
              <a:t>is needed when loading a power wheelchair into</a:t>
            </a:r>
            <a:r>
              <a:rPr lang="uk-UA" sz="2600" dirty="0"/>
              <a:t> &amp; </a:t>
            </a:r>
            <a:r>
              <a:rPr lang="en-US" sz="2600" dirty="0"/>
              <a:t>out of your vehicle.</a:t>
            </a:r>
          </a:p>
          <a:p>
            <a:pPr>
              <a:lnSpc>
                <a:spcPct val="80000"/>
              </a:lnSpc>
              <a:buNone/>
            </a:pPr>
            <a:endParaRPr lang="en-US" sz="2600" dirty="0"/>
          </a:p>
          <a:p>
            <a:pPr>
              <a:lnSpc>
                <a:spcPct val="80000"/>
              </a:lnSpc>
              <a:buNone/>
            </a:pPr>
            <a:r>
              <a:rPr lang="en-US" sz="2600" dirty="0" smtClean="0"/>
              <a:t>  When </a:t>
            </a:r>
            <a:r>
              <a:rPr lang="en-US" sz="2600" dirty="0"/>
              <a:t>boarding </a:t>
            </a:r>
            <a:r>
              <a:rPr lang="en-US" sz="2600" dirty="0" smtClean="0"/>
              <a:t>this </a:t>
            </a:r>
            <a:r>
              <a:rPr lang="en-US" sz="2600" dirty="0"/>
              <a:t>passenger, ask them to turn </a:t>
            </a:r>
            <a:r>
              <a:rPr lang="en-US" sz="2600" dirty="0" smtClean="0"/>
              <a:t>off the </a:t>
            </a:r>
            <a:r>
              <a:rPr lang="en-US" sz="2600" dirty="0"/>
              <a:t>power to the device </a:t>
            </a:r>
            <a:r>
              <a:rPr lang="en-US" sz="2600" dirty="0" smtClean="0"/>
              <a:t>after </a:t>
            </a:r>
            <a:r>
              <a:rPr lang="en-US" sz="2600" dirty="0"/>
              <a:t>they have gotten onto the lift. When the lift comes up to floor level, ask the passenger to turn the power on again</a:t>
            </a:r>
            <a:r>
              <a:rPr lang="uk-UA" sz="2600" dirty="0"/>
              <a:t> &amp; </a:t>
            </a:r>
            <a:r>
              <a:rPr lang="en-US" sz="2600" dirty="0"/>
              <a:t>only tap their controls for the direction you want them to travel. This may require two or three taps, but you want to be certain they are going in the correct direction.</a:t>
            </a:r>
          </a:p>
          <a:p>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261</a:t>
            </a:fld>
            <a:endParaRPr lang="en-US" dirty="0"/>
          </a:p>
        </p:txBody>
      </p:sp>
      <p:sp>
        <p:nvSpPr>
          <p:cNvPr id="6" name="Title 1"/>
          <p:cNvSpPr>
            <a:spLocks noGrp="1"/>
          </p:cNvSpPr>
          <p:nvPr>
            <p:ph type="title"/>
          </p:nvPr>
        </p:nvSpPr>
        <p:spPr>
          <a:xfrm>
            <a:off x="457200" y="723900"/>
            <a:ext cx="8229600" cy="362712"/>
          </a:xfrm>
        </p:spPr>
        <p:txBody>
          <a:bodyPr>
            <a:noAutofit/>
          </a:bodyPr>
          <a:lstStyle/>
          <a:p>
            <a:r>
              <a:rPr lang="en-US" dirty="0"/>
              <a:t>Lift Operating Procedures</a:t>
            </a:r>
          </a:p>
        </p:txBody>
      </p:sp>
    </p:spTree>
    <p:extLst>
      <p:ext uri="{BB962C8B-B14F-4D97-AF65-F5344CB8AC3E}">
        <p14:creationId xmlns:p14="http://schemas.microsoft.com/office/powerpoint/2010/main" val="1970630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endParaRPr lang="en-US" dirty="0"/>
          </a:p>
          <a:p>
            <a:pPr>
              <a:buNone/>
            </a:pPr>
            <a:r>
              <a:rPr lang="en-US" sz="2400" dirty="0" smtClean="0"/>
              <a:t>  </a:t>
            </a:r>
            <a:r>
              <a:rPr lang="en-US" sz="2600" dirty="0" smtClean="0"/>
              <a:t> When </a:t>
            </a:r>
            <a:r>
              <a:rPr lang="en-US" sz="2600" dirty="0"/>
              <a:t>exiting the vehicle, again ask the passenger to tap their controls one, </a:t>
            </a:r>
            <a:r>
              <a:rPr lang="en-US" sz="2600" dirty="0" smtClean="0"/>
              <a:t>two, </a:t>
            </a:r>
            <a:r>
              <a:rPr lang="en-US" sz="2600" dirty="0"/>
              <a:t>or three times to get them onto the lift platform. Once on the platform, ask them to turn off the power.</a:t>
            </a:r>
          </a:p>
          <a:p>
            <a:pPr>
              <a:buNone/>
            </a:pPr>
            <a:endParaRPr lang="en-US" sz="2600" dirty="0"/>
          </a:p>
          <a:p>
            <a:pPr>
              <a:buNone/>
            </a:pPr>
            <a:r>
              <a:rPr lang="en-US" sz="2600" dirty="0" smtClean="0"/>
              <a:t>  Make </a:t>
            </a:r>
            <a:r>
              <a:rPr lang="en-US" sz="2600" dirty="0"/>
              <a:t>certain you are clear in your </a:t>
            </a:r>
            <a:r>
              <a:rPr lang="en-US" sz="2600" dirty="0" smtClean="0"/>
              <a:t>directions</a:t>
            </a:r>
            <a:r>
              <a:rPr lang="uk-UA" sz="2600" dirty="0" smtClean="0"/>
              <a:t> </a:t>
            </a:r>
            <a:r>
              <a:rPr lang="uk-UA" sz="2600" dirty="0"/>
              <a:t>&amp; </a:t>
            </a:r>
            <a:r>
              <a:rPr lang="en-US" sz="2600" dirty="0"/>
              <a:t>that the passenger understands what you are saying.</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262</a:t>
            </a:fld>
            <a:endParaRPr lang="en-US" dirty="0"/>
          </a:p>
        </p:txBody>
      </p:sp>
      <p:sp>
        <p:nvSpPr>
          <p:cNvPr id="6" name="Title 1"/>
          <p:cNvSpPr>
            <a:spLocks noGrp="1"/>
          </p:cNvSpPr>
          <p:nvPr>
            <p:ph type="title"/>
          </p:nvPr>
        </p:nvSpPr>
        <p:spPr>
          <a:xfrm>
            <a:off x="457200" y="723900"/>
            <a:ext cx="8229600" cy="362712"/>
          </a:xfrm>
        </p:spPr>
        <p:txBody>
          <a:bodyPr>
            <a:noAutofit/>
          </a:bodyPr>
          <a:lstStyle/>
          <a:p>
            <a:r>
              <a:rPr lang="en-US" dirty="0"/>
              <a:t>Lift Operating Procedures</a:t>
            </a:r>
          </a:p>
        </p:txBody>
      </p:sp>
    </p:spTree>
    <p:extLst>
      <p:ext uri="{BB962C8B-B14F-4D97-AF65-F5344CB8AC3E}">
        <p14:creationId xmlns:p14="http://schemas.microsoft.com/office/powerpoint/2010/main" val="83156021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229600" cy="4914900"/>
          </a:xfrm>
        </p:spPr>
        <p:txBody>
          <a:bodyPr/>
          <a:lstStyle/>
          <a:p>
            <a:pPr marL="137160" indent="0">
              <a:buNone/>
            </a:pPr>
            <a:r>
              <a:rPr lang="en-US" sz="2600" dirty="0" smtClean="0"/>
              <a:t>Standees </a:t>
            </a:r>
            <a:r>
              <a:rPr lang="en-US" sz="2600" dirty="0"/>
              <a:t>should stand in the center of the platform facing the direction they will travel. </a:t>
            </a:r>
            <a:endParaRPr lang="en-US" sz="2600" dirty="0" smtClean="0"/>
          </a:p>
          <a:p>
            <a:pPr marL="137160" indent="0">
              <a:buNone/>
            </a:pPr>
            <a:endParaRPr lang="en-US" sz="2600" dirty="0" smtClean="0"/>
          </a:p>
          <a:p>
            <a:pPr marL="137160" indent="0">
              <a:buNone/>
            </a:pPr>
            <a:r>
              <a:rPr lang="en-US" sz="2600" dirty="0" smtClean="0"/>
              <a:t>If </a:t>
            </a:r>
            <a:r>
              <a:rPr lang="en-US" sz="2600" dirty="0"/>
              <a:t>capable, the passenger should hold both handrails when on the platform. </a:t>
            </a:r>
            <a:endParaRPr lang="en-US" sz="2600" dirty="0" smtClean="0"/>
          </a:p>
          <a:p>
            <a:pPr marL="137160" indent="0">
              <a:buNone/>
            </a:pPr>
            <a:endParaRPr lang="en-US" sz="2600" dirty="0"/>
          </a:p>
          <a:p>
            <a:pPr marL="137160" indent="0">
              <a:buNone/>
            </a:pPr>
            <a:r>
              <a:rPr lang="en-US" sz="2600" dirty="0" smtClean="0"/>
              <a:t>The </a:t>
            </a:r>
            <a:r>
              <a:rPr lang="en-US" sz="2600" dirty="0"/>
              <a:t>driver must determine if it is safe to ride the lift with the passenger, or safer to operate the lift from the ground. </a:t>
            </a:r>
            <a:endParaRPr lang="en-US" sz="2600" dirty="0" smtClean="0"/>
          </a:p>
          <a:p>
            <a:pPr marL="137160" indent="0">
              <a:buNone/>
            </a:pPr>
            <a:endParaRPr lang="en-US" sz="2600" dirty="0" smtClean="0"/>
          </a:p>
          <a:p>
            <a:pPr marL="137160" indent="0">
              <a:buNone/>
            </a:pPr>
            <a:r>
              <a:rPr lang="en-US" sz="2600" dirty="0" smtClean="0"/>
              <a:t>How </a:t>
            </a:r>
            <a:r>
              <a:rPr lang="en-US" sz="2600" dirty="0"/>
              <a:t>you can best protect the passenger must be assessed with each standee use of the lift.</a:t>
            </a:r>
          </a:p>
          <a:p>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263</a:t>
            </a:fld>
            <a:endParaRPr lang="en-US" dirty="0"/>
          </a:p>
        </p:txBody>
      </p:sp>
      <p:sp>
        <p:nvSpPr>
          <p:cNvPr id="6" name="Title 1"/>
          <p:cNvSpPr>
            <a:spLocks noGrp="1"/>
          </p:cNvSpPr>
          <p:nvPr>
            <p:ph type="title"/>
          </p:nvPr>
        </p:nvSpPr>
        <p:spPr>
          <a:xfrm>
            <a:off x="457200" y="723900"/>
            <a:ext cx="8229600" cy="362712"/>
          </a:xfrm>
        </p:spPr>
        <p:txBody>
          <a:bodyPr>
            <a:noAutofit/>
          </a:bodyPr>
          <a:lstStyle/>
          <a:p>
            <a:r>
              <a:rPr lang="en-US" dirty="0"/>
              <a:t>Lift Operating Procedures</a:t>
            </a:r>
          </a:p>
        </p:txBody>
      </p:sp>
    </p:spTree>
    <p:extLst>
      <p:ext uri="{BB962C8B-B14F-4D97-AF65-F5344CB8AC3E}">
        <p14:creationId xmlns:p14="http://schemas.microsoft.com/office/powerpoint/2010/main" val="16827019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3675"/>
            <a:ext cx="8229600" cy="4953000"/>
          </a:xfrm>
        </p:spPr>
        <p:txBody>
          <a:bodyPr/>
          <a:lstStyle/>
          <a:p>
            <a:pPr>
              <a:buNone/>
            </a:pPr>
            <a:r>
              <a:rPr lang="en-US" sz="3000" b="1" u="sng" dirty="0"/>
              <a:t>Manual operation of the lift </a:t>
            </a:r>
          </a:p>
          <a:p>
            <a:pPr>
              <a:buNone/>
            </a:pPr>
            <a:endParaRPr lang="en-US" dirty="0"/>
          </a:p>
          <a:p>
            <a:pPr>
              <a:buNone/>
            </a:pPr>
            <a:r>
              <a:rPr lang="en-US" sz="2800" dirty="0" smtClean="0"/>
              <a:t>  All </a:t>
            </a:r>
            <a:r>
              <a:rPr lang="en-US" sz="2800" dirty="0"/>
              <a:t>Braun, RICON,</a:t>
            </a:r>
            <a:r>
              <a:rPr lang="uk-UA" sz="2800" dirty="0"/>
              <a:t> &amp; </a:t>
            </a:r>
            <a:r>
              <a:rPr lang="en-US" sz="2800" dirty="0" err="1"/>
              <a:t>Maxon</a:t>
            </a:r>
            <a:r>
              <a:rPr lang="en-US" sz="2800" dirty="0"/>
              <a:t> Mobility lifts are equipped with a hydraulic manual pump located within the plastic motor housing on the side of the lift. A steel pump arm may be mounted on the inside or outside of this plastic housing.</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264</a:t>
            </a:fld>
            <a:endParaRPr lang="en-US" dirty="0"/>
          </a:p>
        </p:txBody>
      </p:sp>
      <p:sp>
        <p:nvSpPr>
          <p:cNvPr id="6" name="Title 1"/>
          <p:cNvSpPr>
            <a:spLocks noGrp="1"/>
          </p:cNvSpPr>
          <p:nvPr>
            <p:ph type="title"/>
          </p:nvPr>
        </p:nvSpPr>
        <p:spPr>
          <a:xfrm>
            <a:off x="457200" y="704850"/>
            <a:ext cx="8229600" cy="361950"/>
          </a:xfrm>
        </p:spPr>
        <p:txBody>
          <a:bodyPr>
            <a:noAutofit/>
          </a:bodyPr>
          <a:lstStyle/>
          <a:p>
            <a:r>
              <a:rPr lang="en-US" dirty="0"/>
              <a:t>Lift Operating Procedures</a:t>
            </a:r>
          </a:p>
        </p:txBody>
      </p:sp>
    </p:spTree>
    <p:extLst>
      <p:ext uri="{BB962C8B-B14F-4D97-AF65-F5344CB8AC3E}">
        <p14:creationId xmlns:p14="http://schemas.microsoft.com/office/powerpoint/2010/main" val="147745210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a:buNone/>
            </a:pPr>
            <a:endParaRPr lang="en-US" dirty="0"/>
          </a:p>
          <a:p>
            <a:pPr>
              <a:buNone/>
            </a:pPr>
            <a:endParaRPr lang="en-US" dirty="0"/>
          </a:p>
          <a:p>
            <a:pPr>
              <a:buNone/>
            </a:pPr>
            <a:r>
              <a:rPr lang="en-US" sz="2800" b="1" dirty="0" smtClean="0"/>
              <a:t>  NOTE</a:t>
            </a:r>
            <a:r>
              <a:rPr lang="en-US" sz="2800" b="1" dirty="0"/>
              <a:t>:</a:t>
            </a:r>
            <a:r>
              <a:rPr lang="en-US" sz="2800" dirty="0"/>
              <a:t> </a:t>
            </a:r>
            <a:endParaRPr lang="en-US" sz="2800" dirty="0" smtClean="0"/>
          </a:p>
          <a:p>
            <a:pPr>
              <a:buNone/>
            </a:pPr>
            <a:r>
              <a:rPr lang="en-US" sz="2800" dirty="0"/>
              <a:t> </a:t>
            </a:r>
            <a:r>
              <a:rPr lang="en-US" sz="2800" dirty="0" smtClean="0"/>
              <a:t> During </a:t>
            </a:r>
            <a:r>
              <a:rPr lang="en-US" sz="2800" dirty="0"/>
              <a:t>manual operation of a paratransit/community transportation lift, the driver </a:t>
            </a:r>
            <a:r>
              <a:rPr lang="en-US" sz="2800" u="sng" dirty="0"/>
              <a:t>must be inside </a:t>
            </a:r>
            <a:r>
              <a:rPr lang="en-US" sz="2800" dirty="0"/>
              <a:t>the vehicle. This is the only time under normal conditions that it is acceptable for the driver to operate the lift from inside the vehicle.</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265</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a:t>Lift Operating Procedures</a:t>
            </a:r>
          </a:p>
        </p:txBody>
      </p:sp>
    </p:spTree>
    <p:extLst>
      <p:ext uri="{BB962C8B-B14F-4D97-AF65-F5344CB8AC3E}">
        <p14:creationId xmlns:p14="http://schemas.microsoft.com/office/powerpoint/2010/main" val="153779034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477" y="1371600"/>
            <a:ext cx="8229600" cy="4914900"/>
          </a:xfrm>
        </p:spPr>
        <p:txBody>
          <a:bodyPr>
            <a:normAutofit/>
          </a:bodyPr>
          <a:lstStyle/>
          <a:p>
            <a:pPr>
              <a:buNone/>
            </a:pPr>
            <a:r>
              <a:rPr lang="en-US" sz="2800" b="1" dirty="0">
                <a:latin typeface="Cambria" pitchFamily="18" charset="0"/>
              </a:rPr>
              <a:t>Manual </a:t>
            </a:r>
            <a:r>
              <a:rPr lang="en-US" sz="2800" b="1" dirty="0" smtClean="0">
                <a:latin typeface="Cambria" pitchFamily="18" charset="0"/>
              </a:rPr>
              <a:t>Lowering </a:t>
            </a:r>
            <a:r>
              <a:rPr lang="en-US" sz="2800" b="1" dirty="0">
                <a:latin typeface="Cambria" pitchFamily="18" charset="0"/>
              </a:rPr>
              <a:t>- </a:t>
            </a:r>
            <a:r>
              <a:rPr lang="en-US" sz="2400" dirty="0">
                <a:latin typeface="Cambria" pitchFamily="18" charset="0"/>
              </a:rPr>
              <a:t>To lower the platform manually, insert the pump handle onto the bleeder valve. Turn the pump handle counterclockwise just enough to allow the platform to drop slowly. </a:t>
            </a:r>
          </a:p>
          <a:p>
            <a:pPr>
              <a:buNone/>
            </a:pPr>
            <a:endParaRPr lang="en-US" sz="2400" dirty="0">
              <a:latin typeface="Cambria" pitchFamily="18" charset="0"/>
            </a:endParaRPr>
          </a:p>
          <a:p>
            <a:pPr>
              <a:buNone/>
            </a:pPr>
            <a:endParaRPr lang="en-US" sz="2800" dirty="0">
              <a:latin typeface="Cambria" pitchFamily="18" charset="0"/>
            </a:endParaRPr>
          </a:p>
          <a:p>
            <a:pPr>
              <a:buNone/>
            </a:pPr>
            <a:endParaRPr lang="en-US" dirty="0" smtClean="0">
              <a:latin typeface="Cambria" pitchFamily="18" charset="0"/>
            </a:endParaRPr>
          </a:p>
          <a:p>
            <a:pPr>
              <a:buNone/>
            </a:pPr>
            <a:endParaRPr lang="en-US" sz="2400" dirty="0" smtClean="0">
              <a:latin typeface="Cambria" pitchFamily="18" charset="0"/>
            </a:endParaRPr>
          </a:p>
          <a:p>
            <a:pPr>
              <a:buNone/>
            </a:pPr>
            <a:endParaRPr lang="en-US" sz="2400" dirty="0">
              <a:latin typeface="Cambria" pitchFamily="18" charset="0"/>
            </a:endParaRPr>
          </a:p>
          <a:p>
            <a:pPr>
              <a:buNone/>
            </a:pPr>
            <a:r>
              <a:rPr lang="en-US" sz="2400" dirty="0">
                <a:latin typeface="Cambria" pitchFamily="18" charset="0"/>
              </a:rPr>
              <a:t>When the platform has reached the ground, </a:t>
            </a:r>
            <a:endParaRPr lang="en-US" sz="2400" dirty="0" smtClean="0">
              <a:latin typeface="Cambria" pitchFamily="18" charset="0"/>
            </a:endParaRPr>
          </a:p>
          <a:p>
            <a:pPr>
              <a:buNone/>
            </a:pPr>
            <a:r>
              <a:rPr lang="en-US" sz="2400" dirty="0" smtClean="0">
                <a:latin typeface="Cambria" pitchFamily="18" charset="0"/>
              </a:rPr>
              <a:t>tighten </a:t>
            </a:r>
            <a:r>
              <a:rPr lang="en-US" sz="2400" dirty="0">
                <a:latin typeface="Cambria" pitchFamily="18" charset="0"/>
              </a:rPr>
              <a:t>the valve by turning it clockwise. </a:t>
            </a:r>
          </a:p>
          <a:p>
            <a:pPr>
              <a:buNone/>
            </a:pPr>
            <a:r>
              <a:rPr lang="en-US" dirty="0"/>
              <a:t>                               </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266</a:t>
            </a:fld>
            <a:endParaRPr lang="en-US" dirty="0"/>
          </a:p>
        </p:txBody>
      </p:sp>
      <p:pic>
        <p:nvPicPr>
          <p:cNvPr id="11" name="Picture 10" descr="open.jpg"/>
          <p:cNvPicPr>
            <a:picLocks noChangeAspect="1"/>
          </p:cNvPicPr>
          <p:nvPr/>
        </p:nvPicPr>
        <p:blipFill>
          <a:blip r:embed="rId3" cstate="print"/>
          <a:stretch>
            <a:fillRect/>
          </a:stretch>
        </p:blipFill>
        <p:spPr>
          <a:xfrm>
            <a:off x="647700" y="2911424"/>
            <a:ext cx="2596946" cy="1835251"/>
          </a:xfrm>
          <a:prstGeom prst="rect">
            <a:avLst/>
          </a:prstGeom>
        </p:spPr>
      </p:pic>
      <p:pic>
        <p:nvPicPr>
          <p:cNvPr id="13" name="Picture 12" descr="close.jpg"/>
          <p:cNvPicPr>
            <a:picLocks noChangeAspect="1"/>
          </p:cNvPicPr>
          <p:nvPr/>
        </p:nvPicPr>
        <p:blipFill>
          <a:blip r:embed="rId4" cstate="print"/>
          <a:stretch>
            <a:fillRect/>
          </a:stretch>
        </p:blipFill>
        <p:spPr>
          <a:xfrm>
            <a:off x="6242254" y="4518249"/>
            <a:ext cx="2596946" cy="1806351"/>
          </a:xfrm>
          <a:prstGeom prst="rect">
            <a:avLst/>
          </a:prstGeom>
        </p:spPr>
      </p:pic>
      <p:sp>
        <p:nvSpPr>
          <p:cNvPr id="7" name="Title 1"/>
          <p:cNvSpPr txBox="1">
            <a:spLocks/>
          </p:cNvSpPr>
          <p:nvPr/>
        </p:nvSpPr>
        <p:spPr bwMode="auto">
          <a:xfrm>
            <a:off x="457200" y="723900"/>
            <a:ext cx="8229600" cy="3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dirty="0" smtClean="0"/>
              <a:t>Lift Operating Procedures</a:t>
            </a:r>
            <a:endParaRPr lang="en-US" dirty="0"/>
          </a:p>
        </p:txBody>
      </p:sp>
    </p:spTree>
    <p:extLst>
      <p:ext uri="{BB962C8B-B14F-4D97-AF65-F5344CB8AC3E}">
        <p14:creationId xmlns:p14="http://schemas.microsoft.com/office/powerpoint/2010/main" val="204338992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a:buNone/>
            </a:pPr>
            <a:endParaRPr lang="en-US" dirty="0"/>
          </a:p>
          <a:p>
            <a:pPr>
              <a:buNone/>
            </a:pPr>
            <a:r>
              <a:rPr lang="en-US" sz="2800" b="1" dirty="0"/>
              <a:t>Manual </a:t>
            </a:r>
            <a:r>
              <a:rPr lang="en-US" sz="2800" b="1" dirty="0" smtClean="0"/>
              <a:t>Raising </a:t>
            </a:r>
            <a:r>
              <a:rPr lang="en-US" sz="2800" b="1" dirty="0"/>
              <a:t>– </a:t>
            </a:r>
            <a:r>
              <a:rPr lang="en-US" sz="2400" dirty="0"/>
              <a:t>Insert the pump handle into the pump opening. Pump the handle by raising</a:t>
            </a:r>
            <a:r>
              <a:rPr lang="uk-UA" sz="2400" dirty="0"/>
              <a:t> &amp; </a:t>
            </a:r>
            <a:r>
              <a:rPr lang="en-US" sz="2400" dirty="0"/>
              <a:t>lowering it </a:t>
            </a:r>
            <a:r>
              <a:rPr lang="en-US" sz="2400" u="sng" dirty="0"/>
              <a:t>a full stroke</a:t>
            </a:r>
            <a:r>
              <a:rPr lang="en-US" sz="2400" dirty="0"/>
              <a:t>. The platform will rise very slowly to floor level. </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267</a:t>
            </a:fld>
            <a:endParaRPr lang="en-US" dirty="0"/>
          </a:p>
        </p:txBody>
      </p:sp>
      <p:pic>
        <p:nvPicPr>
          <p:cNvPr id="8" name="Picture 7" descr="pump.jpg"/>
          <p:cNvPicPr>
            <a:picLocks noChangeAspect="1"/>
          </p:cNvPicPr>
          <p:nvPr/>
        </p:nvPicPr>
        <p:blipFill>
          <a:blip r:embed="rId3" cstate="print"/>
          <a:stretch>
            <a:fillRect/>
          </a:stretch>
        </p:blipFill>
        <p:spPr>
          <a:xfrm>
            <a:off x="3484684" y="3200400"/>
            <a:ext cx="2327031" cy="2442170"/>
          </a:xfrm>
          <a:prstGeom prst="rect">
            <a:avLst/>
          </a:prstGeom>
        </p:spPr>
      </p:pic>
      <p:sp>
        <p:nvSpPr>
          <p:cNvPr id="6" name="Title 1"/>
          <p:cNvSpPr>
            <a:spLocks noGrp="1"/>
          </p:cNvSpPr>
          <p:nvPr>
            <p:ph type="title"/>
          </p:nvPr>
        </p:nvSpPr>
        <p:spPr>
          <a:xfrm>
            <a:off x="457200" y="613370"/>
            <a:ext cx="8229600" cy="514350"/>
          </a:xfrm>
        </p:spPr>
        <p:txBody>
          <a:bodyPr>
            <a:noAutofit/>
          </a:bodyPr>
          <a:lstStyle/>
          <a:p>
            <a:r>
              <a:rPr lang="en-US" dirty="0"/>
              <a:t>Lift Operating Procedures</a:t>
            </a:r>
          </a:p>
        </p:txBody>
      </p:sp>
    </p:spTree>
    <p:extLst>
      <p:ext uri="{BB962C8B-B14F-4D97-AF65-F5344CB8AC3E}">
        <p14:creationId xmlns:p14="http://schemas.microsoft.com/office/powerpoint/2010/main" val="66916864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endParaRPr lang="en-US" dirty="0"/>
          </a:p>
          <a:p>
            <a:endParaRPr lang="en-US" sz="2400" dirty="0"/>
          </a:p>
          <a:p>
            <a:pPr>
              <a:buNone/>
            </a:pPr>
            <a:r>
              <a:rPr lang="en-US" sz="2400" dirty="0" smtClean="0"/>
              <a:t>  </a:t>
            </a:r>
            <a:r>
              <a:rPr lang="en-US" sz="2800" dirty="0" smtClean="0"/>
              <a:t>If </a:t>
            </a:r>
            <a:r>
              <a:rPr lang="en-US" sz="2800" dirty="0"/>
              <a:t>your lift is fully automatic after moving your passenger off the lift, continue to pump the handle to fold the lift into the vehicle. </a:t>
            </a:r>
            <a:endParaRPr lang="en-US" sz="2800" dirty="0" smtClean="0"/>
          </a:p>
          <a:p>
            <a:pPr>
              <a:buNone/>
            </a:pPr>
            <a:endParaRPr lang="en-US" sz="2800" dirty="0" smtClean="0"/>
          </a:p>
          <a:p>
            <a:pPr>
              <a:buNone/>
            </a:pPr>
            <a:r>
              <a:rPr lang="en-US" sz="2800" dirty="0"/>
              <a:t> </a:t>
            </a:r>
            <a:r>
              <a:rPr lang="en-US" sz="2800" dirty="0" smtClean="0"/>
              <a:t> If </a:t>
            </a:r>
            <a:r>
              <a:rPr lang="en-US" sz="2800" dirty="0"/>
              <a:t>your lift </a:t>
            </a:r>
            <a:r>
              <a:rPr lang="en-US" sz="2800" dirty="0" smtClean="0"/>
              <a:t>is </a:t>
            </a:r>
            <a:r>
              <a:rPr lang="en-US" sz="2800" dirty="0"/>
              <a:t>not fully automatic, refer to the lift operating instructions which should be mounted directly on the lift.</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268</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a:t>Lift Operating Procedures</a:t>
            </a:r>
          </a:p>
        </p:txBody>
      </p:sp>
    </p:spTree>
    <p:extLst>
      <p:ext uri="{BB962C8B-B14F-4D97-AF65-F5344CB8AC3E}">
        <p14:creationId xmlns:p14="http://schemas.microsoft.com/office/powerpoint/2010/main" val="126615079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a:lnSpc>
                <a:spcPct val="80000"/>
              </a:lnSpc>
              <a:buNone/>
            </a:pPr>
            <a:endParaRPr lang="en-US" b="1" u="sng" dirty="0"/>
          </a:p>
          <a:p>
            <a:pPr>
              <a:lnSpc>
                <a:spcPct val="80000"/>
              </a:lnSpc>
              <a:buNone/>
            </a:pPr>
            <a:endParaRPr lang="en-US" sz="2800" b="1" u="sng" dirty="0"/>
          </a:p>
          <a:p>
            <a:pPr>
              <a:lnSpc>
                <a:spcPct val="80000"/>
              </a:lnSpc>
              <a:buNone/>
            </a:pPr>
            <a:r>
              <a:rPr lang="en-US" sz="2800" b="1" u="sng" dirty="0"/>
              <a:t>403-compliant lifts</a:t>
            </a:r>
            <a:endParaRPr lang="en-US" sz="2800" dirty="0"/>
          </a:p>
          <a:p>
            <a:pPr>
              <a:lnSpc>
                <a:spcPct val="80000"/>
              </a:lnSpc>
              <a:buNone/>
            </a:pPr>
            <a:endParaRPr lang="en-US" sz="2600" dirty="0"/>
          </a:p>
          <a:p>
            <a:pPr>
              <a:lnSpc>
                <a:spcPct val="80000"/>
              </a:lnSpc>
              <a:buNone/>
            </a:pPr>
            <a:r>
              <a:rPr lang="en-US" sz="2600" dirty="0" smtClean="0"/>
              <a:t>   The </a:t>
            </a:r>
            <a:r>
              <a:rPr lang="en-US" sz="2600" dirty="0"/>
              <a:t>403 lift must be classified by the National Highway Traffic Safety Administration (NHTSA) as a </a:t>
            </a:r>
            <a:r>
              <a:rPr lang="en-US" sz="2600" b="1" u="sng" dirty="0"/>
              <a:t>Public Use Lift </a:t>
            </a:r>
            <a:r>
              <a:rPr lang="en-US" sz="2600" dirty="0"/>
              <a:t>with a continuous lifting capacity of 800 pounds.</a:t>
            </a:r>
          </a:p>
          <a:p>
            <a:pPr>
              <a:buNone/>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269</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a:t>Lift Operating Procedures</a:t>
            </a:r>
          </a:p>
        </p:txBody>
      </p:sp>
    </p:spTree>
    <p:extLst>
      <p:ext uri="{BB962C8B-B14F-4D97-AF65-F5344CB8AC3E}">
        <p14:creationId xmlns:p14="http://schemas.microsoft.com/office/powerpoint/2010/main" val="164698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168" y="1684199"/>
            <a:ext cx="8229600" cy="5867400"/>
          </a:xfrm>
        </p:spPr>
        <p:txBody>
          <a:bodyPr/>
          <a:lstStyle/>
          <a:p>
            <a:pPr marL="137160" indent="0">
              <a:buNone/>
            </a:pPr>
            <a:r>
              <a:rPr lang="en-US" sz="2800" b="1" u="sng" dirty="0"/>
              <a:t>Tips</a:t>
            </a:r>
            <a:r>
              <a:rPr lang="uk-UA" sz="2800" b="1" u="sng" dirty="0"/>
              <a:t> &amp; </a:t>
            </a:r>
            <a:r>
              <a:rPr lang="en-US" sz="2800" b="1" u="sng" dirty="0"/>
              <a:t>responsibilities of drivers:</a:t>
            </a:r>
            <a:endParaRPr lang="en-US" sz="2800" b="1" dirty="0">
              <a:cs typeface="Calibri"/>
            </a:endParaRPr>
          </a:p>
          <a:p>
            <a:pPr marL="137160" indent="0">
              <a:buNone/>
            </a:pPr>
            <a:endParaRPr lang="en-US" sz="2400" b="1" u="sng" dirty="0"/>
          </a:p>
          <a:p>
            <a:pPr marL="342900" indent="-342900"/>
            <a:r>
              <a:rPr lang="en-US" sz="2400" dirty="0"/>
              <a:t>Recognize the signals; yawning, heavy eyes, blurred vision</a:t>
            </a:r>
            <a:endParaRPr lang="en-US" sz="2400" dirty="0">
              <a:cs typeface="Calibri"/>
            </a:endParaRPr>
          </a:p>
          <a:p>
            <a:pPr marL="342900" indent="-342900"/>
            <a:r>
              <a:rPr lang="en-US" sz="2400" dirty="0"/>
              <a:t>Do not skip meals or eat at irregular times often</a:t>
            </a:r>
            <a:endParaRPr lang="en-US" sz="2400" dirty="0">
              <a:cs typeface="Calibri"/>
            </a:endParaRPr>
          </a:p>
          <a:p>
            <a:pPr marL="342900" indent="-342900"/>
            <a:r>
              <a:rPr lang="en-US" sz="2400" dirty="0"/>
              <a:t>Take a nap</a:t>
            </a:r>
            <a:endParaRPr lang="en-US" sz="2400" dirty="0">
              <a:cs typeface="Calibri"/>
            </a:endParaRPr>
          </a:p>
          <a:p>
            <a:pPr marL="342900" indent="-342900"/>
            <a:r>
              <a:rPr lang="en-US" sz="2400" dirty="0"/>
              <a:t>Avoid medication that may induce drowsiness</a:t>
            </a:r>
            <a:endParaRPr lang="en-US" sz="2400" dirty="0">
              <a:cs typeface="Calibri"/>
            </a:endParaRPr>
          </a:p>
          <a:p>
            <a:pPr marL="342900" indent="-342900"/>
            <a:r>
              <a:rPr lang="en-US" sz="2400" dirty="0"/>
              <a:t>Do not rely on “Alertness Tricks” to keep you awake</a:t>
            </a:r>
            <a:endParaRPr lang="en-US" sz="2400" dirty="0">
              <a:cs typeface="Calibri"/>
            </a:endParaRPr>
          </a:p>
          <a:p>
            <a:pPr>
              <a:buFont typeface="Wingdings" panose="05000000000000000000" pitchFamily="2" charset="2"/>
              <a:buChar char="§"/>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27</a:t>
            </a:fld>
            <a:endParaRPr lang="en-US" dirty="0"/>
          </a:p>
        </p:txBody>
      </p:sp>
      <p:sp>
        <p:nvSpPr>
          <p:cNvPr id="2" name="Title 1">
            <a:extLst>
              <a:ext uri="{FF2B5EF4-FFF2-40B4-BE49-F238E27FC236}">
                <a16:creationId xmlns="" xmlns:a16="http://schemas.microsoft.com/office/drawing/2014/main" id="{FD2D657C-8CD0-4DA2-B36B-E6A307C79A0B}"/>
              </a:ext>
            </a:extLst>
          </p:cNvPr>
          <p:cNvSpPr>
            <a:spLocks noGrp="1"/>
          </p:cNvSpPr>
          <p:nvPr>
            <p:ph type="title"/>
          </p:nvPr>
        </p:nvSpPr>
        <p:spPr>
          <a:xfrm>
            <a:off x="628650" y="365125"/>
            <a:ext cx="7886700" cy="1325563"/>
          </a:xfrm>
        </p:spPr>
        <p:txBody>
          <a:bodyPr/>
          <a:lstStyle/>
          <a:p>
            <a:r>
              <a:rPr lang="en-US">
                <a:ea typeface="+mj-lt"/>
                <a:cs typeface="+mj-lt"/>
              </a:rPr>
              <a:t>Driver Fatigue</a:t>
            </a:r>
            <a:endParaRPr lang="en-US"/>
          </a:p>
        </p:txBody>
      </p:sp>
    </p:spTree>
    <p:extLst>
      <p:ext uri="{BB962C8B-B14F-4D97-AF65-F5344CB8AC3E}">
        <p14:creationId xmlns:p14="http://schemas.microsoft.com/office/powerpoint/2010/main" val="9547117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962900" cy="4876800"/>
          </a:xfrm>
        </p:spPr>
        <p:txBody>
          <a:bodyPr/>
          <a:lstStyle/>
          <a:p>
            <a:pPr>
              <a:buNone/>
            </a:pPr>
            <a:endParaRPr lang="en-US" sz="1800" dirty="0"/>
          </a:p>
          <a:p>
            <a:pPr>
              <a:buNone/>
            </a:pPr>
            <a:endParaRPr lang="en-US" sz="1600" dirty="0"/>
          </a:p>
          <a:p>
            <a:pPr>
              <a:buNone/>
            </a:pPr>
            <a:r>
              <a:rPr lang="en-US" sz="3000" i="1" dirty="0" smtClean="0"/>
              <a:t>  The </a:t>
            </a:r>
            <a:r>
              <a:rPr lang="en-US" sz="3000" i="1" dirty="0"/>
              <a:t>driver should not ride on the lift with the passenger. The lift is intended for one wheelchair</a:t>
            </a:r>
            <a:r>
              <a:rPr lang="uk-UA" sz="3000" i="1" dirty="0"/>
              <a:t> &amp; </a:t>
            </a:r>
            <a:r>
              <a:rPr lang="en-US" sz="3000" i="1" dirty="0"/>
              <a:t>its occupant.</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270</a:t>
            </a:fld>
            <a:endParaRPr lang="en-US" dirty="0"/>
          </a:p>
        </p:txBody>
      </p:sp>
      <p:sp>
        <p:nvSpPr>
          <p:cNvPr id="6" name="Title 1"/>
          <p:cNvSpPr>
            <a:spLocks noGrp="1"/>
          </p:cNvSpPr>
          <p:nvPr>
            <p:ph type="title"/>
          </p:nvPr>
        </p:nvSpPr>
        <p:spPr>
          <a:xfrm>
            <a:off x="457200" y="704850"/>
            <a:ext cx="8229600" cy="514350"/>
          </a:xfrm>
        </p:spPr>
        <p:txBody>
          <a:bodyPr>
            <a:noAutofit/>
          </a:bodyPr>
          <a:lstStyle/>
          <a:p>
            <a:r>
              <a:rPr lang="en-US" dirty="0"/>
              <a:t>Lift Operating Procedures</a:t>
            </a:r>
          </a:p>
        </p:txBody>
      </p:sp>
    </p:spTree>
    <p:extLst>
      <p:ext uri="{BB962C8B-B14F-4D97-AF65-F5344CB8AC3E}">
        <p14:creationId xmlns:p14="http://schemas.microsoft.com/office/powerpoint/2010/main" val="52490927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4000" b="1" dirty="0"/>
              <a:t>BRAUN LIFT</a:t>
            </a:r>
          </a:p>
        </p:txBody>
      </p:sp>
      <p:sp>
        <p:nvSpPr>
          <p:cNvPr id="3" name="Content Placeholder 2"/>
          <p:cNvSpPr>
            <a:spLocks noGrp="1"/>
          </p:cNvSpPr>
          <p:nvPr>
            <p:ph idx="1"/>
          </p:nvPr>
        </p:nvSpPr>
        <p:spPr>
          <a:xfrm>
            <a:off x="457200" y="1295400"/>
            <a:ext cx="8229600" cy="5029200"/>
          </a:xfrm>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           </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271</a:t>
            </a:fld>
            <a:endParaRPr lang="en-US" dirty="0"/>
          </a:p>
        </p:txBody>
      </p:sp>
      <p:pic>
        <p:nvPicPr>
          <p:cNvPr id="8" name="Picture 7" descr="braunlift.jpg"/>
          <p:cNvPicPr>
            <a:picLocks noChangeAspect="1"/>
          </p:cNvPicPr>
          <p:nvPr/>
        </p:nvPicPr>
        <p:blipFill>
          <a:blip r:embed="rId3" cstate="print"/>
          <a:stretch>
            <a:fillRect/>
          </a:stretch>
        </p:blipFill>
        <p:spPr>
          <a:xfrm>
            <a:off x="56683" y="1447800"/>
            <a:ext cx="9030634" cy="4724400"/>
          </a:xfrm>
          <a:prstGeom prst="rect">
            <a:avLst/>
          </a:prstGeom>
        </p:spPr>
      </p:pic>
    </p:spTree>
    <p:extLst>
      <p:ext uri="{BB962C8B-B14F-4D97-AF65-F5344CB8AC3E}">
        <p14:creationId xmlns:p14="http://schemas.microsoft.com/office/powerpoint/2010/main" val="8674681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lnSpc>
                <a:spcPct val="80000"/>
              </a:lnSpc>
              <a:buNone/>
            </a:pPr>
            <a:r>
              <a:rPr lang="en-US" sz="3600" b="1" u="sng" dirty="0" smtClean="0"/>
              <a:t>Braun</a:t>
            </a:r>
          </a:p>
          <a:p>
            <a:pPr>
              <a:lnSpc>
                <a:spcPct val="80000"/>
              </a:lnSpc>
              <a:buNone/>
            </a:pPr>
            <a:endParaRPr lang="en-US" sz="2800" b="1" u="sng" dirty="0"/>
          </a:p>
          <a:p>
            <a:pPr>
              <a:lnSpc>
                <a:spcPct val="80000"/>
              </a:lnSpc>
              <a:buNone/>
            </a:pPr>
            <a:r>
              <a:rPr lang="en-US" sz="2800" dirty="0" smtClean="0"/>
              <a:t>  Vehicle </a:t>
            </a:r>
            <a:r>
              <a:rPr lang="en-US" sz="2800" dirty="0"/>
              <a:t>movement is prohibited unless the lift is fully stowed</a:t>
            </a:r>
            <a:r>
              <a:rPr lang="uk-UA" sz="2800" dirty="0"/>
              <a:t> &amp; </a:t>
            </a:r>
            <a:r>
              <a:rPr lang="en-US" sz="2800" dirty="0"/>
              <a:t>the lift will not function unless the vehicle is parked</a:t>
            </a:r>
            <a:r>
              <a:rPr lang="uk-UA" sz="2800" dirty="0"/>
              <a:t> &amp; </a:t>
            </a:r>
            <a:r>
              <a:rPr lang="en-US" sz="2800" dirty="0"/>
              <a:t>secured.</a:t>
            </a:r>
          </a:p>
          <a:p>
            <a:pPr>
              <a:lnSpc>
                <a:spcPct val="80000"/>
              </a:lnSpc>
              <a:buNone/>
            </a:pPr>
            <a:endParaRPr lang="en-US" sz="2800" dirty="0"/>
          </a:p>
          <a:p>
            <a:pPr>
              <a:lnSpc>
                <a:spcPct val="80000"/>
              </a:lnSpc>
              <a:buNone/>
            </a:pPr>
            <a:r>
              <a:rPr lang="en-US" sz="2800" dirty="0" smtClean="0"/>
              <a:t>  A </a:t>
            </a:r>
            <a:r>
              <a:rPr lang="en-US" sz="2800" dirty="0"/>
              <a:t>visible</a:t>
            </a:r>
            <a:r>
              <a:rPr lang="uk-UA" sz="2800" dirty="0"/>
              <a:t> &amp; </a:t>
            </a:r>
            <a:r>
              <a:rPr lang="en-US" sz="2800" dirty="0"/>
              <a:t>audible threshold warning system will activate if 25 pounds or more are on the threshold warning plate when the platform is </a:t>
            </a:r>
            <a:r>
              <a:rPr lang="en-US" sz="2800" dirty="0" smtClean="0"/>
              <a:t>1 </a:t>
            </a:r>
            <a:r>
              <a:rPr lang="en-US" sz="2800" dirty="0"/>
              <a:t>inch or more below the floor level.</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272</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a:t>Lift Operating Procedures</a:t>
            </a:r>
          </a:p>
        </p:txBody>
      </p:sp>
    </p:spTree>
    <p:extLst>
      <p:ext uri="{BB962C8B-B14F-4D97-AF65-F5344CB8AC3E}">
        <p14:creationId xmlns:p14="http://schemas.microsoft.com/office/powerpoint/2010/main" val="129395020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477" y="1485900"/>
            <a:ext cx="8229600" cy="4457700"/>
          </a:xfrm>
        </p:spPr>
        <p:txBody>
          <a:bodyPr/>
          <a:lstStyle/>
          <a:p>
            <a:pPr>
              <a:buNone/>
            </a:pPr>
            <a:endParaRPr lang="en-US" sz="1800" dirty="0"/>
          </a:p>
          <a:p>
            <a:pPr>
              <a:buNone/>
            </a:pPr>
            <a:r>
              <a:rPr lang="en-US" sz="2800" dirty="0" smtClean="0"/>
              <a:t>  The </a:t>
            </a:r>
            <a:r>
              <a:rPr lang="en-US" sz="2800" dirty="0"/>
              <a:t>inner roll stop</a:t>
            </a:r>
            <a:r>
              <a:rPr lang="uk-UA" sz="2800" dirty="0"/>
              <a:t> &amp; </a:t>
            </a:r>
            <a:r>
              <a:rPr lang="en-US" sz="2800" dirty="0"/>
              <a:t>outer barrier sense weight to prohibit lift operation. The lift will not function if 25 pounds or more are on the inner or outer roll stop. The lift platform cannot be folded if 50 pounds or more are on the platform</a:t>
            </a:r>
            <a:r>
              <a:rPr lang="en-US" sz="2800" dirty="0" smtClean="0"/>
              <a:t>.</a:t>
            </a:r>
          </a:p>
          <a:p>
            <a:pPr>
              <a:buNone/>
            </a:pPr>
            <a:endParaRPr lang="en-US" sz="2800" dirty="0" smtClean="0"/>
          </a:p>
          <a:p>
            <a:pPr>
              <a:buNone/>
            </a:pPr>
            <a:r>
              <a:rPr lang="en-US" sz="2800" dirty="0" smtClean="0"/>
              <a:t>Two light beams detect if someone passes through either one when the platform is 1 inch below the floor </a:t>
            </a:r>
            <a:r>
              <a:rPr lang="en-US" sz="2800" dirty="0"/>
              <a:t>level. An audible</a:t>
            </a:r>
            <a:r>
              <a:rPr lang="uk-UA" sz="2800" dirty="0"/>
              <a:t> &amp; </a:t>
            </a:r>
            <a:r>
              <a:rPr lang="en-US" sz="2800" dirty="0"/>
              <a:t>visual signal are activated</a:t>
            </a:r>
            <a:r>
              <a:rPr lang="en-US" sz="2800" dirty="0" smtClean="0"/>
              <a:t>.</a:t>
            </a:r>
            <a:endParaRPr lang="en-US" sz="2800" dirty="0"/>
          </a:p>
          <a:p>
            <a:pPr>
              <a:buNone/>
            </a:pPr>
            <a:endParaRPr lang="en-US" sz="18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273</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a:t>Lift Operating Procedures</a:t>
            </a:r>
          </a:p>
        </p:txBody>
      </p:sp>
    </p:spTree>
    <p:extLst>
      <p:ext uri="{BB962C8B-B14F-4D97-AF65-F5344CB8AC3E}">
        <p14:creationId xmlns:p14="http://schemas.microsoft.com/office/powerpoint/2010/main" val="87390854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pPr>
              <a:lnSpc>
                <a:spcPct val="80000"/>
              </a:lnSpc>
              <a:buNone/>
            </a:pPr>
            <a:endParaRPr lang="en-US" sz="2800" dirty="0"/>
          </a:p>
          <a:p>
            <a:pPr>
              <a:lnSpc>
                <a:spcPct val="80000"/>
              </a:lnSpc>
              <a:buNone/>
            </a:pPr>
            <a:r>
              <a:rPr lang="en-US" sz="2800" dirty="0" smtClean="0"/>
              <a:t>  The </a:t>
            </a:r>
            <a:r>
              <a:rPr lang="en-US" sz="2800" dirty="0"/>
              <a:t>lift cannot be raised more than </a:t>
            </a:r>
            <a:r>
              <a:rPr lang="en-US" sz="2800" dirty="0" smtClean="0"/>
              <a:t>3 </a:t>
            </a:r>
            <a:r>
              <a:rPr lang="en-US" sz="2800" dirty="0"/>
              <a:t>inches unless the outer barrier is vertical</a:t>
            </a:r>
            <a:r>
              <a:rPr lang="uk-UA" sz="2800" dirty="0"/>
              <a:t> &amp; </a:t>
            </a:r>
            <a:r>
              <a:rPr lang="en-US" sz="2800" dirty="0"/>
              <a:t>the outer barrier latch is positively engaged</a:t>
            </a:r>
            <a:r>
              <a:rPr lang="en-US" sz="2800" dirty="0" smtClean="0"/>
              <a:t>.</a:t>
            </a:r>
            <a:endParaRPr lang="en-US" sz="2800" dirty="0"/>
          </a:p>
          <a:p>
            <a:pPr>
              <a:lnSpc>
                <a:spcPct val="80000"/>
              </a:lnSpc>
              <a:buNone/>
            </a:pPr>
            <a:endParaRPr lang="en-US" sz="2800" dirty="0"/>
          </a:p>
          <a:p>
            <a:pPr>
              <a:lnSpc>
                <a:spcPct val="80000"/>
              </a:lnSpc>
              <a:buNone/>
            </a:pPr>
            <a:r>
              <a:rPr lang="en-US" sz="2800" dirty="0" smtClean="0"/>
              <a:t>  A </a:t>
            </a:r>
            <a:r>
              <a:rPr lang="en-US" sz="2800" dirty="0"/>
              <a:t>power switch is located on the power box to the lift itself</a:t>
            </a:r>
            <a:r>
              <a:rPr lang="uk-UA" sz="2800" dirty="0"/>
              <a:t> &amp; </a:t>
            </a:r>
            <a:r>
              <a:rPr lang="en-US" sz="2800" dirty="0"/>
              <a:t>is accessible from outside the vehicle when the lift doors are open.</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274</a:t>
            </a:fld>
            <a:endParaRPr lang="en-US" dirty="0"/>
          </a:p>
        </p:txBody>
      </p:sp>
      <p:sp>
        <p:nvSpPr>
          <p:cNvPr id="6" name="Title 1"/>
          <p:cNvSpPr>
            <a:spLocks noGrp="1"/>
          </p:cNvSpPr>
          <p:nvPr>
            <p:ph type="title"/>
          </p:nvPr>
        </p:nvSpPr>
        <p:spPr>
          <a:xfrm>
            <a:off x="457200" y="704850"/>
            <a:ext cx="8229600" cy="514350"/>
          </a:xfrm>
        </p:spPr>
        <p:txBody>
          <a:bodyPr>
            <a:noAutofit/>
          </a:bodyPr>
          <a:lstStyle/>
          <a:p>
            <a:r>
              <a:rPr lang="en-US" dirty="0"/>
              <a:t>Lift Operating Procedures</a:t>
            </a:r>
          </a:p>
        </p:txBody>
      </p:sp>
    </p:spTree>
    <p:extLst>
      <p:ext uri="{BB962C8B-B14F-4D97-AF65-F5344CB8AC3E}">
        <p14:creationId xmlns:p14="http://schemas.microsoft.com/office/powerpoint/2010/main" val="83971704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000" dirty="0"/>
              <a:t>RICON LIFT</a:t>
            </a:r>
          </a:p>
        </p:txBody>
      </p:sp>
      <p:pic>
        <p:nvPicPr>
          <p:cNvPr id="8" name="Content Placeholder 7" descr="riconlift.jpg"/>
          <p:cNvPicPr>
            <a:picLocks noGrp="1" noChangeAspect="1"/>
          </p:cNvPicPr>
          <p:nvPr>
            <p:ph idx="1"/>
          </p:nvPr>
        </p:nvPicPr>
        <p:blipFill>
          <a:blip r:embed="rId3" cstate="print"/>
          <a:stretch>
            <a:fillRect/>
          </a:stretch>
        </p:blipFill>
        <p:spPr>
          <a:xfrm>
            <a:off x="668757" y="1333500"/>
            <a:ext cx="7806486" cy="4876800"/>
          </a:xfrm>
        </p:spPr>
      </p:pic>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275</a:t>
            </a:fld>
            <a:endParaRPr lang="en-US" dirty="0"/>
          </a:p>
        </p:txBody>
      </p:sp>
    </p:spTree>
    <p:extLst>
      <p:ext uri="{BB962C8B-B14F-4D97-AF65-F5344CB8AC3E}">
        <p14:creationId xmlns:p14="http://schemas.microsoft.com/office/powerpoint/2010/main" val="34365957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276</a:t>
            </a:fld>
            <a:endParaRPr lang="en-US" dirty="0"/>
          </a:p>
        </p:txBody>
      </p:sp>
      <p:sp>
        <p:nvSpPr>
          <p:cNvPr id="6" name="Title 1"/>
          <p:cNvSpPr>
            <a:spLocks noGrp="1"/>
          </p:cNvSpPr>
          <p:nvPr>
            <p:ph type="title"/>
          </p:nvPr>
        </p:nvSpPr>
        <p:spPr>
          <a:xfrm>
            <a:off x="457200" y="704850"/>
            <a:ext cx="8229600" cy="514350"/>
          </a:xfrm>
        </p:spPr>
        <p:txBody>
          <a:bodyPr>
            <a:noAutofit/>
          </a:bodyPr>
          <a:lstStyle/>
          <a:p>
            <a:r>
              <a:rPr lang="en-US" dirty="0"/>
              <a:t>Lift Operating Procedures</a:t>
            </a:r>
          </a:p>
        </p:txBody>
      </p:sp>
      <p:sp>
        <p:nvSpPr>
          <p:cNvPr id="2" name="TextBox 1"/>
          <p:cNvSpPr txBox="1"/>
          <p:nvPr/>
        </p:nvSpPr>
        <p:spPr>
          <a:xfrm>
            <a:off x="381000" y="1333500"/>
            <a:ext cx="7924800" cy="5078313"/>
          </a:xfrm>
          <a:prstGeom prst="rect">
            <a:avLst/>
          </a:prstGeom>
          <a:noFill/>
        </p:spPr>
        <p:txBody>
          <a:bodyPr wrap="square" rtlCol="0">
            <a:spAutoFit/>
          </a:bodyPr>
          <a:lstStyle/>
          <a:p>
            <a:r>
              <a:rPr lang="en-US" sz="3600" b="1" u="sng" dirty="0" err="1" smtClean="0"/>
              <a:t>Ricon</a:t>
            </a:r>
            <a:endParaRPr lang="en-US" sz="3600" b="1" u="sng" dirty="0" smtClean="0"/>
          </a:p>
          <a:p>
            <a:endParaRPr lang="en-US" sz="2800" dirty="0" smtClean="0"/>
          </a:p>
          <a:p>
            <a:r>
              <a:rPr lang="en-US" sz="2800" dirty="0" smtClean="0"/>
              <a:t>Two </a:t>
            </a:r>
            <a:r>
              <a:rPr lang="en-US" sz="2800" dirty="0"/>
              <a:t>light beams detect if someone passes through either one when the platform is </a:t>
            </a:r>
            <a:r>
              <a:rPr lang="en-US" sz="2800" dirty="0" smtClean="0"/>
              <a:t>1 </a:t>
            </a:r>
            <a:r>
              <a:rPr lang="en-US" sz="2800" dirty="0"/>
              <a:t>inch below the floor level. An audible</a:t>
            </a:r>
            <a:r>
              <a:rPr lang="uk-UA" sz="2800" dirty="0"/>
              <a:t> &amp; </a:t>
            </a:r>
            <a:r>
              <a:rPr lang="en-US" sz="2800" dirty="0"/>
              <a:t>visual signal are activated</a:t>
            </a:r>
            <a:r>
              <a:rPr lang="en-US" sz="2800" dirty="0" smtClean="0"/>
              <a:t>.</a:t>
            </a:r>
          </a:p>
          <a:p>
            <a:endParaRPr lang="en-US" sz="2800" dirty="0"/>
          </a:p>
          <a:p>
            <a:endParaRPr lang="en-US" sz="2800" dirty="0" smtClean="0"/>
          </a:p>
          <a:p>
            <a:r>
              <a:rPr lang="en-US" sz="2800" dirty="0"/>
              <a:t>The RICON lift bridge plate is equipped with a load sensor which will prevent lowering of the lift platform if an object is on the bridge plate.</a:t>
            </a:r>
          </a:p>
          <a:p>
            <a:endParaRPr lang="en-US" dirty="0"/>
          </a:p>
          <a:p>
            <a:endParaRPr lang="en-US" dirty="0"/>
          </a:p>
        </p:txBody>
      </p:sp>
    </p:spTree>
    <p:extLst>
      <p:ext uri="{BB962C8B-B14F-4D97-AF65-F5344CB8AC3E}">
        <p14:creationId xmlns:p14="http://schemas.microsoft.com/office/powerpoint/2010/main" val="181155148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277</a:t>
            </a:fld>
            <a:endParaRPr lang="en-US" dirty="0"/>
          </a:p>
        </p:txBody>
      </p:sp>
      <p:sp>
        <p:nvSpPr>
          <p:cNvPr id="6" name="Title 1"/>
          <p:cNvSpPr>
            <a:spLocks noGrp="1"/>
          </p:cNvSpPr>
          <p:nvPr>
            <p:ph type="title"/>
          </p:nvPr>
        </p:nvSpPr>
        <p:spPr>
          <a:xfrm>
            <a:off x="457200" y="781050"/>
            <a:ext cx="8229600" cy="361950"/>
          </a:xfrm>
        </p:spPr>
        <p:txBody>
          <a:bodyPr>
            <a:noAutofit/>
          </a:bodyPr>
          <a:lstStyle/>
          <a:p>
            <a:r>
              <a:rPr lang="en-US" dirty="0"/>
              <a:t>Lift Operating Procedures</a:t>
            </a:r>
          </a:p>
        </p:txBody>
      </p:sp>
      <p:sp>
        <p:nvSpPr>
          <p:cNvPr id="8" name="TextBox 7"/>
          <p:cNvSpPr txBox="1"/>
          <p:nvPr/>
        </p:nvSpPr>
        <p:spPr>
          <a:xfrm>
            <a:off x="460130" y="1752600"/>
            <a:ext cx="8150469" cy="2554545"/>
          </a:xfrm>
          <a:prstGeom prst="rect">
            <a:avLst/>
          </a:prstGeom>
          <a:noFill/>
        </p:spPr>
        <p:txBody>
          <a:bodyPr wrap="square" rtlCol="0">
            <a:spAutoFit/>
          </a:bodyPr>
          <a:lstStyle/>
          <a:p>
            <a:r>
              <a:rPr lang="en-US" sz="2800" dirty="0" smtClean="0"/>
              <a:t>The RICON lift will not operate unless the occupant restraint belt is properly fastened. </a:t>
            </a:r>
          </a:p>
          <a:p>
            <a:endParaRPr lang="en-US" sz="2800" dirty="0"/>
          </a:p>
          <a:p>
            <a:r>
              <a:rPr lang="en-US" sz="2800" dirty="0" smtClean="0"/>
              <a:t>A power switch is located on the hand control for the lift. </a:t>
            </a:r>
          </a:p>
          <a:p>
            <a:endParaRPr lang="en-US" sz="2000" dirty="0"/>
          </a:p>
        </p:txBody>
      </p:sp>
    </p:spTree>
    <p:extLst>
      <p:ext uri="{BB962C8B-B14F-4D97-AF65-F5344CB8AC3E}">
        <p14:creationId xmlns:p14="http://schemas.microsoft.com/office/powerpoint/2010/main" val="123674868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4000" dirty="0"/>
              <a:t>MAXON MOBILITY LIFT</a:t>
            </a:r>
          </a:p>
        </p:txBody>
      </p:sp>
      <p:pic>
        <p:nvPicPr>
          <p:cNvPr id="8" name="Content Placeholder 7" descr="maxonlift.jpg"/>
          <p:cNvPicPr>
            <a:picLocks noGrp="1" noChangeAspect="1"/>
          </p:cNvPicPr>
          <p:nvPr>
            <p:ph idx="1"/>
          </p:nvPr>
        </p:nvPicPr>
        <p:blipFill>
          <a:blip r:embed="rId3" cstate="print"/>
          <a:stretch>
            <a:fillRect/>
          </a:stretch>
        </p:blipFill>
        <p:spPr>
          <a:xfrm>
            <a:off x="457200" y="1447800"/>
            <a:ext cx="8153400" cy="4648200"/>
          </a:xfrm>
        </p:spPr>
      </p:pic>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278</a:t>
            </a:fld>
            <a:endParaRPr lang="en-US" dirty="0"/>
          </a:p>
        </p:txBody>
      </p:sp>
    </p:spTree>
    <p:extLst>
      <p:ext uri="{BB962C8B-B14F-4D97-AF65-F5344CB8AC3E}">
        <p14:creationId xmlns:p14="http://schemas.microsoft.com/office/powerpoint/2010/main" val="8594357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600200"/>
            <a:ext cx="8839200" cy="4724400"/>
          </a:xfrm>
        </p:spPr>
        <p:txBody>
          <a:bodyPr>
            <a:normAutofit/>
          </a:bodyPr>
          <a:lstStyle/>
          <a:p>
            <a:pPr lvl="0" fontAlgn="base" hangingPunct="0">
              <a:buNone/>
            </a:pPr>
            <a:endParaRPr lang="en-US" sz="2800" dirty="0"/>
          </a:p>
          <a:p>
            <a:pPr lvl="0" fontAlgn="base" hangingPunct="0">
              <a:buNone/>
            </a:pPr>
            <a:r>
              <a:rPr lang="en-US" sz="2800" dirty="0"/>
              <a:t>	</a:t>
            </a:r>
            <a:r>
              <a:rPr lang="en-US" sz="2600" dirty="0"/>
              <a:t> 1.  Threshold Plate                   </a:t>
            </a:r>
            <a:r>
              <a:rPr lang="en-US" sz="2600" dirty="0" smtClean="0"/>
              <a:t>7</a:t>
            </a:r>
            <a:r>
              <a:rPr lang="en-US" sz="2600" dirty="0"/>
              <a:t>.  Hydraulic Power Unit</a:t>
            </a:r>
          </a:p>
          <a:p>
            <a:pPr lvl="0" fontAlgn="base" hangingPunct="0">
              <a:buNone/>
            </a:pPr>
            <a:r>
              <a:rPr lang="en-US" sz="2600" dirty="0"/>
              <a:t>	 2.  Outboard Roll Stop	          8.  Lift </a:t>
            </a:r>
            <a:r>
              <a:rPr lang="en-US" sz="2600" dirty="0" smtClean="0"/>
              <a:t>Controller (</a:t>
            </a:r>
            <a:r>
              <a:rPr lang="en-US" sz="2600" dirty="0"/>
              <a:t>Brain Box)</a:t>
            </a:r>
          </a:p>
          <a:p>
            <a:pPr lvl="0" fontAlgn="base" hangingPunct="0">
              <a:buNone/>
            </a:pPr>
            <a:r>
              <a:rPr lang="en-US" sz="2600" dirty="0"/>
              <a:t>	 3.  Platform		         </a:t>
            </a:r>
            <a:r>
              <a:rPr lang="en-US" sz="2600" dirty="0" smtClean="0"/>
              <a:t>          </a:t>
            </a:r>
            <a:r>
              <a:rPr lang="en-US" sz="2600" dirty="0" smtClean="0"/>
              <a:t>9</a:t>
            </a:r>
            <a:r>
              <a:rPr lang="en-US" sz="2600" dirty="0"/>
              <a:t>.  Base</a:t>
            </a:r>
          </a:p>
          <a:p>
            <a:pPr lvl="0" fontAlgn="base" hangingPunct="0">
              <a:buNone/>
            </a:pPr>
            <a:r>
              <a:rPr lang="en-US" sz="2600" dirty="0"/>
              <a:t>	 4.  Handrails		         </a:t>
            </a:r>
            <a:r>
              <a:rPr lang="en-US" sz="2600" dirty="0" smtClean="0"/>
              <a:t>          10</a:t>
            </a:r>
            <a:r>
              <a:rPr lang="en-US" sz="2600" dirty="0"/>
              <a:t>.  Threshold Warning Beacon</a:t>
            </a:r>
          </a:p>
          <a:p>
            <a:pPr lvl="0" fontAlgn="base" hangingPunct="0">
              <a:buNone/>
            </a:pPr>
            <a:r>
              <a:rPr lang="en-US" sz="2600" dirty="0"/>
              <a:t>	 5.  Inboard Roll Stop	         </a:t>
            </a:r>
            <a:r>
              <a:rPr lang="en-US" sz="2600" dirty="0" smtClean="0"/>
              <a:t> 11</a:t>
            </a:r>
            <a:r>
              <a:rPr lang="en-US" sz="2600" dirty="0"/>
              <a:t>.  Threshold </a:t>
            </a:r>
            <a:r>
              <a:rPr lang="en-US" sz="2600" dirty="0" smtClean="0"/>
              <a:t>Warning Alarm</a:t>
            </a:r>
            <a:endParaRPr lang="en-US" sz="2600" dirty="0"/>
          </a:p>
          <a:p>
            <a:pPr lvl="0" fontAlgn="base" hangingPunct="0">
              <a:buNone/>
            </a:pPr>
            <a:r>
              <a:rPr lang="en-US" sz="2600" dirty="0"/>
              <a:t>	 6.  Hydraulic Cylinder	         </a:t>
            </a:r>
            <a:r>
              <a:rPr lang="en-US" sz="2600" dirty="0" smtClean="0"/>
              <a:t> 12</a:t>
            </a:r>
            <a:r>
              <a:rPr lang="en-US" sz="2600" dirty="0"/>
              <a:t>.  Platform Lights</a:t>
            </a:r>
          </a:p>
          <a:p>
            <a:pPr>
              <a:buNone/>
            </a:pPr>
            <a:r>
              <a:rPr lang="en-US" sz="2400" b="1" dirty="0"/>
              <a:t> </a:t>
            </a:r>
            <a:endParaRPr lang="en-US" sz="2400"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279</a:t>
            </a:fld>
            <a:endParaRPr lang="en-US" dirty="0"/>
          </a:p>
        </p:txBody>
      </p:sp>
      <p:sp>
        <p:nvSpPr>
          <p:cNvPr id="6" name="Title 1"/>
          <p:cNvSpPr>
            <a:spLocks noGrp="1"/>
          </p:cNvSpPr>
          <p:nvPr>
            <p:ph type="title"/>
          </p:nvPr>
        </p:nvSpPr>
        <p:spPr>
          <a:xfrm>
            <a:off x="445477" y="723900"/>
            <a:ext cx="8229600" cy="590550"/>
          </a:xfrm>
        </p:spPr>
        <p:txBody>
          <a:bodyPr>
            <a:noAutofit/>
          </a:bodyPr>
          <a:lstStyle/>
          <a:p>
            <a:r>
              <a:rPr lang="en-US" dirty="0"/>
              <a:t>Lift Operating Procedures</a:t>
            </a:r>
          </a:p>
        </p:txBody>
      </p:sp>
    </p:spTree>
    <p:extLst>
      <p:ext uri="{BB962C8B-B14F-4D97-AF65-F5344CB8AC3E}">
        <p14:creationId xmlns:p14="http://schemas.microsoft.com/office/powerpoint/2010/main" val="785985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sz="2800" b="1" dirty="0"/>
              <a:t>Remember:</a:t>
            </a:r>
            <a:endParaRPr lang="en-US" sz="2800" b="1" dirty="0">
              <a:cs typeface="Calibri"/>
            </a:endParaRPr>
          </a:p>
          <a:p>
            <a:pPr marL="137160" indent="0">
              <a:buNone/>
            </a:pPr>
            <a:endParaRPr lang="en-US" sz="2400" dirty="0">
              <a:cs typeface="Calibri"/>
            </a:endParaRPr>
          </a:p>
          <a:p>
            <a:pPr marL="137160" indent="0">
              <a:buNone/>
            </a:pPr>
            <a:r>
              <a:rPr lang="en-US" sz="2400" dirty="0"/>
              <a:t>Fatigue may slow reaction time, reduce attention, memory lapses, lack of awareness, mood changes,</a:t>
            </a:r>
            <a:r>
              <a:rPr lang="uk-UA" sz="2400" dirty="0"/>
              <a:t> &amp; </a:t>
            </a:r>
            <a:r>
              <a:rPr lang="en-US" sz="2400" dirty="0"/>
              <a:t>reduced judgment ability</a:t>
            </a:r>
            <a:endParaRPr lang="en-US" sz="2400" dirty="0">
              <a:cs typeface="Calibri"/>
            </a:endParaRPr>
          </a:p>
          <a:p>
            <a:pPr marL="137160" indent="0">
              <a:buNone/>
            </a:pPr>
            <a:endParaRPr lang="en-US" sz="2400" dirty="0">
              <a:cs typeface="Calibri"/>
            </a:endParaRPr>
          </a:p>
          <a:p>
            <a:pPr marL="137160" indent="0">
              <a:buNone/>
            </a:pPr>
            <a:r>
              <a:rPr lang="en-US" sz="2400" dirty="0"/>
              <a:t>DRIVING FATIGUED MAY CAUSE DEATH!</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28</a:t>
            </a:fld>
            <a:endParaRPr lang="en-US" dirty="0"/>
          </a:p>
        </p:txBody>
      </p:sp>
      <p:sp>
        <p:nvSpPr>
          <p:cNvPr id="2" name="Title 1">
            <a:extLst>
              <a:ext uri="{FF2B5EF4-FFF2-40B4-BE49-F238E27FC236}">
                <a16:creationId xmlns="" xmlns:a16="http://schemas.microsoft.com/office/drawing/2014/main" id="{44C79585-67EA-4484-AE58-DAB5EC56E657}"/>
              </a:ext>
            </a:extLst>
          </p:cNvPr>
          <p:cNvSpPr>
            <a:spLocks noGrp="1"/>
          </p:cNvSpPr>
          <p:nvPr>
            <p:ph type="title"/>
          </p:nvPr>
        </p:nvSpPr>
        <p:spPr>
          <a:xfrm>
            <a:off x="628650" y="365125"/>
            <a:ext cx="7886700" cy="1325563"/>
          </a:xfrm>
        </p:spPr>
        <p:txBody>
          <a:bodyPr/>
          <a:lstStyle/>
          <a:p>
            <a:r>
              <a:rPr lang="en-US">
                <a:ea typeface="+mj-lt"/>
                <a:cs typeface="+mj-lt"/>
              </a:rPr>
              <a:t>Driver Fatigue</a:t>
            </a:r>
            <a:endParaRPr lang="en-US"/>
          </a:p>
        </p:txBody>
      </p:sp>
    </p:spTree>
    <p:extLst>
      <p:ext uri="{BB962C8B-B14F-4D97-AF65-F5344CB8AC3E}">
        <p14:creationId xmlns:p14="http://schemas.microsoft.com/office/powerpoint/2010/main" val="199084544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r>
              <a:rPr lang="en-US" sz="3600" b="1" u="sng" dirty="0"/>
              <a:t>Maxon</a:t>
            </a:r>
            <a:r>
              <a:rPr lang="en-US" sz="3600" dirty="0"/>
              <a:t> </a:t>
            </a:r>
          </a:p>
          <a:p>
            <a:pPr>
              <a:buNone/>
            </a:pPr>
            <a:endParaRPr lang="en-US" sz="2800" dirty="0"/>
          </a:p>
          <a:p>
            <a:pPr>
              <a:buNone/>
            </a:pPr>
            <a:r>
              <a:rPr lang="en-US" sz="2800" dirty="0" smtClean="0"/>
              <a:t>  A </a:t>
            </a:r>
            <a:r>
              <a:rPr lang="en-US" sz="2800" dirty="0"/>
              <a:t>visible</a:t>
            </a:r>
            <a:r>
              <a:rPr lang="uk-UA" sz="2800" dirty="0"/>
              <a:t> &amp; </a:t>
            </a:r>
            <a:r>
              <a:rPr lang="en-US" sz="2800" dirty="0"/>
              <a:t>audible threshold warning system will activate if 25 pounds or more are on the threshold warning plate when the platform is one inch or more below floor level</a:t>
            </a:r>
            <a:r>
              <a:rPr lang="en-US" sz="2800" dirty="0" smtClean="0"/>
              <a:t>.</a:t>
            </a:r>
          </a:p>
          <a:p>
            <a:pPr>
              <a:buNone/>
            </a:pPr>
            <a:endParaRPr lang="en-US" sz="2800" dirty="0"/>
          </a:p>
          <a:p>
            <a:pPr>
              <a:buNone/>
            </a:pPr>
            <a:r>
              <a:rPr lang="en-US" sz="2800" dirty="0" smtClean="0"/>
              <a:t>  A </a:t>
            </a:r>
            <a:r>
              <a:rPr lang="en-US" sz="2800" dirty="0"/>
              <a:t>power switch is located on </a:t>
            </a:r>
            <a:r>
              <a:rPr lang="en-US" sz="2800" dirty="0" smtClean="0"/>
              <a:t>the </a:t>
            </a:r>
            <a:r>
              <a:rPr lang="en-US" sz="2800" dirty="0"/>
              <a:t>power box to the lift itself. </a:t>
            </a:r>
            <a:endParaRPr lang="en-US" sz="2800" dirty="0" smtClean="0"/>
          </a:p>
          <a:p>
            <a:pPr>
              <a:buNone/>
            </a:pPr>
            <a:r>
              <a:rPr lang="en-US" sz="2800" dirty="0"/>
              <a:t> </a:t>
            </a:r>
            <a:endParaRPr lang="en-US" sz="28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280</a:t>
            </a:fld>
            <a:endParaRPr lang="en-US" dirty="0"/>
          </a:p>
        </p:txBody>
      </p:sp>
      <p:sp>
        <p:nvSpPr>
          <p:cNvPr id="6" name="Title 1"/>
          <p:cNvSpPr>
            <a:spLocks noGrp="1"/>
          </p:cNvSpPr>
          <p:nvPr>
            <p:ph type="title"/>
          </p:nvPr>
        </p:nvSpPr>
        <p:spPr>
          <a:xfrm>
            <a:off x="457200" y="704850"/>
            <a:ext cx="8229600" cy="514350"/>
          </a:xfrm>
        </p:spPr>
        <p:txBody>
          <a:bodyPr>
            <a:noAutofit/>
          </a:bodyPr>
          <a:lstStyle/>
          <a:p>
            <a:r>
              <a:rPr lang="en-US" dirty="0"/>
              <a:t>Lift Operating Procedures</a:t>
            </a:r>
          </a:p>
        </p:txBody>
      </p:sp>
    </p:spTree>
    <p:extLst>
      <p:ext uri="{BB962C8B-B14F-4D97-AF65-F5344CB8AC3E}">
        <p14:creationId xmlns:p14="http://schemas.microsoft.com/office/powerpoint/2010/main" val="136531096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pPr>
              <a:buNone/>
            </a:pPr>
            <a:r>
              <a:rPr lang="en-US" sz="3200" b="1" u="sng" dirty="0"/>
              <a:t>Cycle Counter</a:t>
            </a:r>
          </a:p>
          <a:p>
            <a:pPr>
              <a:buNone/>
            </a:pPr>
            <a:endParaRPr lang="en-US" dirty="0"/>
          </a:p>
          <a:p>
            <a:pPr>
              <a:buNone/>
            </a:pPr>
            <a:r>
              <a:rPr lang="en-US" sz="2800" dirty="0"/>
              <a:t>The Braun</a:t>
            </a:r>
            <a:r>
              <a:rPr lang="uk-UA" sz="2800" dirty="0"/>
              <a:t> &amp; </a:t>
            </a:r>
            <a:r>
              <a:rPr lang="en-US" sz="2800" dirty="0"/>
              <a:t>RICON 403 lifts have a lift cycle counter located on the hydraulic pump housing, visible through a slot on the aisle side of the housing. </a:t>
            </a:r>
            <a:endParaRPr lang="en-US" sz="2800" dirty="0" smtClean="0"/>
          </a:p>
          <a:p>
            <a:pPr>
              <a:buNone/>
            </a:pPr>
            <a:endParaRPr lang="en-US" sz="2800" dirty="0"/>
          </a:p>
          <a:p>
            <a:pPr>
              <a:buNone/>
            </a:pPr>
            <a:r>
              <a:rPr lang="en-US" sz="2800" dirty="0" smtClean="0"/>
              <a:t>The </a:t>
            </a:r>
            <a:r>
              <a:rPr lang="en-US" sz="2800" dirty="0"/>
              <a:t>counter advances each time the platform moves through a complete cycle. The number of cycles displayed is used to schedule preventive maintenance services.</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281</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a:t>Lift Operating Procedures</a:t>
            </a:r>
          </a:p>
        </p:txBody>
      </p:sp>
    </p:spTree>
    <p:extLst>
      <p:ext uri="{BB962C8B-B14F-4D97-AF65-F5344CB8AC3E}">
        <p14:creationId xmlns:p14="http://schemas.microsoft.com/office/powerpoint/2010/main" val="127828888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5900"/>
            <a:ext cx="8229600" cy="4838700"/>
          </a:xfrm>
        </p:spPr>
        <p:txBody>
          <a:bodyPr/>
          <a:lstStyle/>
          <a:p>
            <a:pPr>
              <a:buNone/>
            </a:pPr>
            <a:r>
              <a:rPr lang="en-US" sz="2800" dirty="0" smtClean="0"/>
              <a:t>  The </a:t>
            </a:r>
            <a:r>
              <a:rPr lang="en-US" sz="2800" dirty="0"/>
              <a:t>counter on the Maxon lift is located within the Lift Controller (brain box display).  </a:t>
            </a:r>
            <a:r>
              <a:rPr lang="en-US" sz="2800" u="sng" dirty="0"/>
              <a:t>One cycle </a:t>
            </a:r>
            <a:r>
              <a:rPr lang="en-US" sz="2800" dirty="0"/>
              <a:t>is counted each time the lift is unfolded, lowered to the </a:t>
            </a:r>
            <a:r>
              <a:rPr lang="en-US" sz="2800" dirty="0" smtClean="0"/>
              <a:t>ground</a:t>
            </a:r>
            <a:r>
              <a:rPr lang="uk-UA" sz="2800" dirty="0" smtClean="0"/>
              <a:t> </a:t>
            </a:r>
            <a:r>
              <a:rPr lang="uk-UA" sz="2800" dirty="0"/>
              <a:t>&amp; </a:t>
            </a:r>
            <a:r>
              <a:rPr lang="en-US" sz="2800" dirty="0"/>
              <a:t>raised to floor level,</a:t>
            </a:r>
            <a:r>
              <a:rPr lang="uk-UA" sz="2800" dirty="0"/>
              <a:t> &amp; </a:t>
            </a:r>
            <a:r>
              <a:rPr lang="en-US" sz="2800" dirty="0"/>
              <a:t>stowed.</a:t>
            </a:r>
          </a:p>
          <a:p>
            <a:pPr>
              <a:buNone/>
            </a:pPr>
            <a:endParaRPr lang="en-US" sz="2800" dirty="0"/>
          </a:p>
          <a:p>
            <a:pPr>
              <a:buNone/>
            </a:pPr>
            <a:r>
              <a:rPr lang="en-US" sz="2800" dirty="0" smtClean="0"/>
              <a:t>   </a:t>
            </a:r>
            <a:r>
              <a:rPr lang="en-US" sz="2800" u="sng" dirty="0" smtClean="0"/>
              <a:t>One </a:t>
            </a:r>
            <a:r>
              <a:rPr lang="en-US" sz="2800" u="sng" dirty="0"/>
              <a:t>lift </a:t>
            </a:r>
            <a:r>
              <a:rPr lang="en-US" sz="2800" dirty="0"/>
              <a:t>is counted each time the lift is lowered from floor level to the ground,</a:t>
            </a:r>
            <a:r>
              <a:rPr lang="uk-UA" sz="2800" dirty="0"/>
              <a:t> &amp; </a:t>
            </a:r>
            <a:r>
              <a:rPr lang="en-US" sz="2800" dirty="0"/>
              <a:t>raised back to floor level.</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282</a:t>
            </a:fld>
            <a:endParaRPr lang="en-US" dirty="0"/>
          </a:p>
        </p:txBody>
      </p:sp>
      <p:sp>
        <p:nvSpPr>
          <p:cNvPr id="6" name="Title 1"/>
          <p:cNvSpPr>
            <a:spLocks noGrp="1"/>
          </p:cNvSpPr>
          <p:nvPr>
            <p:ph type="title"/>
          </p:nvPr>
        </p:nvSpPr>
        <p:spPr>
          <a:xfrm>
            <a:off x="457200" y="742950"/>
            <a:ext cx="8229600" cy="361950"/>
          </a:xfrm>
        </p:spPr>
        <p:txBody>
          <a:bodyPr>
            <a:noAutofit/>
          </a:bodyPr>
          <a:lstStyle/>
          <a:p>
            <a:r>
              <a:rPr lang="en-US" dirty="0"/>
              <a:t>Lift Operating Procedures</a:t>
            </a:r>
          </a:p>
        </p:txBody>
      </p:sp>
    </p:spTree>
    <p:extLst>
      <p:ext uri="{BB962C8B-B14F-4D97-AF65-F5344CB8AC3E}">
        <p14:creationId xmlns:p14="http://schemas.microsoft.com/office/powerpoint/2010/main" val="144403669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2864"/>
            <a:ext cx="9144000" cy="1598036"/>
          </a:xfrm>
        </p:spPr>
        <p:txBody>
          <a:bodyPr wrap="square" anchor="ctr">
            <a:normAutofit/>
          </a:bodyPr>
          <a:lstStyle/>
          <a:p>
            <a:r>
              <a:rPr lang="en-US" b="1" dirty="0"/>
              <a:t>Section </a:t>
            </a:r>
            <a:r>
              <a:rPr lang="en-US" b="1" dirty="0" smtClean="0"/>
              <a:t>14: </a:t>
            </a:r>
            <a:br>
              <a:rPr lang="en-US" b="1" dirty="0" smtClean="0"/>
            </a:br>
            <a:r>
              <a:rPr lang="en-US" b="1" dirty="0" smtClean="0"/>
              <a:t>Wheelchair Securement</a:t>
            </a:r>
            <a:endParaRPr lang="en-US"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90900"/>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283</a:t>
            </a:fld>
            <a:endParaRPr lang="en-US"/>
          </a:p>
        </p:txBody>
      </p:sp>
    </p:spTree>
    <p:extLst>
      <p:ext uri="{BB962C8B-B14F-4D97-AF65-F5344CB8AC3E}">
        <p14:creationId xmlns:p14="http://schemas.microsoft.com/office/powerpoint/2010/main" val="212000118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
        <p:nvSpPr>
          <p:cNvPr id="3" name="Content Placeholder 2"/>
          <p:cNvSpPr>
            <a:spLocks noGrp="1"/>
          </p:cNvSpPr>
          <p:nvPr>
            <p:ph idx="1"/>
          </p:nvPr>
        </p:nvSpPr>
        <p:spPr>
          <a:xfrm>
            <a:off x="457200" y="1371600"/>
            <a:ext cx="8229600" cy="4953000"/>
          </a:xfrm>
        </p:spPr>
        <p:txBody>
          <a:bodyPr/>
          <a:lstStyle/>
          <a:p>
            <a:pPr>
              <a:lnSpc>
                <a:spcPct val="90000"/>
              </a:lnSpc>
              <a:buNone/>
            </a:pPr>
            <a:r>
              <a:rPr lang="en-US" sz="3000" b="1" u="sng" dirty="0"/>
              <a:t>ADA </a:t>
            </a:r>
            <a:r>
              <a:rPr lang="en-US" sz="3000" b="1" u="sng" dirty="0"/>
              <a:t>R</a:t>
            </a:r>
            <a:r>
              <a:rPr lang="en-US" sz="3000" b="1" u="sng" dirty="0" smtClean="0"/>
              <a:t>equirements</a:t>
            </a:r>
            <a:r>
              <a:rPr lang="en-US" sz="3000" dirty="0"/>
              <a:t>:</a:t>
            </a:r>
          </a:p>
          <a:p>
            <a:pPr>
              <a:lnSpc>
                <a:spcPct val="90000"/>
              </a:lnSpc>
              <a:buNone/>
            </a:pPr>
            <a:endParaRPr lang="en-US" dirty="0"/>
          </a:p>
          <a:p>
            <a:pPr>
              <a:lnSpc>
                <a:spcPct val="90000"/>
              </a:lnSpc>
              <a:buNone/>
            </a:pPr>
            <a:r>
              <a:rPr lang="en-US" sz="2400" dirty="0"/>
              <a:t>Sec. 38.23 (d) of the DOT ADA regulations requires all ADA-compliant vehicles to have a two-part securement system: one to secure the common wheelchair</a:t>
            </a:r>
            <a:r>
              <a:rPr lang="uk-UA" sz="2400" dirty="0"/>
              <a:t> &amp; </a:t>
            </a:r>
            <a:r>
              <a:rPr lang="en-US" sz="2400" dirty="0"/>
              <a:t>a separate system to secure the wheelchair user.</a:t>
            </a:r>
          </a:p>
          <a:p>
            <a:pPr>
              <a:lnSpc>
                <a:spcPct val="90000"/>
              </a:lnSpc>
              <a:buNone/>
            </a:pPr>
            <a:endParaRPr lang="en-US" sz="2400" dirty="0"/>
          </a:p>
          <a:p>
            <a:pPr>
              <a:lnSpc>
                <a:spcPct val="90000"/>
              </a:lnSpc>
              <a:buNone/>
            </a:pPr>
            <a:r>
              <a:rPr lang="en-US" sz="2400" dirty="0"/>
              <a:t> (such seat belts</a:t>
            </a:r>
            <a:r>
              <a:rPr lang="uk-UA" sz="2400" dirty="0"/>
              <a:t> &amp; </a:t>
            </a:r>
            <a:r>
              <a:rPr lang="en-US" sz="2400" dirty="0"/>
              <a:t>shoulder harnesses shall not be used in lieu of a device which secures the wheelchair or mobility aid itself). </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284</a:t>
            </a:fld>
            <a:endParaRPr lang="en-US" dirty="0"/>
          </a:p>
        </p:txBody>
      </p:sp>
    </p:spTree>
    <p:extLst>
      <p:ext uri="{BB962C8B-B14F-4D97-AF65-F5344CB8AC3E}">
        <p14:creationId xmlns:p14="http://schemas.microsoft.com/office/powerpoint/2010/main" val="79628917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lnSpc>
                <a:spcPct val="90000"/>
              </a:lnSpc>
              <a:buNone/>
            </a:pPr>
            <a:endParaRPr lang="en-US" sz="2800" dirty="0"/>
          </a:p>
          <a:p>
            <a:pPr>
              <a:lnSpc>
                <a:spcPct val="90000"/>
              </a:lnSpc>
              <a:buNone/>
            </a:pPr>
            <a:endParaRPr lang="en-US" sz="2800" dirty="0"/>
          </a:p>
          <a:p>
            <a:pPr>
              <a:lnSpc>
                <a:spcPct val="90000"/>
              </a:lnSpc>
              <a:buNone/>
            </a:pPr>
            <a:r>
              <a:rPr lang="en-US" sz="2800" dirty="0"/>
              <a:t>All vehicles over 22 feet in length must have two securement locations, while vehicles 22 feet</a:t>
            </a:r>
            <a:r>
              <a:rPr lang="uk-UA" sz="2800" dirty="0"/>
              <a:t> &amp; </a:t>
            </a:r>
            <a:r>
              <a:rPr lang="en-US" sz="2800" dirty="0"/>
              <a:t>under must accommodate a minimum of one wheelchair</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285</a:t>
            </a:fld>
            <a:endParaRPr lang="en-US" dirty="0"/>
          </a:p>
        </p:txBody>
      </p:sp>
      <p:sp>
        <p:nvSpPr>
          <p:cNvPr id="7"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43947727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a:buNone/>
            </a:pPr>
            <a:endParaRPr lang="en-US" sz="2400" dirty="0"/>
          </a:p>
          <a:p>
            <a:pPr>
              <a:buNone/>
            </a:pPr>
            <a:r>
              <a:rPr lang="en-US" sz="2800" dirty="0"/>
              <a:t>According to the ADA, securement locations shall be placed as near the accessible entrance as practical</a:t>
            </a:r>
            <a:r>
              <a:rPr lang="uk-UA" sz="2800" dirty="0"/>
              <a:t> &amp; </a:t>
            </a:r>
            <a:r>
              <a:rPr lang="en-US" sz="2800" dirty="0"/>
              <a:t>have a floor clearance area of at least 30” X 48”.</a:t>
            </a:r>
          </a:p>
          <a:p>
            <a:pPr>
              <a:buNone/>
            </a:pPr>
            <a:endParaRPr lang="en-US" sz="2800" dirty="0" smtClean="0"/>
          </a:p>
          <a:p>
            <a:pPr>
              <a:buNone/>
            </a:pPr>
            <a:endParaRPr lang="en-US" sz="2800" dirty="0"/>
          </a:p>
          <a:p>
            <a:pPr>
              <a:buNone/>
            </a:pPr>
            <a:r>
              <a:rPr lang="en-US" sz="2800" b="1" dirty="0"/>
              <a:t>Note:</a:t>
            </a:r>
            <a:r>
              <a:rPr lang="en-US" sz="2800" dirty="0"/>
              <a:t>  The  US ACCESS-Board is in the process of revising the vehicle guidelines making this space 30” X 54”.  The device itself must fit in an area 30” X 48”.</a:t>
            </a:r>
          </a:p>
          <a:p>
            <a:endParaRPr lang="en-US" sz="2400" dirty="0"/>
          </a:p>
          <a:p>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286</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51250379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2800" dirty="0"/>
          </a:p>
          <a:p>
            <a:pPr>
              <a:buNone/>
            </a:pPr>
            <a:r>
              <a:rPr lang="en-US" sz="2800" dirty="0" smtClean="0"/>
              <a:t>  Such </a:t>
            </a:r>
            <a:r>
              <a:rPr lang="en-US" sz="2800" dirty="0"/>
              <a:t>space shall adjoin,</a:t>
            </a:r>
            <a:r>
              <a:rPr lang="uk-UA" sz="2800" dirty="0"/>
              <a:t> &amp; </a:t>
            </a:r>
            <a:r>
              <a:rPr lang="en-US" sz="2800" dirty="0"/>
              <a:t>may overlap, an access path. Securement areas may have fold-down </a:t>
            </a:r>
            <a:r>
              <a:rPr lang="en-US" sz="2800" dirty="0" smtClean="0"/>
              <a:t>seats. Provided </a:t>
            </a:r>
            <a:r>
              <a:rPr lang="en-US" sz="2800" dirty="0"/>
              <a:t>the seats when folded up, do not obstruct the clear floor space required.</a:t>
            </a:r>
          </a:p>
          <a:p>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287</a:t>
            </a:fld>
            <a:endParaRPr lang="en-US" dirty="0"/>
          </a:p>
        </p:txBody>
      </p:sp>
      <p:sp>
        <p:nvSpPr>
          <p:cNvPr id="6" name="Title 1"/>
          <p:cNvSpPr>
            <a:spLocks noGrp="1"/>
          </p:cNvSpPr>
          <p:nvPr>
            <p:ph type="title"/>
          </p:nvPr>
        </p:nvSpPr>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33338796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buNone/>
            </a:pPr>
            <a:endParaRPr lang="en-US" sz="2800" dirty="0"/>
          </a:p>
          <a:p>
            <a:pPr>
              <a:buNone/>
            </a:pPr>
            <a:r>
              <a:rPr lang="en-US" sz="2800" dirty="0"/>
              <a:t>The securement system shall limit the movement of an occupied mobility aid to no more than </a:t>
            </a:r>
            <a:r>
              <a:rPr lang="en-US" sz="2800" dirty="0" smtClean="0"/>
              <a:t>2 inches </a:t>
            </a:r>
            <a:r>
              <a:rPr lang="en-US" sz="2800" dirty="0"/>
              <a:t>in any direction under normal vehicle operating conditions.</a:t>
            </a:r>
          </a:p>
          <a:p>
            <a:pPr>
              <a:buNone/>
            </a:pPr>
            <a:endParaRPr lang="en-US" sz="2800" dirty="0"/>
          </a:p>
          <a:p>
            <a:pPr>
              <a:buNone/>
            </a:pPr>
            <a:r>
              <a:rPr lang="en-US" sz="2800" dirty="0"/>
              <a:t>Since 1991 all vehicles must have securement locations for wheelchairs</a:t>
            </a:r>
            <a:r>
              <a:rPr lang="uk-UA" sz="2800" dirty="0"/>
              <a:t> &amp; </a:t>
            </a:r>
            <a:r>
              <a:rPr lang="en-US" sz="2800" dirty="0"/>
              <a:t>other mobility aids that face rearward or forward.</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288</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40191504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endParaRPr lang="en-US" dirty="0"/>
          </a:p>
          <a:p>
            <a:pPr marL="137160" indent="0">
              <a:buNone/>
            </a:pPr>
            <a:r>
              <a:rPr lang="en-US" sz="2800" dirty="0"/>
              <a:t>Rearward facing is only permitted when a specific barrier is in place.</a:t>
            </a:r>
          </a:p>
          <a:p>
            <a:pPr marL="137160" indent="0">
              <a:buNone/>
            </a:pPr>
            <a:endParaRPr lang="en-US" sz="2800" dirty="0"/>
          </a:p>
          <a:p>
            <a:pPr marL="137160" indent="0">
              <a:buNone/>
            </a:pPr>
            <a:r>
              <a:rPr lang="en-US" sz="2800" dirty="0"/>
              <a:t>Side facing is never permitted.</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289</a:t>
            </a:fld>
            <a:endParaRPr lang="en-US" dirty="0"/>
          </a:p>
        </p:txBody>
      </p:sp>
      <p:sp>
        <p:nvSpPr>
          <p:cNvPr id="5"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12505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sz="3600" b="1" u="sng" dirty="0"/>
              <a:t>Fatigue</a:t>
            </a:r>
            <a:r>
              <a:rPr lang="uk-UA" sz="3600" b="1" u="sng" dirty="0"/>
              <a:t> &amp; </a:t>
            </a:r>
            <a:r>
              <a:rPr lang="en-US" sz="3600" b="1" u="sng" dirty="0"/>
              <a:t>Sleep Apnea Awareness</a:t>
            </a:r>
            <a:endParaRPr lang="en-US" sz="3600" b="1" u="sng" dirty="0">
              <a:cs typeface="Calibri" panose="020F0502020204030204"/>
            </a:endParaRPr>
          </a:p>
          <a:p>
            <a:pPr marL="137160" indent="0">
              <a:buNone/>
            </a:pPr>
            <a:endParaRPr lang="en-US" sz="3600" u="sng" dirty="0">
              <a:cs typeface="Calibri"/>
            </a:endParaRPr>
          </a:p>
          <a:p>
            <a:pPr marL="480060" indent="-342900"/>
            <a:r>
              <a:rPr lang="en-US" sz="3600" dirty="0"/>
              <a:t>Course number: FT00558</a:t>
            </a:r>
            <a:endParaRPr lang="en-US" sz="3600" dirty="0">
              <a:cs typeface="Calibri" panose="020F0502020204030204"/>
            </a:endParaRPr>
          </a:p>
          <a:p>
            <a:pPr marL="480060" indent="-342900"/>
            <a:endParaRPr lang="en-US" sz="3600" dirty="0"/>
          </a:p>
          <a:p>
            <a:pPr marL="480060" indent="-342900"/>
            <a:r>
              <a:rPr lang="en-US" sz="3600" u="sng" dirty="0" err="1"/>
              <a:t>FTA.dot.gov</a:t>
            </a:r>
            <a:r>
              <a:rPr lang="en-US" sz="3600" u="sng" dirty="0"/>
              <a:t>/training</a:t>
            </a:r>
            <a:endParaRPr lang="en-US" sz="3600" u="sng"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29</a:t>
            </a:fld>
            <a:endParaRPr lang="en-US" dirty="0"/>
          </a:p>
        </p:txBody>
      </p:sp>
      <p:sp>
        <p:nvSpPr>
          <p:cNvPr id="2" name="Title 1">
            <a:extLst>
              <a:ext uri="{FF2B5EF4-FFF2-40B4-BE49-F238E27FC236}">
                <a16:creationId xmlns="" xmlns:a16="http://schemas.microsoft.com/office/drawing/2014/main" id="{A70E946C-B2BA-41E5-B81D-11EDE36E5AA4}"/>
              </a:ext>
            </a:extLst>
          </p:cNvPr>
          <p:cNvSpPr>
            <a:spLocks noGrp="1"/>
          </p:cNvSpPr>
          <p:nvPr>
            <p:ph type="title"/>
          </p:nvPr>
        </p:nvSpPr>
        <p:spPr>
          <a:xfrm>
            <a:off x="628650" y="365125"/>
            <a:ext cx="7886700" cy="1325563"/>
          </a:xfrm>
        </p:spPr>
        <p:txBody>
          <a:bodyPr/>
          <a:lstStyle/>
          <a:p>
            <a:r>
              <a:rPr lang="en-US">
                <a:ea typeface="+mj-lt"/>
                <a:cs typeface="+mj-lt"/>
              </a:rPr>
              <a:t>Free Online Training</a:t>
            </a:r>
            <a:endParaRPr lang="en-US"/>
          </a:p>
        </p:txBody>
      </p:sp>
    </p:spTree>
    <p:extLst>
      <p:ext uri="{BB962C8B-B14F-4D97-AF65-F5344CB8AC3E}">
        <p14:creationId xmlns:p14="http://schemas.microsoft.com/office/powerpoint/2010/main" val="19663978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buNone/>
            </a:pPr>
            <a:endParaRPr lang="en-US" dirty="0"/>
          </a:p>
          <a:p>
            <a:pPr>
              <a:buNone/>
            </a:pPr>
            <a:r>
              <a:rPr lang="en-US" sz="2800" dirty="0" smtClean="0"/>
              <a:t>  Each </a:t>
            </a:r>
            <a:r>
              <a:rPr lang="en-US" sz="2800" dirty="0"/>
              <a:t>system includes a minimum of </a:t>
            </a:r>
            <a:r>
              <a:rPr lang="en-US" sz="2800" dirty="0" smtClean="0"/>
              <a:t>4 </a:t>
            </a:r>
            <a:r>
              <a:rPr lang="en-US" sz="2800" dirty="0"/>
              <a:t>floor-mounted belts</a:t>
            </a:r>
            <a:r>
              <a:rPr lang="uk-UA" sz="2800" dirty="0"/>
              <a:t> &amp; </a:t>
            </a:r>
            <a:r>
              <a:rPr lang="en-US" sz="2800" dirty="0"/>
              <a:t>a lap</a:t>
            </a:r>
            <a:r>
              <a:rPr lang="uk-UA" sz="2800" dirty="0"/>
              <a:t> &amp; </a:t>
            </a:r>
            <a:r>
              <a:rPr lang="en-US" sz="2800" dirty="0"/>
              <a:t>shoulder belt. The manufacturer of each system states that all belts </a:t>
            </a:r>
            <a:r>
              <a:rPr lang="en-US" sz="2800" b="1" u="sng" dirty="0" smtClean="0"/>
              <a:t>must</a:t>
            </a:r>
            <a:r>
              <a:rPr lang="en-US" sz="2800" dirty="0" smtClean="0"/>
              <a:t> </a:t>
            </a:r>
            <a:r>
              <a:rPr lang="en-US" sz="2800" dirty="0"/>
              <a:t>be utilized each time the system is used.</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290</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09883341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a:buNone/>
            </a:pPr>
            <a:endParaRPr lang="en-US" sz="2800" dirty="0"/>
          </a:p>
          <a:p>
            <a:pPr>
              <a:buNone/>
            </a:pPr>
            <a:r>
              <a:rPr lang="en-US" sz="2800" dirty="0" smtClean="0"/>
              <a:t>  Regardless </a:t>
            </a:r>
            <a:r>
              <a:rPr lang="en-US" sz="2800" dirty="0"/>
              <a:t>of the type of securement system in the vehicle, the securement of the wheelchair is basically the same for each.</a:t>
            </a:r>
          </a:p>
          <a:p>
            <a:pPr>
              <a:buNone/>
            </a:pPr>
            <a:endParaRPr lang="en-US" sz="2800" dirty="0"/>
          </a:p>
          <a:p>
            <a:pPr>
              <a:buNone/>
            </a:pPr>
            <a:r>
              <a:rPr lang="en-US" sz="2800" b="1" dirty="0" smtClean="0"/>
              <a:t>  DO </a:t>
            </a:r>
            <a:r>
              <a:rPr lang="en-US" sz="2800" b="1" dirty="0"/>
              <a:t>NOT TAKE SHORTCUTS – REMEMBER, THE PASSENGER’S SENSE OF SECURITY IS OF EXTREME IMPORTANCE</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291</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6844788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5900"/>
            <a:ext cx="8229600" cy="4838700"/>
          </a:xfrm>
        </p:spPr>
        <p:txBody>
          <a:bodyPr/>
          <a:lstStyle/>
          <a:p>
            <a:pPr>
              <a:buNone/>
            </a:pPr>
            <a:r>
              <a:rPr lang="en-US" sz="3000" b="1" u="sng" dirty="0"/>
              <a:t>Placement of the Wheelchair</a:t>
            </a:r>
          </a:p>
          <a:p>
            <a:pPr>
              <a:buNone/>
            </a:pPr>
            <a:endParaRPr lang="en-US" dirty="0"/>
          </a:p>
          <a:p>
            <a:pPr>
              <a:lnSpc>
                <a:spcPct val="80000"/>
              </a:lnSpc>
              <a:buNone/>
            </a:pPr>
            <a:r>
              <a:rPr lang="en-US" sz="2800" dirty="0" smtClean="0"/>
              <a:t>  The </a:t>
            </a:r>
            <a:r>
              <a:rPr lang="en-US" sz="2800" dirty="0"/>
              <a:t>wheelchair</a:t>
            </a:r>
            <a:r>
              <a:rPr lang="uk-UA" sz="2800" dirty="0"/>
              <a:t> &amp; </a:t>
            </a:r>
            <a:r>
              <a:rPr lang="en-US" sz="2800" dirty="0"/>
              <a:t>occupant must face toward the front or rear of the vehicle.</a:t>
            </a:r>
          </a:p>
          <a:p>
            <a:pPr>
              <a:lnSpc>
                <a:spcPct val="80000"/>
              </a:lnSpc>
              <a:buNone/>
            </a:pPr>
            <a:endParaRPr lang="en-US" sz="2800" dirty="0"/>
          </a:p>
          <a:p>
            <a:pPr>
              <a:lnSpc>
                <a:spcPct val="80000"/>
              </a:lnSpc>
              <a:buNone/>
            </a:pPr>
            <a:r>
              <a:rPr lang="en-US" sz="2800" dirty="0" smtClean="0"/>
              <a:t>  Center </a:t>
            </a:r>
            <a:r>
              <a:rPr lang="en-US" sz="2800" dirty="0"/>
              <a:t>the chair between the floor tracks or plates. </a:t>
            </a:r>
          </a:p>
          <a:p>
            <a:pPr>
              <a:lnSpc>
                <a:spcPct val="80000"/>
              </a:lnSpc>
              <a:buNone/>
            </a:pPr>
            <a:endParaRPr lang="en-US" sz="2800" dirty="0"/>
          </a:p>
          <a:p>
            <a:pPr>
              <a:lnSpc>
                <a:spcPct val="80000"/>
              </a:lnSpc>
              <a:buNone/>
            </a:pPr>
            <a:r>
              <a:rPr lang="en-US" sz="2800" dirty="0" smtClean="0"/>
              <a:t>  Apply </a:t>
            </a:r>
            <a:r>
              <a:rPr lang="en-US" sz="2800" dirty="0"/>
              <a:t>the wheel locks on a manual wheelchair – turn off the power on motorized chairs.</a:t>
            </a:r>
          </a:p>
          <a:p>
            <a:pPr>
              <a:buNone/>
            </a:pPr>
            <a:endParaRPr lang="en-US" sz="28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292</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45160385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293</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
        <p:nvSpPr>
          <p:cNvPr id="4" name="TextBox 3"/>
          <p:cNvSpPr txBox="1"/>
          <p:nvPr/>
        </p:nvSpPr>
        <p:spPr>
          <a:xfrm>
            <a:off x="454269" y="1447800"/>
            <a:ext cx="7924800" cy="4585871"/>
          </a:xfrm>
          <a:prstGeom prst="rect">
            <a:avLst/>
          </a:prstGeom>
          <a:noFill/>
        </p:spPr>
        <p:txBody>
          <a:bodyPr wrap="square" rtlCol="0">
            <a:spAutoFit/>
          </a:bodyPr>
          <a:lstStyle/>
          <a:p>
            <a:r>
              <a:rPr lang="en-US" sz="3000" b="1" u="sng" dirty="0" smtClean="0"/>
              <a:t>Front Strap </a:t>
            </a:r>
            <a:r>
              <a:rPr lang="en-US" sz="3000" b="1" u="sng" dirty="0"/>
              <a:t>P</a:t>
            </a:r>
            <a:r>
              <a:rPr lang="en-US" sz="3000" b="1" u="sng" dirty="0" smtClean="0"/>
              <a:t>rocedure</a:t>
            </a:r>
            <a:r>
              <a:rPr lang="en-US" sz="3000" b="1" u="sng" dirty="0"/>
              <a:t>:</a:t>
            </a:r>
            <a:endParaRPr lang="en-US" sz="3000" dirty="0"/>
          </a:p>
          <a:p>
            <a:endParaRPr lang="en-US" dirty="0"/>
          </a:p>
          <a:p>
            <a:r>
              <a:rPr lang="en-US" sz="2800" dirty="0" smtClean="0"/>
              <a:t>The </a:t>
            </a:r>
            <a:r>
              <a:rPr lang="en-US" sz="2800" dirty="0"/>
              <a:t>track/pocket fitting on the belt must be attached to the floor track/pocket from </a:t>
            </a:r>
            <a:r>
              <a:rPr lang="en-US" sz="2800" dirty="0" smtClean="0"/>
              <a:t>3 inches to 8 inches </a:t>
            </a:r>
            <a:r>
              <a:rPr lang="en-US" sz="2800" dirty="0"/>
              <a:t>outside the front wheels, providing side-to-side stability. </a:t>
            </a:r>
            <a:endParaRPr lang="en-US" sz="2800" dirty="0" smtClean="0"/>
          </a:p>
          <a:p>
            <a:endParaRPr lang="en-US" sz="2800" dirty="0"/>
          </a:p>
          <a:p>
            <a:r>
              <a:rPr lang="en-US" sz="2800" dirty="0" smtClean="0"/>
              <a:t>Do </a:t>
            </a:r>
            <a:r>
              <a:rPr lang="en-US" sz="2800" dirty="0"/>
              <a:t>not permit the strap to interfere or to conform around any part of the wheelchair. Make certain to maintain a clear load path from floor to wheelchair.</a:t>
            </a:r>
          </a:p>
          <a:p>
            <a:endParaRPr lang="en-US" dirty="0"/>
          </a:p>
        </p:txBody>
      </p:sp>
    </p:spTree>
    <p:extLst>
      <p:ext uri="{BB962C8B-B14F-4D97-AF65-F5344CB8AC3E}">
        <p14:creationId xmlns:p14="http://schemas.microsoft.com/office/powerpoint/2010/main" val="145486866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endParaRPr lang="en-US" dirty="0"/>
          </a:p>
          <a:p>
            <a:pPr>
              <a:buNone/>
            </a:pPr>
            <a:r>
              <a:rPr lang="en-US" sz="2800" dirty="0" smtClean="0"/>
              <a:t>  When </a:t>
            </a:r>
            <a:r>
              <a:rPr lang="en-US" sz="2800" dirty="0"/>
              <a:t>inserting the track/pocket fitting into the floor, pull on it to make certain it’s secure. The chair end of the belt should be secured to a permanent, unmovable part of the chair as close to the seat cushion as possible. </a:t>
            </a:r>
            <a:endParaRPr lang="en-US" sz="2800" dirty="0" smtClean="0"/>
          </a:p>
          <a:p>
            <a:pPr>
              <a:buNone/>
            </a:pPr>
            <a:endParaRPr lang="en-US" sz="2800" dirty="0"/>
          </a:p>
          <a:p>
            <a:pPr>
              <a:buNone/>
            </a:pPr>
            <a:r>
              <a:rPr lang="en-US" sz="2800" dirty="0" smtClean="0"/>
              <a:t>  Try </a:t>
            </a:r>
            <a:r>
              <a:rPr lang="en-US" sz="2800" dirty="0"/>
              <a:t>to provide as close to a 45-degree angle from the floor to the wheelchair as possible for maximum stability.</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294</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80020920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endParaRPr lang="en-US" sz="2800" dirty="0"/>
          </a:p>
          <a:p>
            <a:pPr>
              <a:buNone/>
            </a:pPr>
            <a:r>
              <a:rPr lang="en-US" sz="2800" dirty="0"/>
              <a:t>When using a retractor type system, retract the belts until tight. If not, pull the loose end of the strap toward the point the belt is attached to the wheelchair</a:t>
            </a:r>
            <a:r>
              <a:rPr lang="uk-UA" sz="2800" dirty="0"/>
              <a:t> &amp; </a:t>
            </a:r>
            <a:r>
              <a:rPr lang="en-US" sz="2800" dirty="0"/>
              <a:t>tension through the buckle. Lock the buckle while holding tension as needed.</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295</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62691675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3499"/>
            <a:ext cx="7886700" cy="5181600"/>
          </a:xfrm>
        </p:spPr>
        <p:txBody>
          <a:bodyPr/>
          <a:lstStyle/>
          <a:p>
            <a:pPr>
              <a:buNone/>
            </a:pPr>
            <a:r>
              <a:rPr lang="en-US" sz="3000" b="1" u="sng" dirty="0" smtClean="0"/>
              <a:t>Rear </a:t>
            </a:r>
            <a:r>
              <a:rPr lang="en-US" sz="3000" b="1" u="sng" dirty="0"/>
              <a:t>S</a:t>
            </a:r>
            <a:r>
              <a:rPr lang="en-US" sz="3000" b="1" u="sng" dirty="0" smtClean="0"/>
              <a:t>trap </a:t>
            </a:r>
            <a:r>
              <a:rPr lang="en-US" sz="3000" b="1" u="sng" dirty="0" smtClean="0"/>
              <a:t>Pr</a:t>
            </a:r>
            <a:r>
              <a:rPr lang="en-US" sz="3000" b="1" u="sng" dirty="0" smtClean="0"/>
              <a:t>ocedure</a:t>
            </a:r>
            <a:r>
              <a:rPr lang="en-US" sz="3000" b="1" u="sng" dirty="0"/>
              <a:t>:</a:t>
            </a:r>
          </a:p>
          <a:p>
            <a:pPr>
              <a:buNone/>
            </a:pPr>
            <a:endParaRPr lang="en-US" dirty="0"/>
          </a:p>
          <a:p>
            <a:pPr>
              <a:buNone/>
            </a:pPr>
            <a:r>
              <a:rPr lang="en-US" sz="2800" dirty="0" smtClean="0"/>
              <a:t>  Release </a:t>
            </a:r>
            <a:r>
              <a:rPr lang="en-US" sz="2800" dirty="0"/>
              <a:t>the wheel locks</a:t>
            </a:r>
            <a:r>
              <a:rPr lang="uk-UA" sz="2800" dirty="0"/>
              <a:t> &amp; </a:t>
            </a:r>
            <a:r>
              <a:rPr lang="en-US" sz="2800" dirty="0"/>
              <a:t>pull the chair rearward. </a:t>
            </a:r>
            <a:r>
              <a:rPr lang="en-US" sz="2800" dirty="0" smtClean="0"/>
              <a:t>Re-apply </a:t>
            </a:r>
            <a:r>
              <a:rPr lang="en-US" sz="2800" dirty="0"/>
              <a:t>the locks. For a motorized chair, ask the person to move the chair rearward</a:t>
            </a:r>
            <a:r>
              <a:rPr lang="uk-UA" sz="2800" dirty="0"/>
              <a:t> &amp; </a:t>
            </a:r>
            <a:r>
              <a:rPr lang="en-US" sz="2800" dirty="0"/>
              <a:t>turn off power. This removes front slack in the front straps.</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296</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95725693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219200"/>
            <a:ext cx="8153400" cy="3924300"/>
          </a:xfrm>
        </p:spPr>
        <p:txBody>
          <a:bodyPr/>
          <a:lstStyle/>
          <a:p>
            <a:pPr>
              <a:buNone/>
            </a:pPr>
            <a:endParaRPr lang="en-US" sz="2800" dirty="0"/>
          </a:p>
          <a:p>
            <a:pPr>
              <a:buNone/>
            </a:pPr>
            <a:r>
              <a:rPr lang="en-US" sz="2800" dirty="0" smtClean="0"/>
              <a:t>  Attach </a:t>
            </a:r>
            <a:r>
              <a:rPr lang="en-US" sz="2800" dirty="0"/>
              <a:t>the straps to the floor track/pocket just inside the rear wheels. </a:t>
            </a:r>
            <a:r>
              <a:rPr lang="en-US" sz="2800" dirty="0" smtClean="0"/>
              <a:t>Pull </a:t>
            </a:r>
            <a:r>
              <a:rPr lang="en-US" sz="2800" dirty="0"/>
              <a:t>upwards on the strap to make sure it is secure.</a:t>
            </a:r>
          </a:p>
          <a:p>
            <a:pPr>
              <a:buNone/>
            </a:pPr>
            <a:r>
              <a:rPr lang="en-US" sz="2800" dirty="0"/>
              <a:t>				</a:t>
            </a:r>
          </a:p>
          <a:p>
            <a:pPr>
              <a:buNone/>
            </a:pPr>
            <a:r>
              <a:rPr lang="en-US" sz="2800" dirty="0" smtClean="0"/>
              <a:t>  Attach </a:t>
            </a:r>
            <a:r>
              <a:rPr lang="en-US" sz="2800" dirty="0"/>
              <a:t>the chair end to a permanent part of the chair as close to the seat cushion as possible.  A 45-degree angle is ideal.</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297</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66404494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endParaRPr lang="en-US" dirty="0"/>
          </a:p>
          <a:p>
            <a:pPr>
              <a:buNone/>
            </a:pPr>
            <a:r>
              <a:rPr lang="en-US" sz="2800" dirty="0" smtClean="0"/>
              <a:t>  When </a:t>
            </a:r>
            <a:r>
              <a:rPr lang="en-US" sz="2800" dirty="0"/>
              <a:t>using a retractor type system, retract the belts until tight. If not, pull the loose end of the strap toward the point the belt is attached to the wheelchair</a:t>
            </a:r>
            <a:r>
              <a:rPr lang="uk-UA" sz="2800" dirty="0"/>
              <a:t> &amp; </a:t>
            </a:r>
            <a:r>
              <a:rPr lang="en-US" sz="2800" dirty="0"/>
              <a:t>tension though the buckle. Lock the buckle while holding tension as needed. </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298</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92916426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buNone/>
            </a:pPr>
            <a:endParaRPr lang="en-US" sz="2800" dirty="0"/>
          </a:p>
          <a:p>
            <a:pPr>
              <a:lnSpc>
                <a:spcPct val="90000"/>
              </a:lnSpc>
              <a:buNone/>
            </a:pPr>
            <a:r>
              <a:rPr lang="en-US" sz="2800" dirty="0" smtClean="0"/>
              <a:t> Check </a:t>
            </a:r>
            <a:r>
              <a:rPr lang="en-US" sz="2800" dirty="0"/>
              <a:t>for proper securement of all belts.</a:t>
            </a:r>
          </a:p>
          <a:p>
            <a:pPr>
              <a:lnSpc>
                <a:spcPct val="90000"/>
              </a:lnSpc>
              <a:buNone/>
            </a:pPr>
            <a:endParaRPr lang="en-US" sz="2800" dirty="0"/>
          </a:p>
          <a:p>
            <a:pPr>
              <a:lnSpc>
                <a:spcPct val="90000"/>
              </a:lnSpc>
              <a:buNone/>
            </a:pPr>
            <a:r>
              <a:rPr lang="en-US" sz="2800" dirty="0" smtClean="0"/>
              <a:t>  Check </a:t>
            </a:r>
            <a:r>
              <a:rPr lang="en-US" sz="2800" dirty="0"/>
              <a:t>for movement front-back</a:t>
            </a:r>
            <a:r>
              <a:rPr lang="uk-UA" sz="2800" dirty="0"/>
              <a:t> &amp; </a:t>
            </a:r>
            <a:r>
              <a:rPr lang="en-US" sz="2800" dirty="0"/>
              <a:t>side to side of the chair – under ADA, no more than 2” in any direction is permitted.</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299</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53987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00" dirty="0"/>
              <a:t>Community Transportation Association of America</a:t>
            </a:r>
          </a:p>
          <a:p>
            <a:pPr marL="0" indent="0">
              <a:buNone/>
            </a:pPr>
            <a:r>
              <a:rPr lang="en-US" sz="2600" dirty="0"/>
              <a:t>1341 G. Street N.W., 10</a:t>
            </a:r>
            <a:r>
              <a:rPr lang="en-US" sz="2600" baseline="30000" dirty="0"/>
              <a:t>th</a:t>
            </a:r>
            <a:r>
              <a:rPr lang="en-US" sz="2600" dirty="0"/>
              <a:t> Floor</a:t>
            </a:r>
          </a:p>
          <a:p>
            <a:pPr marL="0" indent="0">
              <a:buNone/>
            </a:pPr>
            <a:r>
              <a:rPr lang="en-US" sz="2600" dirty="0"/>
              <a:t>Washington, DC 20005</a:t>
            </a:r>
          </a:p>
          <a:p>
            <a:pPr marL="0" indent="0">
              <a:buNone/>
            </a:pPr>
            <a:r>
              <a:rPr lang="en-US" sz="2600" dirty="0"/>
              <a:t>Phone: 800.891.0590</a:t>
            </a:r>
          </a:p>
          <a:p>
            <a:pPr marL="0" indent="0">
              <a:buNone/>
            </a:pPr>
            <a:r>
              <a:rPr lang="en-US" sz="2600" dirty="0"/>
              <a:t>Fax:       202.737.9197</a:t>
            </a:r>
          </a:p>
          <a:p>
            <a:pPr marL="0" indent="0">
              <a:buNone/>
            </a:pPr>
            <a:r>
              <a:rPr lang="en-US" sz="2600" dirty="0"/>
              <a:t>E-mail:  </a:t>
            </a:r>
            <a:r>
              <a:rPr lang="en-US" sz="2600" u="sng" dirty="0"/>
              <a:t>training@ctaa.org</a:t>
            </a:r>
          </a:p>
          <a:p>
            <a:pPr marL="0" indent="0">
              <a:buNone/>
            </a:pPr>
            <a:r>
              <a:rPr lang="en-US" sz="2600" dirty="0"/>
              <a:t>Web:      </a:t>
            </a:r>
            <a:r>
              <a:rPr lang="en-US" sz="2600" u="sng" dirty="0"/>
              <a:t>www.ctaa.org</a:t>
            </a:r>
          </a:p>
          <a:p>
            <a:pPr marL="137160" indent="0">
              <a:buNone/>
            </a:pPr>
            <a:endParaRPr lang="en-US" sz="26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3</a:t>
            </a:fld>
            <a:endParaRPr lang="en-US" dirty="0"/>
          </a:p>
        </p:txBody>
      </p:sp>
      <p:sp>
        <p:nvSpPr>
          <p:cNvPr id="4" name="Title 1">
            <a:extLst>
              <a:ext uri="{FF2B5EF4-FFF2-40B4-BE49-F238E27FC236}">
                <a16:creationId xmlns="" xmlns:a16="http://schemas.microsoft.com/office/drawing/2014/main" id="{9CA37613-6EA2-4EC4-BF92-88092AEAD9BD}"/>
              </a:ext>
            </a:extLst>
          </p:cNvPr>
          <p:cNvSpPr>
            <a:spLocks noGrp="1"/>
          </p:cNvSpPr>
          <p:nvPr>
            <p:ph type="title"/>
          </p:nvPr>
        </p:nvSpPr>
        <p:spPr>
          <a:xfrm>
            <a:off x="628650" y="365125"/>
            <a:ext cx="7886700" cy="1325563"/>
          </a:xfrm>
        </p:spPr>
        <p:txBody>
          <a:bodyPr/>
          <a:lstStyle/>
          <a:p>
            <a:r>
              <a:rPr lang="en-US" dirty="0"/>
              <a:t>CTAA Contact Information</a:t>
            </a:r>
          </a:p>
        </p:txBody>
      </p:sp>
    </p:spTree>
    <p:extLst>
      <p:ext uri="{BB962C8B-B14F-4D97-AF65-F5344CB8AC3E}">
        <p14:creationId xmlns:p14="http://schemas.microsoft.com/office/powerpoint/2010/main" val="1698475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cs typeface="Calibri Light"/>
              </a:rPr>
              <a:t>Section 3: </a:t>
            </a:r>
            <a:r>
              <a:rPr lang="en-US" b="1" dirty="0" smtClean="0">
                <a:cs typeface="Calibri Light"/>
              </a:rPr>
              <a:t>Transit </a:t>
            </a:r>
            <a:r>
              <a:rPr lang="en-US" b="1" dirty="0">
                <a:cs typeface="Calibri Light"/>
              </a:rPr>
              <a:t>Employee Occupational Safety &amp; Health</a:t>
            </a:r>
          </a:p>
        </p:txBody>
      </p:sp>
      <p:sp>
        <p:nvSpPr>
          <p:cNvPr id="3" name="Content Placeholder 2"/>
          <p:cNvSpPr>
            <a:spLocks noGrp="1"/>
          </p:cNvSpPr>
          <p:nvPr>
            <p:ph type="subTitle" idx="1"/>
          </p:nvPr>
        </p:nvSpPr>
        <p:spPr/>
        <p:txBody>
          <a:bodyPr/>
          <a:lstStyle/>
          <a:p>
            <a:pPr marL="137160" indent="0" algn="ctr">
              <a:buNone/>
            </a:pPr>
            <a:endParaRPr lang="en-US" sz="2000" dirty="0">
              <a:latin typeface="+mj-lt"/>
              <a:cs typeface="Calibri Light"/>
            </a:endParaRPr>
          </a:p>
          <a:p>
            <a:r>
              <a:rPr lang="en-US" sz="2000" dirty="0">
                <a:ea typeface="+mn-lt"/>
                <a:cs typeface="+mn-lt"/>
              </a:rPr>
              <a:t>Passenger Assistance Safety &amp; Sensitivity (PASS)</a:t>
            </a:r>
          </a:p>
          <a:p>
            <a:pPr marL="137160"/>
            <a:endParaRPr lang="en-US" sz="2000" dirty="0">
              <a:latin typeface="+mj-lt"/>
              <a:cs typeface="Calibri Light" panose="020F0302020204030204"/>
            </a:endParaRPr>
          </a:p>
        </p:txBody>
      </p:sp>
      <p:sp>
        <p:nvSpPr>
          <p:cNvPr id="4" name="Slide Number Placeholder 3"/>
          <p:cNvSpPr>
            <a:spLocks noGrp="1"/>
          </p:cNvSpPr>
          <p:nvPr>
            <p:ph type="sldNum" sz="quarter" idx="4294967295"/>
          </p:nvPr>
        </p:nvSpPr>
        <p:spPr>
          <a:xfrm>
            <a:off x="8382000" y="6416675"/>
            <a:ext cx="762000" cy="365125"/>
          </a:xfrm>
          <a:prstGeom prst="rect">
            <a:avLst/>
          </a:prstGeom>
        </p:spPr>
        <p:txBody>
          <a:bodyPr/>
          <a:lstStyle/>
          <a:p>
            <a:fld id="{F65EB6D9-0055-40C0-B36E-48039CA07B30}" type="slidenum">
              <a:rPr lang="en-US" smtClean="0"/>
              <a:pPr/>
              <a:t>30</a:t>
            </a:fld>
            <a:endParaRPr lang="en-US" dirty="0"/>
          </a:p>
        </p:txBody>
      </p:sp>
    </p:spTree>
    <p:extLst>
      <p:ext uri="{BB962C8B-B14F-4D97-AF65-F5344CB8AC3E}">
        <p14:creationId xmlns:p14="http://schemas.microsoft.com/office/powerpoint/2010/main" val="209505102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349"/>
            <a:ext cx="8229600" cy="4838700"/>
          </a:xfrm>
        </p:spPr>
        <p:txBody>
          <a:bodyPr>
            <a:normAutofit/>
          </a:bodyPr>
          <a:lstStyle/>
          <a:p>
            <a:pPr>
              <a:lnSpc>
                <a:spcPct val="80000"/>
              </a:lnSpc>
              <a:buNone/>
            </a:pPr>
            <a:r>
              <a:rPr lang="en-US" sz="3200" b="1" dirty="0" smtClean="0"/>
              <a:t>  </a:t>
            </a:r>
            <a:r>
              <a:rPr lang="en-US" sz="3000" b="1" u="sng" dirty="0" smtClean="0"/>
              <a:t>Web </a:t>
            </a:r>
            <a:r>
              <a:rPr lang="en-US" sz="3000" b="1" u="sng" dirty="0"/>
              <a:t>L</a:t>
            </a:r>
            <a:r>
              <a:rPr lang="en-US" sz="3000" b="1" u="sng" dirty="0" smtClean="0"/>
              <a:t>oops/Quick </a:t>
            </a:r>
            <a:r>
              <a:rPr lang="en-US" sz="3000" b="1" u="sng" dirty="0"/>
              <a:t>S</a:t>
            </a:r>
            <a:r>
              <a:rPr lang="en-US" sz="3000" b="1" u="sng" dirty="0" smtClean="0"/>
              <a:t>trap</a:t>
            </a:r>
            <a:endParaRPr lang="en-US" sz="3000" dirty="0"/>
          </a:p>
          <a:p>
            <a:pPr>
              <a:lnSpc>
                <a:spcPct val="80000"/>
              </a:lnSpc>
              <a:buNone/>
            </a:pPr>
            <a:endParaRPr lang="en-US" b="1" u="sng" dirty="0"/>
          </a:p>
          <a:p>
            <a:pPr>
              <a:lnSpc>
                <a:spcPct val="80000"/>
              </a:lnSpc>
              <a:buNone/>
            </a:pPr>
            <a:r>
              <a:rPr lang="en-US" sz="2800" dirty="0" smtClean="0"/>
              <a:t>  In </a:t>
            </a:r>
            <a:r>
              <a:rPr lang="en-US" sz="2800" dirty="0"/>
              <a:t>an attempt to assist in safe securement of almost all wheelchairs, </a:t>
            </a:r>
            <a:r>
              <a:rPr lang="en-US" sz="2800" dirty="0" err="1"/>
              <a:t>Q’Straint</a:t>
            </a:r>
            <a:r>
              <a:rPr lang="en-US" sz="2800" dirty="0"/>
              <a:t>/Sure-</a:t>
            </a:r>
            <a:r>
              <a:rPr lang="en-US" sz="2800" dirty="0" err="1"/>
              <a:t>Lok</a:t>
            </a:r>
            <a:r>
              <a:rPr lang="en-US" sz="2800" dirty="0"/>
              <a:t> has developed a Webbing Loop/Quick Strap which come in various lengths. </a:t>
            </a:r>
          </a:p>
          <a:p>
            <a:pPr>
              <a:lnSpc>
                <a:spcPct val="80000"/>
              </a:lnSpc>
              <a:buNone/>
            </a:pPr>
            <a:r>
              <a:rPr lang="en-US" sz="2800" dirty="0"/>
              <a:t>				</a:t>
            </a:r>
          </a:p>
          <a:p>
            <a:pPr>
              <a:lnSpc>
                <a:spcPct val="80000"/>
              </a:lnSpc>
              <a:buNone/>
            </a:pPr>
            <a:r>
              <a:rPr lang="en-US" sz="2800" dirty="0" smtClean="0"/>
              <a:t>  If these </a:t>
            </a:r>
            <a:r>
              <a:rPr lang="en-US" sz="2800" dirty="0"/>
              <a:t>loops are going to be used, explain to the occupant of the wheelchair the difficulty in proper securement,</a:t>
            </a:r>
            <a:r>
              <a:rPr lang="uk-UA" sz="2800" dirty="0"/>
              <a:t> &amp; </a:t>
            </a:r>
            <a:r>
              <a:rPr lang="en-US" sz="2800" dirty="0"/>
              <a:t>ask if the loop may be attached to the chair to assist with proper, safe securement.</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300</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39858144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pPr>
              <a:lnSpc>
                <a:spcPct val="60000"/>
              </a:lnSpc>
              <a:buNone/>
            </a:pPr>
            <a:r>
              <a:rPr lang="en-US" sz="3200" b="1" u="sng" dirty="0">
                <a:solidFill>
                  <a:srgbClr val="C00000"/>
                </a:solidFill>
              </a:rPr>
              <a:t>Cautions:</a:t>
            </a:r>
          </a:p>
          <a:p>
            <a:pPr>
              <a:buNone/>
            </a:pPr>
            <a:endParaRPr lang="en-US" sz="2800" dirty="0"/>
          </a:p>
          <a:p>
            <a:pPr>
              <a:buFont typeface="Arial" charset="0"/>
              <a:buChar char="•"/>
            </a:pPr>
            <a:r>
              <a:rPr lang="en-US" sz="2800" dirty="0"/>
              <a:t>Do not attach straps or loops to the wheels or any detachable portion of the chair.</a:t>
            </a:r>
          </a:p>
          <a:p>
            <a:pPr>
              <a:buFont typeface="Arial" charset="0"/>
              <a:buChar char="•"/>
            </a:pPr>
            <a:endParaRPr lang="en-US" sz="2800" dirty="0"/>
          </a:p>
          <a:p>
            <a:pPr>
              <a:buFont typeface="Arial" charset="0"/>
              <a:buChar char="•"/>
            </a:pPr>
            <a:r>
              <a:rPr lang="en-US" sz="2800" dirty="0"/>
              <a:t>Do not allow straps or loops to bend around wheels, footrests or any other object on the chair.</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301</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15678346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05300"/>
          </a:xfrm>
        </p:spPr>
        <p:txBody>
          <a:bodyPr/>
          <a:lstStyle/>
          <a:p>
            <a:r>
              <a:rPr lang="en-US" sz="2800" dirty="0"/>
              <a:t>Never use only the cam buckle straps on all </a:t>
            </a:r>
            <a:r>
              <a:rPr lang="en-US" sz="2800" dirty="0" smtClean="0"/>
              <a:t>4 </a:t>
            </a:r>
            <a:r>
              <a:rPr lang="en-US" sz="2800" dirty="0"/>
              <a:t>points of attachment to the wheelchair frame. The cam buckle is a slack-removing device</a:t>
            </a:r>
            <a:r>
              <a:rPr lang="uk-UA" sz="2800" dirty="0"/>
              <a:t> &amp; </a:t>
            </a:r>
            <a:r>
              <a:rPr lang="en-US" sz="2800" dirty="0"/>
              <a:t>can only tension to the extent of the operator’s strength</a:t>
            </a:r>
            <a:r>
              <a:rPr lang="uk-UA" sz="2800" dirty="0"/>
              <a:t> &amp; </a:t>
            </a:r>
            <a:r>
              <a:rPr lang="en-US" sz="2800" dirty="0"/>
              <a:t>angle of pull. At least </a:t>
            </a:r>
            <a:r>
              <a:rPr lang="en-US" sz="2800" dirty="0" smtClean="0"/>
              <a:t>2 of </a:t>
            </a:r>
            <a:r>
              <a:rPr lang="en-US" sz="2800" dirty="0"/>
              <a:t>the securement straps must have full tensioning capability.</a:t>
            </a:r>
          </a:p>
          <a:p>
            <a:pPr>
              <a:buNone/>
            </a:pPr>
            <a:endParaRPr lang="en-US" dirty="0"/>
          </a:p>
          <a:p>
            <a:pPr>
              <a:buNone/>
            </a:pPr>
            <a:r>
              <a:rPr lang="en-US" dirty="0"/>
              <a:t>			</a:t>
            </a:r>
            <a:endParaRPr lang="en-US" sz="12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302</a:t>
            </a:fld>
            <a:endParaRPr lang="en-US" dirty="0"/>
          </a:p>
        </p:txBody>
      </p:sp>
      <p:pic>
        <p:nvPicPr>
          <p:cNvPr id="9" name="Picture 8" descr="cam.jpg"/>
          <p:cNvPicPr>
            <a:picLocks noChangeAspect="1"/>
          </p:cNvPicPr>
          <p:nvPr/>
        </p:nvPicPr>
        <p:blipFill>
          <a:blip r:embed="rId3" cstate="print"/>
          <a:stretch>
            <a:fillRect/>
          </a:stretch>
        </p:blipFill>
        <p:spPr>
          <a:xfrm>
            <a:off x="3810000" y="3576296"/>
            <a:ext cx="4914408" cy="2786404"/>
          </a:xfrm>
          <a:prstGeom prst="rect">
            <a:avLst/>
          </a:prstGeom>
        </p:spPr>
      </p:pic>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87440729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72000"/>
          </a:xfrm>
        </p:spPr>
        <p:txBody>
          <a:bodyPr/>
          <a:lstStyle/>
          <a:p>
            <a:r>
              <a:rPr lang="en-US" sz="2800" dirty="0" smtClean="0"/>
              <a:t>Use </a:t>
            </a:r>
            <a:r>
              <a:rPr lang="en-US" sz="2800" dirty="0"/>
              <a:t>the same style of buckle device at each end of the wheelchair.</a:t>
            </a:r>
          </a:p>
          <a:p>
            <a:endParaRPr lang="en-US" sz="2800" dirty="0"/>
          </a:p>
          <a:p>
            <a:r>
              <a:rPr lang="en-US" sz="2800" dirty="0"/>
              <a:t>Do not cross the securement straps or attach to the cross piece under the seat. This may place added stress or unequal load forces on the wheelchair frame</a:t>
            </a:r>
            <a:r>
              <a:rPr lang="uk-UA" sz="2800" dirty="0"/>
              <a:t> &amp; </a:t>
            </a:r>
            <a:r>
              <a:rPr lang="en-US" sz="2800" dirty="0"/>
              <a:t>may contribute to collapsing or tipping of the wheelchair.</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303</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Wheelchair Securement</a:t>
            </a:r>
            <a:endParaRPr lang="en-US" dirty="0"/>
          </a:p>
        </p:txBody>
      </p:sp>
    </p:spTree>
    <p:extLst>
      <p:ext uri="{BB962C8B-B14F-4D97-AF65-F5344CB8AC3E}">
        <p14:creationId xmlns:p14="http://schemas.microsoft.com/office/powerpoint/2010/main" val="142531777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2864"/>
            <a:ext cx="9144000" cy="1598036"/>
          </a:xfrm>
        </p:spPr>
        <p:txBody>
          <a:bodyPr wrap="square" anchor="ctr">
            <a:normAutofit/>
          </a:bodyPr>
          <a:lstStyle/>
          <a:p>
            <a:r>
              <a:rPr lang="en-US" b="1" dirty="0"/>
              <a:t>Section </a:t>
            </a:r>
            <a:r>
              <a:rPr lang="en-US" b="1" dirty="0" smtClean="0"/>
              <a:t>15: </a:t>
            </a:r>
            <a:br>
              <a:rPr lang="en-US" b="1" dirty="0" smtClean="0"/>
            </a:br>
            <a:r>
              <a:rPr lang="en-US" b="1" dirty="0" smtClean="0"/>
              <a:t>Securing </a:t>
            </a:r>
            <a:r>
              <a:rPr lang="en-US" b="1" dirty="0"/>
              <a:t>the Wheelchair Occupant</a:t>
            </a:r>
            <a:endParaRPr lang="en-US"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90900"/>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304</a:t>
            </a:fld>
            <a:endParaRPr lang="en-US"/>
          </a:p>
        </p:txBody>
      </p:sp>
    </p:spTree>
    <p:extLst>
      <p:ext uri="{BB962C8B-B14F-4D97-AF65-F5344CB8AC3E}">
        <p14:creationId xmlns:p14="http://schemas.microsoft.com/office/powerpoint/2010/main" val="11259914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
        <p:nvSpPr>
          <p:cNvPr id="3" name="Content Placeholder 2"/>
          <p:cNvSpPr>
            <a:spLocks noGrp="1"/>
          </p:cNvSpPr>
          <p:nvPr>
            <p:ph idx="1"/>
          </p:nvPr>
        </p:nvSpPr>
        <p:spPr>
          <a:xfrm>
            <a:off x="457200" y="1562100"/>
            <a:ext cx="8229600" cy="4762500"/>
          </a:xfrm>
        </p:spPr>
        <p:txBody>
          <a:bodyPr/>
          <a:lstStyle/>
          <a:p>
            <a:pPr>
              <a:lnSpc>
                <a:spcPct val="80000"/>
              </a:lnSpc>
              <a:buNone/>
            </a:pPr>
            <a:r>
              <a:rPr lang="en-US" sz="3000" b="1" u="sng" dirty="0"/>
              <a:t>Requirements under the </a:t>
            </a:r>
            <a:r>
              <a:rPr lang="en-US" sz="3000" b="1" u="sng" dirty="0" smtClean="0"/>
              <a:t>ADA</a:t>
            </a:r>
          </a:p>
          <a:p>
            <a:pPr>
              <a:lnSpc>
                <a:spcPct val="80000"/>
              </a:lnSpc>
              <a:buNone/>
            </a:pPr>
            <a:endParaRPr lang="en-US" dirty="0"/>
          </a:p>
          <a:p>
            <a:pPr>
              <a:lnSpc>
                <a:spcPct val="120000"/>
              </a:lnSpc>
              <a:buNone/>
            </a:pPr>
            <a:r>
              <a:rPr lang="en-US" sz="2800" dirty="0"/>
              <a:t>Under the broad, non-discrimination provisions in Sec. 37.5 of the DOT’s ADA regulations, a transit operator is not permitted to require a wheelchair user to use the seatbelt</a:t>
            </a:r>
            <a:r>
              <a:rPr lang="uk-UA" sz="2800" dirty="0"/>
              <a:t> &amp; </a:t>
            </a:r>
            <a:r>
              <a:rPr lang="en-US" sz="2800" dirty="0"/>
              <a:t>shoulder harness, </a:t>
            </a:r>
            <a:r>
              <a:rPr lang="en-US" sz="2800" u="sng" dirty="0"/>
              <a:t>unless the system requires the use of these devices by all passengers.</a:t>
            </a:r>
            <a:endParaRPr lang="en-US" sz="28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305</a:t>
            </a:fld>
            <a:endParaRPr lang="en-US" dirty="0"/>
          </a:p>
        </p:txBody>
      </p:sp>
    </p:spTree>
    <p:extLst>
      <p:ext uri="{BB962C8B-B14F-4D97-AF65-F5344CB8AC3E}">
        <p14:creationId xmlns:p14="http://schemas.microsoft.com/office/powerpoint/2010/main" val="34496492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2800" dirty="0"/>
          </a:p>
          <a:p>
            <a:pPr>
              <a:buNone/>
            </a:pPr>
            <a:r>
              <a:rPr lang="en-US" sz="2800" dirty="0" smtClean="0"/>
              <a:t>  On </a:t>
            </a:r>
            <a:r>
              <a:rPr lang="en-US" sz="2800" dirty="0"/>
              <a:t>a fixed route bus, if none of the passengers are required to wear seat or shoulder belts, then neither can the person using a wheelchair be required to do so.</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306</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132303589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lnSpc>
                <a:spcPct val="80000"/>
              </a:lnSpc>
              <a:buNone/>
            </a:pPr>
            <a:endParaRPr lang="en-US" sz="2800" dirty="0"/>
          </a:p>
          <a:p>
            <a:pPr>
              <a:lnSpc>
                <a:spcPct val="80000"/>
              </a:lnSpc>
              <a:buNone/>
            </a:pPr>
            <a:r>
              <a:rPr lang="en-US" sz="2800" dirty="0" smtClean="0"/>
              <a:t>If </a:t>
            </a:r>
            <a:r>
              <a:rPr lang="en-US" sz="2800" dirty="0"/>
              <a:t>a seat belt is provided at each passenger seat location</a:t>
            </a:r>
            <a:r>
              <a:rPr lang="uk-UA" sz="2800" dirty="0"/>
              <a:t> &amp; </a:t>
            </a:r>
            <a:r>
              <a:rPr lang="en-US" sz="2800" dirty="0"/>
              <a:t>the transit provider has a written policy requiring seat belts be worn, all passengers must wear belts.</a:t>
            </a:r>
          </a:p>
          <a:p>
            <a:pPr>
              <a:lnSpc>
                <a:spcPct val="80000"/>
              </a:lnSpc>
              <a:buNone/>
            </a:pPr>
            <a:endParaRPr lang="en-US" sz="2800" dirty="0"/>
          </a:p>
          <a:p>
            <a:pPr>
              <a:lnSpc>
                <a:spcPct val="80000"/>
              </a:lnSpc>
              <a:buNone/>
            </a:pPr>
            <a:r>
              <a:rPr lang="en-US" sz="2800" dirty="0"/>
              <a:t>Vehicles should be equipped with a notice that local law or agency policy requires the use of lap</a:t>
            </a:r>
            <a:r>
              <a:rPr lang="uk-UA" sz="2800" dirty="0"/>
              <a:t> &amp; </a:t>
            </a:r>
            <a:r>
              <a:rPr lang="en-US" sz="2800" dirty="0"/>
              <a:t>shoulder belts, if applicable.</a:t>
            </a:r>
          </a:p>
          <a:p>
            <a:pPr>
              <a:lnSpc>
                <a:spcPct val="80000"/>
              </a:lnSpc>
              <a:buNone/>
            </a:pPr>
            <a:endParaRPr lang="en-US" dirty="0"/>
          </a:p>
          <a:p>
            <a:pPr>
              <a:lnSpc>
                <a:spcPct val="80000"/>
              </a:lnSpc>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307</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158089840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a:buNone/>
            </a:pPr>
            <a:endParaRPr lang="en-US" dirty="0"/>
          </a:p>
          <a:p>
            <a:pPr>
              <a:buNone/>
            </a:pPr>
            <a:endParaRPr lang="en-US" dirty="0"/>
          </a:p>
          <a:p>
            <a:pPr>
              <a:buNone/>
            </a:pPr>
            <a:endParaRPr lang="en-US" sz="4000" dirty="0"/>
          </a:p>
          <a:p>
            <a:pPr>
              <a:buNone/>
            </a:pPr>
            <a:r>
              <a:rPr lang="en-US" sz="4000" dirty="0"/>
              <a:t>Know the safety belt use law in your state along with the policies of your agency. Then enforce them.</a:t>
            </a:r>
          </a:p>
          <a:p>
            <a:pPr>
              <a:buNone/>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308</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2032825783"/>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7800"/>
            <a:ext cx="7886700" cy="4351338"/>
          </a:xfrm>
        </p:spPr>
        <p:txBody>
          <a:bodyPr/>
          <a:lstStyle/>
          <a:p>
            <a:pPr marL="137160" indent="0">
              <a:buNone/>
            </a:pPr>
            <a:r>
              <a:rPr lang="en-US" sz="3000" b="1" u="sng" dirty="0"/>
              <a:t>WC 19 Wheelchairs</a:t>
            </a:r>
            <a:r>
              <a:rPr lang="uk-UA" sz="3000" b="1" u="sng" dirty="0"/>
              <a:t> &amp; </a:t>
            </a:r>
            <a:r>
              <a:rPr lang="en-US" sz="3000" b="1" u="sng" dirty="0"/>
              <a:t>Securement Systems</a:t>
            </a:r>
            <a:endParaRPr lang="en-US" sz="3000" b="1" dirty="0"/>
          </a:p>
          <a:p>
            <a:pPr marL="137160" indent="0">
              <a:buNone/>
            </a:pPr>
            <a:endParaRPr lang="en-US" dirty="0"/>
          </a:p>
          <a:p>
            <a:pPr marL="137160" indent="0">
              <a:buNone/>
            </a:pPr>
            <a:r>
              <a:rPr lang="en-US" sz="2800" dirty="0"/>
              <a:t>Many wheelchairs are equipped with a “seatbelt” permanently attached to the seat portion of the device.</a:t>
            </a:r>
          </a:p>
          <a:p>
            <a:pPr marL="137160" indent="0">
              <a:buNone/>
            </a:pPr>
            <a:endParaRPr lang="en-US" sz="2800" dirty="0"/>
          </a:p>
          <a:p>
            <a:pPr marL="137160" indent="0">
              <a:buNone/>
            </a:pPr>
            <a:r>
              <a:rPr lang="en-US" sz="2800" dirty="0"/>
              <a:t>The vast majority of these belts are for postural support.</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309</a:t>
            </a:fld>
            <a:endParaRPr lang="en-US" dirty="0"/>
          </a:p>
        </p:txBody>
      </p:sp>
      <p:sp>
        <p:nvSpPr>
          <p:cNvPr id="5"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378429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DAD8D1DE-C176-4989-82B6-70B5B6FECF90}"/>
              </a:ext>
            </a:extLst>
          </p:cNvPr>
          <p:cNvSpPr>
            <a:spLocks noGrp="1"/>
          </p:cNvSpPr>
          <p:nvPr>
            <p:ph type="ctrTitle"/>
          </p:nvPr>
        </p:nvSpPr>
        <p:spPr>
          <a:xfrm>
            <a:off x="1061065" y="3137976"/>
            <a:ext cx="6858000" cy="2387600"/>
          </a:xfrm>
        </p:spPr>
        <p:txBody>
          <a:bodyPr/>
          <a:lstStyle/>
          <a:p>
            <a:pPr marL="137160">
              <a:spcBef>
                <a:spcPts val="750"/>
              </a:spcBef>
            </a:pPr>
            <a:endParaRPr lang="en-US" sz="4400" dirty="0">
              <a:ea typeface="+mj-lt"/>
              <a:cs typeface="+mj-lt"/>
            </a:endParaRPr>
          </a:p>
          <a:p>
            <a:pPr marL="137160">
              <a:spcBef>
                <a:spcPts val="750"/>
              </a:spcBef>
            </a:pPr>
            <a:r>
              <a:rPr lang="en-US" sz="4400" dirty="0">
                <a:ea typeface="+mj-lt"/>
                <a:cs typeface="+mj-lt"/>
              </a:rPr>
              <a:t>As a professional transit driver/operator you may be exposed to a broad array of </a:t>
            </a:r>
            <a:r>
              <a:rPr lang="en-US" sz="4400" u="sng" dirty="0">
                <a:ea typeface="+mj-lt"/>
                <a:cs typeface="+mj-lt"/>
              </a:rPr>
              <a:t>biological</a:t>
            </a:r>
            <a:r>
              <a:rPr lang="en-US" sz="4400" dirty="0">
                <a:ea typeface="+mj-lt"/>
                <a:cs typeface="+mj-lt"/>
              </a:rPr>
              <a:t>, </a:t>
            </a:r>
            <a:r>
              <a:rPr lang="en-US" sz="4400" u="sng" dirty="0">
                <a:ea typeface="+mj-lt"/>
                <a:cs typeface="+mj-lt"/>
              </a:rPr>
              <a:t>physical</a:t>
            </a:r>
            <a:r>
              <a:rPr lang="en-US" sz="4400" dirty="0">
                <a:ea typeface="+mj-lt"/>
                <a:cs typeface="+mj-lt"/>
              </a:rPr>
              <a:t>,</a:t>
            </a:r>
            <a:r>
              <a:rPr lang="uk-UA" sz="4400" dirty="0">
                <a:ea typeface="+mj-lt"/>
                <a:cs typeface="+mj-lt"/>
              </a:rPr>
              <a:t> &amp; </a:t>
            </a:r>
            <a:r>
              <a:rPr lang="en-US" sz="4400" u="sng" dirty="0">
                <a:ea typeface="+mj-lt"/>
                <a:cs typeface="+mj-lt"/>
              </a:rPr>
              <a:t>ergonomic hazards</a:t>
            </a:r>
            <a:r>
              <a:rPr lang="en-US" sz="4400" dirty="0">
                <a:ea typeface="+mj-lt"/>
                <a:cs typeface="+mj-lt"/>
              </a:rPr>
              <a:t>, as well as various</a:t>
            </a:r>
            <a:r>
              <a:rPr lang="en-US" sz="4400" u="sng" dirty="0">
                <a:ea typeface="+mj-lt"/>
                <a:cs typeface="+mj-lt"/>
              </a:rPr>
              <a:t> stressors</a:t>
            </a:r>
            <a:r>
              <a:rPr lang="en-US" sz="4400" dirty="0">
                <a:ea typeface="+mj-lt"/>
                <a:cs typeface="+mj-lt"/>
              </a:rPr>
              <a:t>.</a:t>
            </a:r>
          </a:p>
          <a:p>
            <a:endParaRPr lang="en-US" sz="4400" dirty="0">
              <a:cs typeface="Calibri Light"/>
            </a:endParaRPr>
          </a:p>
        </p:txBody>
      </p:sp>
      <p:sp>
        <p:nvSpPr>
          <p:cNvPr id="4" name="Slide Number Placeholder 3" hidden="1"/>
          <p:cNvSpPr>
            <a:spLocks noGrp="1"/>
          </p:cNvSpPr>
          <p:nvPr>
            <p:ph type="sldNum" sz="quarter" idx="4294967295"/>
          </p:nvPr>
        </p:nvSpPr>
        <p:spPr>
          <a:xfrm>
            <a:off x="6457950" y="6356350"/>
            <a:ext cx="2057400" cy="365125"/>
          </a:xfrm>
          <a:prstGeom prst="rect">
            <a:avLst/>
          </a:prstGeom>
        </p:spPr>
        <p:txBody>
          <a:bodyPr/>
          <a:lstStyle/>
          <a:p>
            <a:pPr>
              <a:spcAft>
                <a:spcPts val="600"/>
              </a:spcAft>
            </a:pPr>
            <a:fld id="{F65EB6D9-0055-40C0-B36E-48039CA07B30}" type="slidenum">
              <a:rPr lang="en-US" smtClean="0"/>
              <a:pPr>
                <a:spcAft>
                  <a:spcPts val="600"/>
                </a:spcAft>
              </a:pPr>
              <a:t>31</a:t>
            </a:fld>
            <a:endParaRPr lang="en-US"/>
          </a:p>
        </p:txBody>
      </p:sp>
    </p:spTree>
    <p:extLst>
      <p:ext uri="{BB962C8B-B14F-4D97-AF65-F5344CB8AC3E}">
        <p14:creationId xmlns:p14="http://schemas.microsoft.com/office/powerpoint/2010/main" val="138066734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7831015" cy="4267200"/>
          </a:xfrm>
        </p:spPr>
        <p:txBody>
          <a:bodyPr/>
          <a:lstStyle/>
          <a:p>
            <a:pPr marL="137160" indent="0">
              <a:buNone/>
            </a:pPr>
            <a:r>
              <a:rPr lang="en-US" sz="2800" dirty="0"/>
              <a:t>This belt is not a certified lap belt that is designed</a:t>
            </a:r>
            <a:r>
              <a:rPr lang="uk-UA" sz="2800" dirty="0"/>
              <a:t> &amp; </a:t>
            </a:r>
            <a:r>
              <a:rPr lang="en-US" sz="2800" dirty="0"/>
              <a:t>tested for use in conjunction with the wheelchair</a:t>
            </a:r>
            <a:r>
              <a:rPr lang="uk-UA" sz="2800" dirty="0"/>
              <a:t> &amp; </a:t>
            </a:r>
            <a:r>
              <a:rPr lang="en-US" sz="2800" dirty="0"/>
              <a:t>occupant securement system.</a:t>
            </a:r>
          </a:p>
          <a:p>
            <a:pPr marL="137160" indent="0">
              <a:buNone/>
            </a:pPr>
            <a:endParaRPr lang="en-US" sz="2800" dirty="0"/>
          </a:p>
          <a:p>
            <a:pPr marL="137160" indent="0">
              <a:buNone/>
            </a:pPr>
            <a:r>
              <a:rPr lang="en-US" sz="2800" dirty="0"/>
              <a:t>NEVER USE A POSTURAL SUPPORT BELT IN PLACE OF A PROPERLY CERTIFIED SEAT BELT</a:t>
            </a:r>
            <a:r>
              <a:rPr lang="uk-UA" sz="2800" dirty="0"/>
              <a:t> &amp; </a:t>
            </a:r>
            <a:r>
              <a:rPr lang="en-US" sz="2800" dirty="0"/>
              <a:t>SHOULDER HARNESS.</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310</a:t>
            </a:fld>
            <a:endParaRPr lang="en-US" dirty="0"/>
          </a:p>
        </p:txBody>
      </p:sp>
      <p:sp>
        <p:nvSpPr>
          <p:cNvPr id="5"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156784709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4168"/>
            <a:ext cx="7886700" cy="4351338"/>
          </a:xfrm>
        </p:spPr>
        <p:txBody>
          <a:bodyPr/>
          <a:lstStyle/>
          <a:p>
            <a:pPr marL="137160" indent="0">
              <a:buNone/>
            </a:pPr>
            <a:r>
              <a:rPr lang="en-US" sz="2800" dirty="0"/>
              <a:t>Since late 2015 wheelchairs are being manufactured compliant with WC </a:t>
            </a:r>
            <a:r>
              <a:rPr lang="en-US" sz="2800" dirty="0" smtClean="0"/>
              <a:t>19 </a:t>
            </a:r>
            <a:r>
              <a:rPr lang="en-US" sz="2800" dirty="0"/>
              <a:t>securement standards.</a:t>
            </a:r>
          </a:p>
          <a:p>
            <a:pPr marL="137160" indent="0">
              <a:buNone/>
            </a:pPr>
            <a:endParaRPr lang="en-US" sz="2800" dirty="0"/>
          </a:p>
          <a:p>
            <a:pPr marL="137160" indent="0">
              <a:buNone/>
            </a:pPr>
            <a:r>
              <a:rPr lang="en-US" sz="2800" dirty="0"/>
              <a:t>These devices permit safe securement of the occupant shoulder harness directly to the lap belt permanently attached to the wheelchair.</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311</a:t>
            </a:fld>
            <a:endParaRPr lang="en-US" dirty="0"/>
          </a:p>
        </p:txBody>
      </p:sp>
      <p:sp>
        <p:nvSpPr>
          <p:cNvPr id="5"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118184420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992" y="1409700"/>
            <a:ext cx="7886700" cy="4351338"/>
          </a:xfrm>
        </p:spPr>
        <p:txBody>
          <a:bodyPr/>
          <a:lstStyle/>
          <a:p>
            <a:pPr marL="137160" indent="0">
              <a:buNone/>
            </a:pPr>
            <a:r>
              <a:rPr lang="en-US" sz="3200" b="1" u="sng" dirty="0" smtClean="0">
                <a:solidFill>
                  <a:srgbClr val="C00000"/>
                </a:solidFill>
              </a:rPr>
              <a:t>Caution: </a:t>
            </a:r>
            <a:endParaRPr lang="en-US" sz="3200" u="sng" dirty="0">
              <a:solidFill>
                <a:srgbClr val="C00000"/>
              </a:solidFill>
            </a:endParaRPr>
          </a:p>
          <a:p>
            <a:pPr marL="137160" indent="0">
              <a:buNone/>
            </a:pPr>
            <a:r>
              <a:rPr lang="en-US" sz="3200" dirty="0"/>
              <a:t>If the device does not have a permanent label identifying it as WC 19 certified do not allow the postural belt to substitute for the required lap</a:t>
            </a:r>
            <a:r>
              <a:rPr lang="uk-UA" sz="3200" dirty="0"/>
              <a:t> &amp; </a:t>
            </a:r>
            <a:r>
              <a:rPr lang="en-US" sz="3200" dirty="0"/>
              <a:t>shoulder belt.</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0" y="4051625"/>
            <a:ext cx="1822704" cy="1891975"/>
          </a:xfrm>
          <a:prstGeom prst="rect">
            <a:avLst/>
          </a:prstGeom>
        </p:spPr>
      </p:pic>
      <p:sp>
        <p:nvSpPr>
          <p:cNvPr id="6"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117926871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229600" cy="4914900"/>
          </a:xfrm>
        </p:spPr>
        <p:txBody>
          <a:bodyPr>
            <a:normAutofit/>
          </a:bodyPr>
          <a:lstStyle/>
          <a:p>
            <a:pPr>
              <a:lnSpc>
                <a:spcPct val="90000"/>
              </a:lnSpc>
              <a:buNone/>
            </a:pPr>
            <a:r>
              <a:rPr lang="en-US" sz="3000" b="1" u="sng" dirty="0"/>
              <a:t>Lap Belt</a:t>
            </a:r>
          </a:p>
          <a:p>
            <a:pPr>
              <a:lnSpc>
                <a:spcPct val="90000"/>
              </a:lnSpc>
              <a:buNone/>
            </a:pPr>
            <a:endParaRPr lang="en-US" dirty="0"/>
          </a:p>
          <a:p>
            <a:pPr>
              <a:lnSpc>
                <a:spcPct val="90000"/>
              </a:lnSpc>
              <a:buNone/>
            </a:pPr>
            <a:r>
              <a:rPr lang="en-US" sz="2800" dirty="0"/>
              <a:t>The lap belt must be worn low</a:t>
            </a:r>
            <a:r>
              <a:rPr lang="uk-UA" sz="2800" dirty="0"/>
              <a:t> &amp; </a:t>
            </a:r>
            <a:r>
              <a:rPr lang="en-US" sz="2800" dirty="0"/>
              <a:t>tight across the front of the occupant’s pelvic area with the junction between the lap</a:t>
            </a:r>
            <a:r>
              <a:rPr lang="uk-UA" sz="2800" dirty="0"/>
              <a:t> &amp; </a:t>
            </a:r>
            <a:r>
              <a:rPr lang="en-US" sz="2800" dirty="0"/>
              <a:t>shoulder belt located near the wearer’s hip.</a:t>
            </a:r>
          </a:p>
          <a:p>
            <a:pPr>
              <a:lnSpc>
                <a:spcPct val="90000"/>
              </a:lnSpc>
              <a:buNone/>
            </a:pPr>
            <a:endParaRPr lang="en-US" sz="2800" dirty="0"/>
          </a:p>
          <a:p>
            <a:pPr>
              <a:lnSpc>
                <a:spcPct val="90000"/>
              </a:lnSpc>
              <a:buNone/>
            </a:pPr>
            <a:r>
              <a:rPr lang="en-US" sz="2800" dirty="0"/>
              <a:t>In the event of a sudden stop, this can assist in preventing the occupant from sliding out of the wheelchair under the belt.</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313</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84276526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endParaRPr lang="en-US" dirty="0"/>
          </a:p>
          <a:p>
            <a:pPr>
              <a:lnSpc>
                <a:spcPct val="90000"/>
              </a:lnSpc>
              <a:buNone/>
            </a:pPr>
            <a:r>
              <a:rPr lang="en-US" sz="2800" dirty="0" smtClean="0"/>
              <a:t>  Make </a:t>
            </a:r>
            <a:r>
              <a:rPr lang="en-US" sz="2800" dirty="0"/>
              <a:t>certain not to position the lap belt over the abdominal area. Pull the loose ends of the lap belt to provide firm</a:t>
            </a:r>
            <a:r>
              <a:rPr lang="uk-UA" sz="2800" dirty="0"/>
              <a:t> &amp; </a:t>
            </a:r>
            <a:r>
              <a:rPr lang="en-US" sz="2800" dirty="0"/>
              <a:t>comfortable tension.</a:t>
            </a:r>
          </a:p>
          <a:p>
            <a:pPr>
              <a:lnSpc>
                <a:spcPct val="90000"/>
              </a:lnSpc>
              <a:buNone/>
            </a:pPr>
            <a:endParaRPr lang="en-US" sz="2800" dirty="0"/>
          </a:p>
          <a:p>
            <a:pPr>
              <a:lnSpc>
                <a:spcPct val="90000"/>
              </a:lnSpc>
              <a:buNone/>
            </a:pPr>
            <a:r>
              <a:rPr lang="en-US" sz="2800" dirty="0" smtClean="0"/>
              <a:t>  Do </a:t>
            </a:r>
            <a:r>
              <a:rPr lang="en-US" sz="2800" dirty="0"/>
              <a:t>not use a postural belt in lieu of a certified lap belt. These are meant only to keep the occupant upright in the chair. It is not a certified lap belt that is designed</a:t>
            </a:r>
            <a:r>
              <a:rPr lang="uk-UA" sz="2800" dirty="0"/>
              <a:t> &amp; </a:t>
            </a:r>
            <a:r>
              <a:rPr lang="en-US" sz="2800" dirty="0"/>
              <a:t>tested for use in conjunction with the securement system.</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314</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132910722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5900"/>
            <a:ext cx="8229600" cy="4838700"/>
          </a:xfrm>
        </p:spPr>
        <p:txBody>
          <a:bodyPr/>
          <a:lstStyle/>
          <a:p>
            <a:pPr>
              <a:lnSpc>
                <a:spcPct val="80000"/>
              </a:lnSpc>
              <a:buNone/>
            </a:pPr>
            <a:r>
              <a:rPr lang="en-US" sz="3000" b="1" u="sng" dirty="0"/>
              <a:t>Shoulder </a:t>
            </a:r>
            <a:r>
              <a:rPr lang="en-US" sz="3000" b="1" u="sng" dirty="0" smtClean="0"/>
              <a:t>Belts</a:t>
            </a:r>
          </a:p>
          <a:p>
            <a:pPr>
              <a:lnSpc>
                <a:spcPct val="80000"/>
              </a:lnSpc>
              <a:buNone/>
            </a:pPr>
            <a:endParaRPr lang="en-US" sz="2800" dirty="0"/>
          </a:p>
          <a:p>
            <a:pPr>
              <a:lnSpc>
                <a:spcPct val="80000"/>
              </a:lnSpc>
              <a:buNone/>
            </a:pPr>
            <a:r>
              <a:rPr lang="en-US" sz="2800" dirty="0" smtClean="0"/>
              <a:t>Place </a:t>
            </a:r>
            <a:r>
              <a:rPr lang="en-US" sz="2800" dirty="0"/>
              <a:t>the shoulder belt across the collarbone</a:t>
            </a:r>
            <a:r>
              <a:rPr lang="uk-UA" sz="2800" dirty="0"/>
              <a:t> &amp; </a:t>
            </a:r>
            <a:r>
              <a:rPr lang="en-US" sz="2800" dirty="0"/>
              <a:t>diagonally across the occupant’s chest.</a:t>
            </a:r>
          </a:p>
          <a:p>
            <a:pPr>
              <a:lnSpc>
                <a:spcPct val="80000"/>
              </a:lnSpc>
              <a:buNone/>
            </a:pPr>
            <a:endParaRPr lang="en-US" sz="2800" dirty="0"/>
          </a:p>
          <a:p>
            <a:pPr>
              <a:lnSpc>
                <a:spcPct val="80000"/>
              </a:lnSpc>
              <a:buNone/>
            </a:pPr>
            <a:r>
              <a:rPr lang="en-US" sz="2800" dirty="0" smtClean="0"/>
              <a:t>Connect </a:t>
            </a:r>
            <a:r>
              <a:rPr lang="en-US" sz="2800" dirty="0"/>
              <a:t>to lap belt with appropriate attachment.</a:t>
            </a:r>
          </a:p>
          <a:p>
            <a:pPr>
              <a:lnSpc>
                <a:spcPct val="80000"/>
              </a:lnSpc>
              <a:buNone/>
            </a:pPr>
            <a:endParaRPr lang="en-US" sz="2800" dirty="0"/>
          </a:p>
          <a:p>
            <a:pPr>
              <a:lnSpc>
                <a:spcPct val="80000"/>
              </a:lnSpc>
              <a:buNone/>
            </a:pPr>
            <a:r>
              <a:rPr lang="en-US" sz="2800" dirty="0" smtClean="0"/>
              <a:t>Ensure </a:t>
            </a:r>
            <a:r>
              <a:rPr lang="en-US" sz="2800" dirty="0"/>
              <a:t>a snug fit by pulling on the adjusters to provide a firm, but comfortable fit.</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315</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11907890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2864"/>
            <a:ext cx="9144000" cy="1598036"/>
          </a:xfrm>
        </p:spPr>
        <p:txBody>
          <a:bodyPr wrap="square" anchor="ctr">
            <a:normAutofit/>
          </a:bodyPr>
          <a:lstStyle/>
          <a:p>
            <a:r>
              <a:rPr lang="en-US" b="1" dirty="0"/>
              <a:t>Section </a:t>
            </a:r>
            <a:r>
              <a:rPr lang="en-US" b="1" dirty="0" smtClean="0"/>
              <a:t>16: </a:t>
            </a:r>
            <a:br>
              <a:rPr lang="en-US" b="1" dirty="0" smtClean="0"/>
            </a:br>
            <a:r>
              <a:rPr lang="en-US" b="1" dirty="0"/>
              <a:t>Transporting an Aging Society</a:t>
            </a:r>
            <a:endParaRPr lang="en-US" b="1"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90900"/>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316</a:t>
            </a:fld>
            <a:endParaRPr lang="en-US"/>
          </a:p>
        </p:txBody>
      </p:sp>
    </p:spTree>
    <p:extLst>
      <p:ext uri="{BB962C8B-B14F-4D97-AF65-F5344CB8AC3E}">
        <p14:creationId xmlns:p14="http://schemas.microsoft.com/office/powerpoint/2010/main" val="79936795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pPr>
              <a:buNone/>
            </a:pPr>
            <a:endParaRPr lang="en-US" dirty="0"/>
          </a:p>
          <a:p>
            <a:pPr>
              <a:lnSpc>
                <a:spcPct val="80000"/>
              </a:lnSpc>
              <a:buNone/>
            </a:pPr>
            <a:r>
              <a:rPr lang="en-US" sz="2800" b="1" dirty="0"/>
              <a:t>NOTE:</a:t>
            </a:r>
            <a:r>
              <a:rPr lang="en-US" sz="2800" dirty="0"/>
              <a:t> The actual procedures for securing the shoulder belt is gong to vary from wheelchair to wheelchair</a:t>
            </a:r>
            <a:r>
              <a:rPr lang="uk-UA" sz="2800" dirty="0"/>
              <a:t> &amp; </a:t>
            </a:r>
            <a:r>
              <a:rPr lang="en-US" sz="2800" dirty="0"/>
              <a:t>model to model. </a:t>
            </a:r>
          </a:p>
          <a:p>
            <a:pPr>
              <a:lnSpc>
                <a:spcPct val="80000"/>
              </a:lnSpc>
              <a:buNone/>
            </a:pPr>
            <a:endParaRPr lang="en-US" sz="2800" dirty="0"/>
          </a:p>
          <a:p>
            <a:pPr>
              <a:lnSpc>
                <a:spcPct val="80000"/>
              </a:lnSpc>
              <a:buNone/>
            </a:pPr>
            <a:r>
              <a:rPr lang="en-US" sz="2800" dirty="0"/>
              <a:t>There may be a diagram on the vehicle wall. Be familiar with this information.</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317</a:t>
            </a:fld>
            <a:endParaRPr lang="en-US" dirty="0"/>
          </a:p>
        </p:txBody>
      </p:sp>
      <p:sp>
        <p:nvSpPr>
          <p:cNvPr id="6" name="Title 1"/>
          <p:cNvSpPr>
            <a:spLocks noGrp="1"/>
          </p:cNvSpPr>
          <p:nvPr>
            <p:ph type="title"/>
          </p:nvPr>
        </p:nvSpPr>
        <p:spPr>
          <a:xfrm>
            <a:off x="457200" y="704088"/>
            <a:ext cx="8229600" cy="438912"/>
          </a:xfrm>
        </p:spPr>
        <p:txBody>
          <a:bodyPr>
            <a:noAutofit/>
          </a:bodyPr>
          <a:lstStyle/>
          <a:p>
            <a:r>
              <a:rPr lang="en-US" dirty="0" smtClean="0"/>
              <a:t>Securing the Wheelchair Occupant</a:t>
            </a:r>
            <a:endParaRPr lang="en-US" dirty="0"/>
          </a:p>
        </p:txBody>
      </p:sp>
    </p:spTree>
    <p:extLst>
      <p:ext uri="{BB962C8B-B14F-4D97-AF65-F5344CB8AC3E}">
        <p14:creationId xmlns:p14="http://schemas.microsoft.com/office/powerpoint/2010/main" val="54129272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smtClean="0"/>
              <a:t>Transporting an Aging Society</a:t>
            </a:r>
            <a:endParaRPr lang="en-US" dirty="0"/>
          </a:p>
        </p:txBody>
      </p:sp>
      <p:sp>
        <p:nvSpPr>
          <p:cNvPr id="3" name="Content Placeholder 2"/>
          <p:cNvSpPr>
            <a:spLocks noGrp="1"/>
          </p:cNvSpPr>
          <p:nvPr>
            <p:ph idx="1"/>
          </p:nvPr>
        </p:nvSpPr>
        <p:spPr>
          <a:xfrm>
            <a:off x="457200" y="1295400"/>
            <a:ext cx="8229600" cy="5029200"/>
          </a:xfrm>
        </p:spPr>
        <p:txBody>
          <a:bodyPr/>
          <a:lstStyle/>
          <a:p>
            <a:pPr>
              <a:buNone/>
            </a:pPr>
            <a:endParaRPr lang="en-US" dirty="0"/>
          </a:p>
          <a:p>
            <a:pPr>
              <a:lnSpc>
                <a:spcPct val="90000"/>
              </a:lnSpc>
              <a:buNone/>
            </a:pPr>
            <a:r>
              <a:rPr lang="en-US" sz="2800" dirty="0"/>
              <a:t>People are living longer today. Having the freedom to get around is equally important to old age as it is to youth.</a:t>
            </a:r>
          </a:p>
          <a:p>
            <a:pPr>
              <a:lnSpc>
                <a:spcPct val="90000"/>
              </a:lnSpc>
              <a:buNone/>
            </a:pPr>
            <a:endParaRPr lang="en-US" sz="2800" dirty="0"/>
          </a:p>
          <a:p>
            <a:pPr>
              <a:lnSpc>
                <a:spcPct val="90000"/>
              </a:lnSpc>
              <a:buNone/>
            </a:pPr>
            <a:r>
              <a:rPr lang="en-US" sz="2800" dirty="0"/>
              <a:t>Driving the elderly is a very personal service.  Drivers may see the same people day after day, month after month. </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318</a:t>
            </a:fld>
            <a:endParaRPr lang="en-US" dirty="0"/>
          </a:p>
        </p:txBody>
      </p:sp>
    </p:spTree>
    <p:extLst>
      <p:ext uri="{BB962C8B-B14F-4D97-AF65-F5344CB8AC3E}">
        <p14:creationId xmlns:p14="http://schemas.microsoft.com/office/powerpoint/2010/main" val="58369297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endParaRPr lang="en-US" dirty="0"/>
          </a:p>
          <a:p>
            <a:pPr>
              <a:lnSpc>
                <a:spcPct val="90000"/>
              </a:lnSpc>
              <a:buNone/>
            </a:pPr>
            <a:r>
              <a:rPr lang="en-US" sz="2800" dirty="0"/>
              <a:t>Older people depend on you – their driver. You may see more of this person than any other member of the public.</a:t>
            </a:r>
          </a:p>
          <a:p>
            <a:pPr>
              <a:lnSpc>
                <a:spcPct val="90000"/>
              </a:lnSpc>
              <a:buNone/>
            </a:pPr>
            <a:endParaRPr lang="en-US" sz="2800" dirty="0"/>
          </a:p>
          <a:p>
            <a:pPr>
              <a:lnSpc>
                <a:spcPct val="90000"/>
              </a:lnSpc>
              <a:buNone/>
            </a:pPr>
            <a:r>
              <a:rPr lang="en-US" sz="2800" dirty="0"/>
              <a:t>For someone who lives alone, a long ride in a van may be considered a social event. </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319</a:t>
            </a:fld>
            <a:endParaRPr lang="en-US" dirty="0"/>
          </a:p>
        </p:txBody>
      </p:sp>
      <p:sp>
        <p:nvSpPr>
          <p:cNvPr id="6" name="Title 1"/>
          <p:cNvSpPr>
            <a:spLocks noGrp="1"/>
          </p:cNvSpPr>
          <p:nvPr>
            <p:ph type="title"/>
          </p:nvPr>
        </p:nvSpPr>
        <p:spPr>
          <a:xfrm>
            <a:off x="457200" y="704850"/>
            <a:ext cx="8229600" cy="514350"/>
          </a:xfrm>
        </p:spPr>
        <p:txBody>
          <a:bodyPr>
            <a:noAutofit/>
          </a:bodyPr>
          <a:lstStyle/>
          <a:p>
            <a:r>
              <a:rPr lang="en-US" dirty="0" smtClean="0"/>
              <a:t>Transporting an Aging Society</a:t>
            </a:r>
            <a:endParaRPr lang="en-US" dirty="0"/>
          </a:p>
        </p:txBody>
      </p:sp>
    </p:spTree>
    <p:extLst>
      <p:ext uri="{BB962C8B-B14F-4D97-AF65-F5344CB8AC3E}">
        <p14:creationId xmlns:p14="http://schemas.microsoft.com/office/powerpoint/2010/main" val="885526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Transit Employee Safety &amp; Health</a:t>
            </a:r>
            <a:endParaRPr lang="en-US"/>
          </a:p>
        </p:txBody>
      </p:sp>
      <p:sp>
        <p:nvSpPr>
          <p:cNvPr id="3" name="Content Placeholder 2"/>
          <p:cNvSpPr>
            <a:spLocks noGrp="1"/>
          </p:cNvSpPr>
          <p:nvPr>
            <p:ph idx="1"/>
          </p:nvPr>
        </p:nvSpPr>
        <p:spPr/>
        <p:txBody>
          <a:bodyPr/>
          <a:lstStyle/>
          <a:p>
            <a:pPr marL="137160" indent="0">
              <a:buNone/>
            </a:pPr>
            <a:r>
              <a:rPr lang="en-US" sz="2800" b="1" u="sng" dirty="0"/>
              <a:t>Musculoskeletal Disorders (MSDs)</a:t>
            </a:r>
            <a:endParaRPr lang="en-US" sz="2800" b="1" dirty="0">
              <a:cs typeface="Calibri"/>
            </a:endParaRPr>
          </a:p>
          <a:p>
            <a:pPr marL="137160" indent="0">
              <a:buNone/>
            </a:pPr>
            <a:endParaRPr lang="en-US" sz="2400" u="sng" dirty="0">
              <a:cs typeface="Calibri"/>
            </a:endParaRPr>
          </a:p>
          <a:p>
            <a:pPr marL="137160" indent="0">
              <a:buNone/>
            </a:pPr>
            <a:r>
              <a:rPr lang="en-US" sz="2400" dirty="0"/>
              <a:t>MSDs are injuries or pain in the body’s joints, ligaments, muscles, nerves, tendons,</a:t>
            </a:r>
            <a:r>
              <a:rPr lang="uk-UA" sz="2400" dirty="0"/>
              <a:t> &amp; </a:t>
            </a:r>
            <a:r>
              <a:rPr lang="en-US" sz="2400" dirty="0"/>
              <a:t>structures that support limbs, neck,</a:t>
            </a:r>
            <a:r>
              <a:rPr lang="uk-UA" sz="2400" dirty="0"/>
              <a:t> &amp; </a:t>
            </a:r>
            <a:r>
              <a:rPr lang="en-US" sz="2400" dirty="0"/>
              <a:t>back.</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32</a:t>
            </a:fld>
            <a:endParaRPr lang="en-US" dirty="0"/>
          </a:p>
        </p:txBody>
      </p:sp>
    </p:spTree>
    <p:extLst>
      <p:ext uri="{BB962C8B-B14F-4D97-AF65-F5344CB8AC3E}">
        <p14:creationId xmlns:p14="http://schemas.microsoft.com/office/powerpoint/2010/main" val="131532880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62100"/>
            <a:ext cx="8153400" cy="4762500"/>
          </a:xfrm>
        </p:spPr>
        <p:txBody>
          <a:bodyPr/>
          <a:lstStyle/>
          <a:p>
            <a:pPr>
              <a:buNone/>
            </a:pPr>
            <a:endParaRPr lang="en-US" sz="2800" dirty="0"/>
          </a:p>
          <a:p>
            <a:pPr>
              <a:buNone/>
            </a:pPr>
            <a:r>
              <a:rPr lang="en-US" sz="2800" dirty="0"/>
              <a:t>Often a driver sees people at their home</a:t>
            </a:r>
            <a:r>
              <a:rPr lang="uk-UA" sz="2800" dirty="0"/>
              <a:t> &amp; </a:t>
            </a:r>
            <a:r>
              <a:rPr lang="en-US" sz="2800" dirty="0"/>
              <a:t>the condition of the house, the yard</a:t>
            </a:r>
            <a:r>
              <a:rPr lang="uk-UA" sz="2800" dirty="0"/>
              <a:t> &amp; </a:t>
            </a:r>
            <a:r>
              <a:rPr lang="en-US" sz="2800" dirty="0"/>
              <a:t>the individual over time. A driver is likely to observe a sudden change or serious problem.</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320</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smtClean="0"/>
              <a:t>Transporting an Aging Society</a:t>
            </a:r>
            <a:endParaRPr lang="en-US" dirty="0"/>
          </a:p>
        </p:txBody>
      </p:sp>
    </p:spTree>
    <p:extLst>
      <p:ext uri="{BB962C8B-B14F-4D97-AF65-F5344CB8AC3E}">
        <p14:creationId xmlns:p14="http://schemas.microsoft.com/office/powerpoint/2010/main" val="176338711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51060"/>
            <a:ext cx="7886700" cy="4351338"/>
          </a:xfrm>
        </p:spPr>
        <p:txBody>
          <a:bodyPr/>
          <a:lstStyle/>
          <a:p>
            <a:endParaRPr lang="en-US" sz="2800" dirty="0"/>
          </a:p>
          <a:p>
            <a:pPr>
              <a:buNone/>
            </a:pPr>
            <a:r>
              <a:rPr lang="en-US" sz="2800" dirty="0"/>
              <a:t>The driver is not expected to make judgments on an older person’s needs. However, you play a critical role in noticing that this person needs help. Informing your supervisor of your observations can mean the difference between a rider’s life</a:t>
            </a:r>
            <a:r>
              <a:rPr lang="uk-UA" sz="2800" dirty="0"/>
              <a:t> &amp; </a:t>
            </a:r>
            <a:r>
              <a:rPr lang="en-US" sz="2800" dirty="0"/>
              <a:t>death.</a:t>
            </a:r>
          </a:p>
          <a:p>
            <a:pPr>
              <a:buNone/>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321</a:t>
            </a:fld>
            <a:endParaRPr lang="en-US" dirty="0"/>
          </a:p>
        </p:txBody>
      </p:sp>
      <p:sp>
        <p:nvSpPr>
          <p:cNvPr id="6" name="Title 1"/>
          <p:cNvSpPr>
            <a:spLocks noGrp="1"/>
          </p:cNvSpPr>
          <p:nvPr>
            <p:ph type="title"/>
          </p:nvPr>
        </p:nvSpPr>
        <p:spPr>
          <a:xfrm>
            <a:off x="457200" y="704088"/>
            <a:ext cx="8229600" cy="515112"/>
          </a:xfrm>
        </p:spPr>
        <p:txBody>
          <a:bodyPr>
            <a:noAutofit/>
          </a:bodyPr>
          <a:lstStyle/>
          <a:p>
            <a:r>
              <a:rPr lang="en-US" dirty="0" smtClean="0"/>
              <a:t>Transporting an Aging Society</a:t>
            </a:r>
            <a:endParaRPr lang="en-US" dirty="0"/>
          </a:p>
        </p:txBody>
      </p:sp>
    </p:spTree>
    <p:extLst>
      <p:ext uri="{BB962C8B-B14F-4D97-AF65-F5344CB8AC3E}">
        <p14:creationId xmlns:p14="http://schemas.microsoft.com/office/powerpoint/2010/main" val="160472675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1562100"/>
            <a:ext cx="8229600" cy="4953000"/>
          </a:xfrm>
        </p:spPr>
        <p:txBody>
          <a:bodyPr/>
          <a:lstStyle/>
          <a:p>
            <a:pPr>
              <a:buNone/>
            </a:pPr>
            <a:endParaRPr lang="en-US" sz="2800" dirty="0"/>
          </a:p>
          <a:p>
            <a:pPr>
              <a:buNone/>
            </a:pPr>
            <a:r>
              <a:rPr lang="en-US" sz="2800" dirty="0" smtClean="0"/>
              <a:t>Never ignore something out of the ordinary. When dropping people at the senior centers or at a doctor’s office, do not assume others will notice what you have observed. Alert staff, as well as your supervisor, immediately.</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322</a:t>
            </a:fld>
            <a:endParaRPr lang="en-US" dirty="0"/>
          </a:p>
        </p:txBody>
      </p:sp>
      <p:sp>
        <p:nvSpPr>
          <p:cNvPr id="6" name="Title 1"/>
          <p:cNvSpPr>
            <a:spLocks noGrp="1"/>
          </p:cNvSpPr>
          <p:nvPr>
            <p:ph type="title"/>
          </p:nvPr>
        </p:nvSpPr>
        <p:spPr>
          <a:xfrm>
            <a:off x="457200" y="704088"/>
            <a:ext cx="8229600" cy="515112"/>
          </a:xfrm>
        </p:spPr>
        <p:txBody>
          <a:bodyPr>
            <a:noAutofit/>
          </a:bodyPr>
          <a:lstStyle/>
          <a:p>
            <a:r>
              <a:rPr lang="en-US" dirty="0" smtClean="0"/>
              <a:t>Transporting an Aging Society</a:t>
            </a:r>
            <a:endParaRPr lang="en-US" dirty="0"/>
          </a:p>
        </p:txBody>
      </p:sp>
    </p:spTree>
    <p:extLst>
      <p:ext uri="{BB962C8B-B14F-4D97-AF65-F5344CB8AC3E}">
        <p14:creationId xmlns:p14="http://schemas.microsoft.com/office/powerpoint/2010/main" val="199041806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pPr>
              <a:lnSpc>
                <a:spcPct val="80000"/>
              </a:lnSpc>
              <a:buNone/>
            </a:pPr>
            <a:r>
              <a:rPr lang="en-US" sz="3000" b="1" u="sng" dirty="0"/>
              <a:t>Tips for drivers:</a:t>
            </a:r>
          </a:p>
          <a:p>
            <a:pPr>
              <a:lnSpc>
                <a:spcPct val="80000"/>
              </a:lnSpc>
              <a:buNone/>
            </a:pPr>
            <a:endParaRPr lang="en-US" b="1" u="sng" dirty="0"/>
          </a:p>
          <a:p>
            <a:pPr lvl="1">
              <a:lnSpc>
                <a:spcPct val="80000"/>
              </a:lnSpc>
            </a:pPr>
            <a:r>
              <a:rPr lang="en-US" sz="2800" dirty="0"/>
              <a:t>Allow extra time for getting up</a:t>
            </a:r>
            <a:r>
              <a:rPr lang="uk-UA" sz="2800" dirty="0"/>
              <a:t> &amp; </a:t>
            </a:r>
            <a:r>
              <a:rPr lang="en-US" sz="2800" dirty="0"/>
              <a:t>down, in or out. Be supportive. Don’t make the older person feel pressured if you are behind schedule.</a:t>
            </a:r>
          </a:p>
          <a:p>
            <a:pPr lvl="1">
              <a:lnSpc>
                <a:spcPct val="80000"/>
              </a:lnSpc>
            </a:pPr>
            <a:endParaRPr lang="en-US" sz="2800" dirty="0"/>
          </a:p>
          <a:p>
            <a:pPr lvl="1">
              <a:lnSpc>
                <a:spcPct val="80000"/>
              </a:lnSpc>
            </a:pPr>
            <a:r>
              <a:rPr lang="en-US" sz="2800" dirty="0"/>
              <a:t>As a driver, you are not required to be a counselor, but listening</a:t>
            </a:r>
            <a:r>
              <a:rPr lang="uk-UA" sz="2800" dirty="0"/>
              <a:t> &amp; </a:t>
            </a:r>
            <a:r>
              <a:rPr lang="en-US" sz="2800" dirty="0"/>
              <a:t>talking about current events or television programs are appropriate if it does not distract you from your driving.</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323</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smtClean="0"/>
              <a:t>Transporting an Aging Society</a:t>
            </a:r>
            <a:endParaRPr lang="en-US" dirty="0"/>
          </a:p>
        </p:txBody>
      </p:sp>
    </p:spTree>
    <p:extLst>
      <p:ext uri="{BB962C8B-B14F-4D97-AF65-F5344CB8AC3E}">
        <p14:creationId xmlns:p14="http://schemas.microsoft.com/office/powerpoint/2010/main" val="189373415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600199"/>
            <a:ext cx="8229600" cy="4740275"/>
          </a:xfrm>
        </p:spPr>
        <p:txBody>
          <a:bodyPr/>
          <a:lstStyle/>
          <a:p>
            <a:pPr lvl="1">
              <a:lnSpc>
                <a:spcPct val="80000"/>
              </a:lnSpc>
            </a:pPr>
            <a:endParaRPr lang="en-US" sz="2600" dirty="0"/>
          </a:p>
          <a:p>
            <a:pPr lvl="1">
              <a:lnSpc>
                <a:spcPct val="80000"/>
              </a:lnSpc>
            </a:pPr>
            <a:r>
              <a:rPr lang="en-US" sz="2800" dirty="0"/>
              <a:t>When a passenger’s words are angry</a:t>
            </a:r>
            <a:r>
              <a:rPr lang="uk-UA" sz="2800" dirty="0"/>
              <a:t> &amp; </a:t>
            </a:r>
            <a:r>
              <a:rPr lang="en-US" sz="2800" dirty="0"/>
              <a:t>blaming, it is helpful to think about how that person might be feeling</a:t>
            </a:r>
            <a:r>
              <a:rPr lang="uk-UA" sz="2800" dirty="0"/>
              <a:t> &amp; </a:t>
            </a:r>
            <a:r>
              <a:rPr lang="en-US" sz="2800" dirty="0"/>
              <a:t>not respond to the words. Keep your emotions calm, so your driving is not affected.</a:t>
            </a:r>
          </a:p>
          <a:p>
            <a:pPr lvl="1">
              <a:lnSpc>
                <a:spcPct val="80000"/>
              </a:lnSpc>
            </a:pPr>
            <a:endParaRPr lang="en-US" sz="2800" dirty="0"/>
          </a:p>
          <a:p>
            <a:pPr lvl="1">
              <a:lnSpc>
                <a:spcPct val="80000"/>
              </a:lnSpc>
            </a:pPr>
            <a:r>
              <a:rPr lang="en-US" sz="2800" dirty="0"/>
              <a:t>Use your sense of humor</a:t>
            </a:r>
            <a:r>
              <a:rPr lang="uk-UA" sz="2800" dirty="0"/>
              <a:t> &amp; </a:t>
            </a:r>
            <a:r>
              <a:rPr lang="en-US" sz="2800" dirty="0"/>
              <a:t>make your passengers laugh.</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324</a:t>
            </a:fld>
            <a:endParaRPr lang="en-US" dirty="0"/>
          </a:p>
        </p:txBody>
      </p:sp>
      <p:sp>
        <p:nvSpPr>
          <p:cNvPr id="6" name="Title 1"/>
          <p:cNvSpPr>
            <a:spLocks noGrp="1"/>
          </p:cNvSpPr>
          <p:nvPr>
            <p:ph type="title"/>
          </p:nvPr>
        </p:nvSpPr>
        <p:spPr>
          <a:xfrm>
            <a:off x="457200" y="704850"/>
            <a:ext cx="8229600" cy="438150"/>
          </a:xfrm>
        </p:spPr>
        <p:txBody>
          <a:bodyPr>
            <a:noAutofit/>
          </a:bodyPr>
          <a:lstStyle/>
          <a:p>
            <a:r>
              <a:rPr lang="en-US" dirty="0" smtClean="0"/>
              <a:t>Transporting an Aging Society</a:t>
            </a:r>
            <a:endParaRPr lang="en-US" dirty="0"/>
          </a:p>
        </p:txBody>
      </p:sp>
    </p:spTree>
    <p:extLst>
      <p:ext uri="{BB962C8B-B14F-4D97-AF65-F5344CB8AC3E}">
        <p14:creationId xmlns:p14="http://schemas.microsoft.com/office/powerpoint/2010/main" val="118909775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2864"/>
            <a:ext cx="9144000" cy="1598036"/>
          </a:xfrm>
        </p:spPr>
        <p:txBody>
          <a:bodyPr wrap="square" anchor="ctr">
            <a:normAutofit/>
          </a:bodyPr>
          <a:lstStyle/>
          <a:p>
            <a:r>
              <a:rPr lang="en-US" b="1" dirty="0"/>
              <a:t>Section </a:t>
            </a:r>
            <a:r>
              <a:rPr lang="en-US" b="1" dirty="0" smtClean="0"/>
              <a:t>17: </a:t>
            </a:r>
            <a:br>
              <a:rPr lang="en-US" b="1" dirty="0" smtClean="0"/>
            </a:br>
            <a:r>
              <a:rPr lang="en-US" b="1" dirty="0" smtClean="0"/>
              <a:t>Sexual Harassment</a:t>
            </a:r>
            <a:endParaRPr lang="en-US" b="1"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90900"/>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325</a:t>
            </a:fld>
            <a:endParaRPr lang="en-US"/>
          </a:p>
        </p:txBody>
      </p:sp>
    </p:spTree>
    <p:extLst>
      <p:ext uri="{BB962C8B-B14F-4D97-AF65-F5344CB8AC3E}">
        <p14:creationId xmlns:p14="http://schemas.microsoft.com/office/powerpoint/2010/main" val="209141714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smtClean="0"/>
              <a:t>Sexual Harassment</a:t>
            </a:r>
            <a:endParaRPr lang="en-US" dirty="0"/>
          </a:p>
        </p:txBody>
      </p:sp>
      <p:sp>
        <p:nvSpPr>
          <p:cNvPr id="3" name="Content Placeholder 2"/>
          <p:cNvSpPr>
            <a:spLocks noGrp="1"/>
          </p:cNvSpPr>
          <p:nvPr>
            <p:ph idx="1"/>
          </p:nvPr>
        </p:nvSpPr>
        <p:spPr>
          <a:xfrm>
            <a:off x="342900" y="1379537"/>
            <a:ext cx="8458200" cy="4876800"/>
          </a:xfrm>
        </p:spPr>
        <p:txBody>
          <a:bodyPr/>
          <a:lstStyle/>
          <a:p>
            <a:pPr>
              <a:buNone/>
            </a:pPr>
            <a:endParaRPr lang="en-US" dirty="0"/>
          </a:p>
          <a:p>
            <a:pPr>
              <a:buNone/>
            </a:pPr>
            <a:endParaRPr lang="en-US" dirty="0"/>
          </a:p>
          <a:p>
            <a:pPr>
              <a:buNone/>
            </a:pPr>
            <a:r>
              <a:rPr lang="en-US" sz="3000" b="1" i="1" dirty="0"/>
              <a:t>Defined as: </a:t>
            </a:r>
            <a:r>
              <a:rPr lang="en-US" sz="3000" b="1" dirty="0"/>
              <a:t>U</a:t>
            </a:r>
            <a:r>
              <a:rPr lang="en-US" sz="3000" b="1" dirty="0" smtClean="0"/>
              <a:t>nwelcome </a:t>
            </a:r>
            <a:r>
              <a:rPr lang="en-US" sz="3000" b="1" dirty="0"/>
              <a:t>sexual advances, </a:t>
            </a:r>
            <a:r>
              <a:rPr lang="en-US" sz="3000" b="1" dirty="0" smtClean="0"/>
              <a:t>requests for </a:t>
            </a:r>
            <a:r>
              <a:rPr lang="en-US" sz="3000" b="1" dirty="0"/>
              <a:t>sexual favors</a:t>
            </a:r>
            <a:r>
              <a:rPr lang="uk-UA" sz="3000" b="1" dirty="0"/>
              <a:t> &amp; </a:t>
            </a:r>
            <a:r>
              <a:rPr lang="en-US" sz="3000" b="1" dirty="0"/>
              <a:t>other verbal</a:t>
            </a:r>
            <a:r>
              <a:rPr lang="uk-UA" sz="3000" b="1" dirty="0"/>
              <a:t> &amp; </a:t>
            </a:r>
            <a:r>
              <a:rPr lang="en-US" sz="3000" b="1" dirty="0"/>
              <a:t>physical </a:t>
            </a:r>
            <a:r>
              <a:rPr lang="en-US" sz="3000" b="1" dirty="0" smtClean="0"/>
              <a:t>conduct</a:t>
            </a:r>
            <a:endParaRPr lang="en-US" sz="3000" b="1" dirty="0"/>
          </a:p>
          <a:p>
            <a:pPr>
              <a:buNone/>
            </a:pPr>
            <a:endParaRPr lang="en-US" sz="30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326</a:t>
            </a:fld>
            <a:endParaRPr lang="en-US" dirty="0"/>
          </a:p>
        </p:txBody>
      </p:sp>
    </p:spTree>
    <p:extLst>
      <p:ext uri="{BB962C8B-B14F-4D97-AF65-F5344CB8AC3E}">
        <p14:creationId xmlns:p14="http://schemas.microsoft.com/office/powerpoint/2010/main" val="177098033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smtClean="0"/>
              <a:t>Sexual Harassment</a:t>
            </a:r>
            <a:endParaRPr lang="en-US" dirty="0"/>
          </a:p>
        </p:txBody>
      </p:sp>
      <p:sp>
        <p:nvSpPr>
          <p:cNvPr id="3" name="Content Placeholder 2"/>
          <p:cNvSpPr>
            <a:spLocks noGrp="1"/>
          </p:cNvSpPr>
          <p:nvPr>
            <p:ph idx="1"/>
          </p:nvPr>
        </p:nvSpPr>
        <p:spPr>
          <a:xfrm>
            <a:off x="228600" y="1756752"/>
            <a:ext cx="8229600" cy="4648200"/>
          </a:xfrm>
        </p:spPr>
        <p:txBody>
          <a:bodyPr/>
          <a:lstStyle/>
          <a:p>
            <a:pPr marL="274320" lvl="2" indent="0">
              <a:buClr>
                <a:schemeClr val="accent3"/>
              </a:buClr>
              <a:buSzPct val="95000"/>
              <a:buNone/>
            </a:pPr>
            <a:r>
              <a:rPr lang="en-US" sz="3000" b="1" dirty="0"/>
              <a:t>Gender harassment: </a:t>
            </a:r>
            <a:r>
              <a:rPr lang="en-US" sz="2600" dirty="0"/>
              <a:t>Generalized gender-based remarks</a:t>
            </a:r>
            <a:r>
              <a:rPr lang="uk-UA" sz="2600" dirty="0"/>
              <a:t> &amp; </a:t>
            </a:r>
            <a:r>
              <a:rPr lang="en-US" sz="2600" dirty="0"/>
              <a:t>behavior. </a:t>
            </a:r>
          </a:p>
          <a:p>
            <a:pPr marL="274320" lvl="2" indent="0">
              <a:buClr>
                <a:schemeClr val="accent3"/>
              </a:buClr>
              <a:buSzPct val="95000"/>
              <a:buNone/>
            </a:pPr>
            <a:endParaRPr lang="en-US" sz="2800" dirty="0"/>
          </a:p>
          <a:p>
            <a:pPr marL="274320" lvl="2" indent="0">
              <a:buClr>
                <a:schemeClr val="accent3"/>
              </a:buClr>
              <a:buSzPct val="95000"/>
              <a:buNone/>
            </a:pPr>
            <a:r>
              <a:rPr lang="en-US" sz="3000" b="1" dirty="0"/>
              <a:t>Seductive behavior: </a:t>
            </a:r>
            <a:r>
              <a:rPr lang="en-US" sz="2600" dirty="0"/>
              <a:t>Inappropriate unwanted, offensive physical or verbal sexual advances, sexual bribery: </a:t>
            </a:r>
          </a:p>
          <a:p>
            <a:pPr marL="274320" lvl="2" indent="0">
              <a:buClr>
                <a:schemeClr val="accent3"/>
              </a:buClr>
              <a:buSzPct val="95000"/>
              <a:buNone/>
            </a:pPr>
            <a:endParaRPr lang="en-US" sz="2600" dirty="0"/>
          </a:p>
          <a:p>
            <a:pPr marL="274320" lvl="2" indent="0">
              <a:buClr>
                <a:schemeClr val="accent3"/>
              </a:buClr>
              <a:buSzPct val="95000"/>
              <a:buNone/>
            </a:pPr>
            <a:r>
              <a:rPr lang="en-US" sz="2600" dirty="0"/>
              <a:t>Solicitation of sexual activity or other sex-linked behavior by promise of reward.</a:t>
            </a:r>
          </a:p>
          <a:p>
            <a:pPr marL="548640" lvl="2" indent="-274320">
              <a:buClr>
                <a:schemeClr val="accent3"/>
              </a:buClr>
              <a:buSzPct val="95000"/>
            </a:pPr>
            <a:endParaRPr lang="en-US" dirty="0"/>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327</a:t>
            </a:fld>
            <a:endParaRPr lang="en-US" dirty="0"/>
          </a:p>
        </p:txBody>
      </p:sp>
    </p:spTree>
    <p:extLst>
      <p:ext uri="{BB962C8B-B14F-4D97-AF65-F5344CB8AC3E}">
        <p14:creationId xmlns:p14="http://schemas.microsoft.com/office/powerpoint/2010/main" val="52072477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0568"/>
            <a:ext cx="8229600" cy="4800600"/>
          </a:xfrm>
        </p:spPr>
        <p:txBody>
          <a:bodyPr/>
          <a:lstStyle/>
          <a:p>
            <a:pPr marL="585216" lvl="1" indent="0">
              <a:buClr>
                <a:srgbClr val="0BD0D9"/>
              </a:buClr>
              <a:buNone/>
            </a:pPr>
            <a:endParaRPr lang="en-US" sz="2600" dirty="0"/>
          </a:p>
          <a:p>
            <a:pPr marL="585216" lvl="1" indent="0">
              <a:buClr>
                <a:srgbClr val="0BD0D9"/>
              </a:buClr>
              <a:buNone/>
            </a:pPr>
            <a:r>
              <a:rPr lang="en-US" sz="3000" b="1" dirty="0"/>
              <a:t>Sexual </a:t>
            </a:r>
            <a:r>
              <a:rPr lang="en-US" sz="3000" b="1" dirty="0" smtClean="0"/>
              <a:t>Coercion</a:t>
            </a:r>
            <a:r>
              <a:rPr lang="en-US" sz="3000" b="1" dirty="0"/>
              <a:t>: </a:t>
            </a:r>
            <a:r>
              <a:rPr lang="en-US" sz="2600" dirty="0"/>
              <a:t>Coercion of sexual activity by threat of punishment.</a:t>
            </a:r>
          </a:p>
          <a:p>
            <a:pPr lvl="1">
              <a:buClr>
                <a:srgbClr val="0BD0D9"/>
              </a:buClr>
            </a:pPr>
            <a:endParaRPr lang="en-US" sz="3000" b="1" dirty="0"/>
          </a:p>
          <a:p>
            <a:pPr marL="585216" lvl="1" indent="0">
              <a:buClr>
                <a:srgbClr val="0BD0D9"/>
              </a:buClr>
              <a:buNone/>
            </a:pPr>
            <a:r>
              <a:rPr lang="en-US" sz="3000" b="1" dirty="0"/>
              <a:t>Sexual assault: </a:t>
            </a:r>
            <a:r>
              <a:rPr lang="en-US" sz="2600" dirty="0"/>
              <a:t>Gross sexual imposition like touching, fondling, </a:t>
            </a:r>
            <a:r>
              <a:rPr lang="en-US" sz="2600" dirty="0" smtClean="0"/>
              <a:t>grabbing, </a:t>
            </a:r>
            <a:r>
              <a:rPr lang="en-US" sz="2600" dirty="0"/>
              <a:t>or assault.</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328</a:t>
            </a:fld>
            <a:endParaRPr lang="en-US" dirty="0"/>
          </a:p>
        </p:txBody>
      </p:sp>
      <p:sp>
        <p:nvSpPr>
          <p:cNvPr id="6" name="Title 1"/>
          <p:cNvSpPr>
            <a:spLocks noGrp="1"/>
          </p:cNvSpPr>
          <p:nvPr>
            <p:ph type="title"/>
          </p:nvPr>
        </p:nvSpPr>
        <p:spPr>
          <a:xfrm>
            <a:off x="457200" y="704088"/>
            <a:ext cx="8229600" cy="515112"/>
          </a:xfrm>
        </p:spPr>
        <p:txBody>
          <a:bodyPr>
            <a:noAutofit/>
          </a:bodyPr>
          <a:lstStyle/>
          <a:p>
            <a:r>
              <a:rPr lang="en-US" dirty="0" smtClean="0"/>
              <a:t>Sexual Harassment</a:t>
            </a:r>
            <a:endParaRPr lang="en-US" dirty="0"/>
          </a:p>
        </p:txBody>
      </p:sp>
    </p:spTree>
    <p:extLst>
      <p:ext uri="{BB962C8B-B14F-4D97-AF65-F5344CB8AC3E}">
        <p14:creationId xmlns:p14="http://schemas.microsoft.com/office/powerpoint/2010/main" val="158964158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lstStyle/>
          <a:p>
            <a:pPr>
              <a:buNone/>
            </a:pPr>
            <a:r>
              <a:rPr lang="en-US" sz="2800" i="1" dirty="0"/>
              <a:t>Sexual harassment can occur in a variety of circumstances including, but not limited to:</a:t>
            </a:r>
          </a:p>
          <a:p>
            <a:pPr lvl="1">
              <a:buClr>
                <a:srgbClr val="0BD0D9"/>
              </a:buClr>
            </a:pPr>
            <a:endParaRPr lang="en-US" sz="2600" dirty="0"/>
          </a:p>
          <a:p>
            <a:pPr lvl="1">
              <a:buClr>
                <a:srgbClr val="0BD0D9"/>
              </a:buClr>
            </a:pPr>
            <a:r>
              <a:rPr lang="en-US" sz="2600" dirty="0"/>
              <a:t>The victim or harasser can be man or woman</a:t>
            </a:r>
          </a:p>
          <a:p>
            <a:pPr lvl="1">
              <a:buClr>
                <a:srgbClr val="0BD0D9"/>
              </a:buClr>
            </a:pPr>
            <a:r>
              <a:rPr lang="en-US" sz="2600" dirty="0"/>
              <a:t>Victim does not have to be a person of the opposite sex</a:t>
            </a:r>
          </a:p>
          <a:p>
            <a:pPr lvl="1">
              <a:buClr>
                <a:srgbClr val="0BD0D9"/>
              </a:buClr>
            </a:pPr>
            <a:r>
              <a:rPr lang="en-US" sz="2600" dirty="0"/>
              <a:t>The victim does not have to be the person harassed, but could be anyone affected by the offensive conduct.</a:t>
            </a:r>
          </a:p>
          <a:p>
            <a:pPr lvl="1">
              <a:buClr>
                <a:srgbClr val="0BD0D9"/>
              </a:buClr>
            </a:pPr>
            <a:r>
              <a:rPr lang="en-US" sz="2600" dirty="0"/>
              <a:t>The harasser’s conduct must be unwelcome</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329</a:t>
            </a:fld>
            <a:endParaRPr lang="en-US" dirty="0"/>
          </a:p>
        </p:txBody>
      </p:sp>
      <p:sp>
        <p:nvSpPr>
          <p:cNvPr id="6" name="Title 1"/>
          <p:cNvSpPr>
            <a:spLocks noGrp="1"/>
          </p:cNvSpPr>
          <p:nvPr>
            <p:ph type="title"/>
          </p:nvPr>
        </p:nvSpPr>
        <p:spPr>
          <a:xfrm>
            <a:off x="457200" y="704850"/>
            <a:ext cx="8229600" cy="514350"/>
          </a:xfrm>
        </p:spPr>
        <p:txBody>
          <a:bodyPr>
            <a:noAutofit/>
          </a:bodyPr>
          <a:lstStyle/>
          <a:p>
            <a:r>
              <a:rPr lang="en-US" dirty="0" smtClean="0"/>
              <a:t>Sexual Harassment</a:t>
            </a:r>
            <a:endParaRPr lang="en-US" dirty="0"/>
          </a:p>
        </p:txBody>
      </p:sp>
    </p:spTree>
    <p:extLst>
      <p:ext uri="{BB962C8B-B14F-4D97-AF65-F5344CB8AC3E}">
        <p14:creationId xmlns:p14="http://schemas.microsoft.com/office/powerpoint/2010/main" val="802317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sz="2800" b="1" u="sng" dirty="0"/>
              <a:t>Work-related Musculoskeletal Disorders (WMSDs)</a:t>
            </a:r>
            <a:endParaRPr lang="en-US" sz="2800" b="1" dirty="0">
              <a:cs typeface="Calibri"/>
            </a:endParaRPr>
          </a:p>
          <a:p>
            <a:pPr marL="137160" indent="0">
              <a:buNone/>
            </a:pPr>
            <a:endParaRPr lang="en-US" sz="2600" dirty="0">
              <a:cs typeface="Calibri"/>
            </a:endParaRPr>
          </a:p>
          <a:p>
            <a:pPr marL="137160" indent="0">
              <a:buNone/>
            </a:pPr>
            <a:r>
              <a:rPr lang="en-US" sz="2600" dirty="0"/>
              <a:t>WMSDs can be associated with work patterns:</a:t>
            </a:r>
            <a:endParaRPr lang="en-US" sz="2600" dirty="0">
              <a:cs typeface="Calibri"/>
            </a:endParaRPr>
          </a:p>
          <a:p>
            <a:pPr marL="137160" indent="0">
              <a:buNone/>
            </a:pPr>
            <a:endParaRPr lang="en-US" sz="2400" dirty="0">
              <a:cs typeface="Calibri"/>
            </a:endParaRPr>
          </a:p>
          <a:p>
            <a:pPr lvl="1"/>
            <a:r>
              <a:rPr lang="en-US" sz="2400" dirty="0"/>
              <a:t>Fixed or constrained body positions</a:t>
            </a:r>
            <a:endParaRPr lang="en-US" sz="2400" dirty="0">
              <a:cs typeface="Calibri"/>
            </a:endParaRPr>
          </a:p>
          <a:p>
            <a:pPr marL="822960" lvl="1" indent="-342900"/>
            <a:endParaRPr lang="en-US" sz="2400" dirty="0">
              <a:cs typeface="Calibri"/>
            </a:endParaRPr>
          </a:p>
          <a:p>
            <a:pPr lvl="1"/>
            <a:r>
              <a:rPr lang="en-US" sz="2400" dirty="0"/>
              <a:t>Force concentrated on small parts of the body</a:t>
            </a:r>
          </a:p>
          <a:p>
            <a:pPr lvl="1"/>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33</a:t>
            </a:fld>
            <a:endParaRPr lang="en-US" dirty="0"/>
          </a:p>
        </p:txBody>
      </p:sp>
      <p:sp>
        <p:nvSpPr>
          <p:cNvPr id="6" name="Title 1">
            <a:extLst>
              <a:ext uri="{FF2B5EF4-FFF2-40B4-BE49-F238E27FC236}">
                <a16:creationId xmlns="" xmlns:a16="http://schemas.microsoft.com/office/drawing/2014/main" id="{0ED8CB0D-B296-45E7-997F-AE1FC9B73D6A}"/>
              </a:ext>
            </a:extLst>
          </p:cNvPr>
          <p:cNvSpPr txBox="1">
            <a:spLocks/>
          </p:cNvSpPr>
          <p:nvPr/>
        </p:nvSpPr>
        <p:spPr bwMode="auto">
          <a:xfrm>
            <a:off x="527050" y="214364"/>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a:cs typeface="Calibri Light"/>
              </a:rPr>
              <a:t>Transit Employee Safety &amp; Health</a:t>
            </a:r>
            <a:endParaRPr lang="en-US"/>
          </a:p>
        </p:txBody>
      </p:sp>
    </p:spTree>
    <p:extLst>
      <p:ext uri="{BB962C8B-B14F-4D97-AF65-F5344CB8AC3E}">
        <p14:creationId xmlns:p14="http://schemas.microsoft.com/office/powerpoint/2010/main" val="53461383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5900"/>
            <a:ext cx="8229600" cy="4838700"/>
          </a:xfrm>
        </p:spPr>
        <p:txBody>
          <a:bodyPr/>
          <a:lstStyle/>
          <a:p>
            <a:pPr>
              <a:buNone/>
            </a:pPr>
            <a:r>
              <a:rPr lang="en-US" sz="3000" b="1" u="sng" dirty="0"/>
              <a:t>Appropriate  vs. Inappropriate Behavior</a:t>
            </a:r>
          </a:p>
          <a:p>
            <a:pPr>
              <a:buNone/>
            </a:pPr>
            <a:endParaRPr lang="en-US" sz="2800" dirty="0"/>
          </a:p>
          <a:p>
            <a:pPr>
              <a:buNone/>
            </a:pPr>
            <a:r>
              <a:rPr lang="en-US" sz="2800" dirty="0"/>
              <a:t>Your passenger may be friendly</a:t>
            </a:r>
            <a:r>
              <a:rPr lang="uk-UA" sz="2800" dirty="0"/>
              <a:t> &amp; </a:t>
            </a:r>
            <a:r>
              <a:rPr lang="en-US" sz="2800" dirty="0"/>
              <a:t>anxious to meet you or they may be shy</a:t>
            </a:r>
            <a:r>
              <a:rPr lang="uk-UA" sz="2800" dirty="0"/>
              <a:t> &amp; </a:t>
            </a:r>
            <a:r>
              <a:rPr lang="en-US" sz="2800" dirty="0"/>
              <a:t>withdrawn. In either case, how you act or do not act, will be interpreted by your passengers in ways you may not have intended.</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330</a:t>
            </a:fld>
            <a:endParaRPr lang="en-US" dirty="0"/>
          </a:p>
        </p:txBody>
      </p:sp>
      <p:sp>
        <p:nvSpPr>
          <p:cNvPr id="6" name="Title 1"/>
          <p:cNvSpPr>
            <a:spLocks noGrp="1"/>
          </p:cNvSpPr>
          <p:nvPr>
            <p:ph type="title"/>
          </p:nvPr>
        </p:nvSpPr>
        <p:spPr>
          <a:xfrm>
            <a:off x="457200" y="704088"/>
            <a:ext cx="8229600" cy="515112"/>
          </a:xfrm>
        </p:spPr>
        <p:txBody>
          <a:bodyPr>
            <a:noAutofit/>
          </a:bodyPr>
          <a:lstStyle/>
          <a:p>
            <a:r>
              <a:rPr lang="en-US" dirty="0" smtClean="0"/>
              <a:t>Sexual Harassment</a:t>
            </a:r>
            <a:endParaRPr lang="en-US" dirty="0"/>
          </a:p>
        </p:txBody>
      </p:sp>
    </p:spTree>
    <p:extLst>
      <p:ext uri="{BB962C8B-B14F-4D97-AF65-F5344CB8AC3E}">
        <p14:creationId xmlns:p14="http://schemas.microsoft.com/office/powerpoint/2010/main" val="811749600"/>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800600"/>
          </a:xfrm>
        </p:spPr>
        <p:txBody>
          <a:bodyPr/>
          <a:lstStyle/>
          <a:p>
            <a:pPr>
              <a:buNone/>
            </a:pPr>
            <a:r>
              <a:rPr lang="en-US" sz="2800" b="1" dirty="0"/>
              <a:t>Do not become socially involved with your passengers.</a:t>
            </a:r>
          </a:p>
          <a:p>
            <a:pPr>
              <a:buNone/>
            </a:pPr>
            <a:endParaRPr lang="en-US" dirty="0"/>
          </a:p>
          <a:p>
            <a:pPr>
              <a:lnSpc>
                <a:spcPct val="90000"/>
              </a:lnSpc>
              <a:buNone/>
            </a:pPr>
            <a:r>
              <a:rPr lang="en-US" sz="2600" i="1" dirty="0"/>
              <a:t>Remember:</a:t>
            </a:r>
          </a:p>
          <a:p>
            <a:pPr lvl="1">
              <a:lnSpc>
                <a:spcPct val="90000"/>
              </a:lnSpc>
              <a:buClr>
                <a:srgbClr val="0BD0D9"/>
              </a:buClr>
            </a:pPr>
            <a:endParaRPr lang="en-US" sz="2600" dirty="0"/>
          </a:p>
          <a:p>
            <a:pPr lvl="1">
              <a:lnSpc>
                <a:spcPct val="90000"/>
              </a:lnSpc>
              <a:buClr>
                <a:srgbClr val="0BD0D9"/>
              </a:buClr>
            </a:pPr>
            <a:r>
              <a:rPr lang="en-US" sz="2800" dirty="0"/>
              <a:t>Call passengers by name</a:t>
            </a:r>
          </a:p>
          <a:p>
            <a:pPr lvl="1">
              <a:lnSpc>
                <a:spcPct val="90000"/>
              </a:lnSpc>
              <a:buClr>
                <a:srgbClr val="0BD0D9"/>
              </a:buClr>
            </a:pPr>
            <a:endParaRPr lang="en-US" sz="2800" dirty="0"/>
          </a:p>
          <a:p>
            <a:pPr lvl="1">
              <a:lnSpc>
                <a:spcPct val="90000"/>
              </a:lnSpc>
              <a:buClr>
                <a:srgbClr val="0BD0D9"/>
              </a:buClr>
            </a:pPr>
            <a:r>
              <a:rPr lang="en-US" sz="2800" dirty="0"/>
              <a:t>Ignore sexual overtures</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331</a:t>
            </a:fld>
            <a:endParaRPr lang="en-US" dirty="0"/>
          </a:p>
        </p:txBody>
      </p:sp>
      <p:sp>
        <p:nvSpPr>
          <p:cNvPr id="6" name="Title 1"/>
          <p:cNvSpPr>
            <a:spLocks noGrp="1"/>
          </p:cNvSpPr>
          <p:nvPr>
            <p:ph type="title"/>
          </p:nvPr>
        </p:nvSpPr>
        <p:spPr>
          <a:xfrm>
            <a:off x="457200" y="704088"/>
            <a:ext cx="8229600" cy="515112"/>
          </a:xfrm>
        </p:spPr>
        <p:txBody>
          <a:bodyPr>
            <a:noAutofit/>
          </a:bodyPr>
          <a:lstStyle/>
          <a:p>
            <a:r>
              <a:rPr lang="en-US" dirty="0" smtClean="0"/>
              <a:t>Sexual Harassment</a:t>
            </a:r>
            <a:endParaRPr lang="en-US" dirty="0"/>
          </a:p>
        </p:txBody>
      </p:sp>
    </p:spTree>
    <p:extLst>
      <p:ext uri="{BB962C8B-B14F-4D97-AF65-F5344CB8AC3E}">
        <p14:creationId xmlns:p14="http://schemas.microsoft.com/office/powerpoint/2010/main" val="1954424738"/>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lvl="1">
              <a:lnSpc>
                <a:spcPct val="90000"/>
              </a:lnSpc>
              <a:buClr>
                <a:srgbClr val="0BD0D9"/>
              </a:buClr>
            </a:pPr>
            <a:endParaRPr lang="en-US" sz="2600" dirty="0"/>
          </a:p>
          <a:p>
            <a:pPr lvl="1">
              <a:lnSpc>
                <a:spcPct val="90000"/>
              </a:lnSpc>
              <a:buClr>
                <a:srgbClr val="0BD0D9"/>
              </a:buClr>
            </a:pPr>
            <a:r>
              <a:rPr lang="en-US" sz="2600" dirty="0"/>
              <a:t>Report instances of inappropriate passenger behavior to your supervisor</a:t>
            </a:r>
          </a:p>
          <a:p>
            <a:pPr lvl="1">
              <a:lnSpc>
                <a:spcPct val="90000"/>
              </a:lnSpc>
              <a:buClr>
                <a:srgbClr val="0BD0D9"/>
              </a:buClr>
            </a:pPr>
            <a:endParaRPr lang="en-US" sz="2600" dirty="0"/>
          </a:p>
          <a:p>
            <a:pPr lvl="1">
              <a:lnSpc>
                <a:spcPct val="90000"/>
              </a:lnSpc>
              <a:buClr>
                <a:srgbClr val="0BD0D9"/>
              </a:buClr>
            </a:pPr>
            <a:r>
              <a:rPr lang="en-US" sz="2600" dirty="0"/>
              <a:t>Avoid conversations about religion, politics, sex, or morals</a:t>
            </a:r>
          </a:p>
          <a:p>
            <a:pPr lvl="1">
              <a:lnSpc>
                <a:spcPct val="90000"/>
              </a:lnSpc>
              <a:buClr>
                <a:srgbClr val="0BD0D9"/>
              </a:buClr>
            </a:pPr>
            <a:endParaRPr lang="en-US" sz="2600" dirty="0"/>
          </a:p>
          <a:p>
            <a:pPr lvl="1">
              <a:lnSpc>
                <a:spcPct val="90000"/>
              </a:lnSpc>
              <a:buClr>
                <a:srgbClr val="0BD0D9"/>
              </a:buClr>
            </a:pPr>
            <a:r>
              <a:rPr lang="en-US" sz="2600" dirty="0"/>
              <a:t>Do not offer advice outside of that related to the vehicle</a:t>
            </a:r>
            <a:r>
              <a:rPr lang="uk-UA" sz="2600" dirty="0"/>
              <a:t> &amp; </a:t>
            </a:r>
            <a:r>
              <a:rPr lang="en-US" sz="2600" dirty="0"/>
              <a:t>the safety of the passengers</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332</a:t>
            </a:fld>
            <a:endParaRPr lang="en-US" dirty="0"/>
          </a:p>
        </p:txBody>
      </p:sp>
      <p:sp>
        <p:nvSpPr>
          <p:cNvPr id="6" name="Title 1"/>
          <p:cNvSpPr>
            <a:spLocks noGrp="1"/>
          </p:cNvSpPr>
          <p:nvPr>
            <p:ph type="title"/>
          </p:nvPr>
        </p:nvSpPr>
        <p:spPr>
          <a:xfrm>
            <a:off x="457200" y="704850"/>
            <a:ext cx="8229600" cy="514350"/>
          </a:xfrm>
        </p:spPr>
        <p:txBody>
          <a:bodyPr>
            <a:noAutofit/>
          </a:bodyPr>
          <a:lstStyle/>
          <a:p>
            <a:r>
              <a:rPr lang="en-US" dirty="0" smtClean="0"/>
              <a:t>Sexual Harassment</a:t>
            </a:r>
            <a:endParaRPr lang="en-US" dirty="0"/>
          </a:p>
        </p:txBody>
      </p:sp>
    </p:spTree>
    <p:extLst>
      <p:ext uri="{BB962C8B-B14F-4D97-AF65-F5344CB8AC3E}">
        <p14:creationId xmlns:p14="http://schemas.microsoft.com/office/powerpoint/2010/main" val="276611333"/>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92864"/>
            <a:ext cx="9144000" cy="1598036"/>
          </a:xfrm>
        </p:spPr>
        <p:txBody>
          <a:bodyPr wrap="square" anchor="ctr">
            <a:normAutofit/>
          </a:bodyPr>
          <a:lstStyle/>
          <a:p>
            <a:r>
              <a:rPr lang="en-US" b="1" dirty="0"/>
              <a:t>Section </a:t>
            </a:r>
            <a:r>
              <a:rPr lang="en-US" b="1" dirty="0" smtClean="0"/>
              <a:t>18: </a:t>
            </a:r>
            <a:br>
              <a:rPr lang="en-US" b="1" dirty="0" smtClean="0"/>
            </a:br>
            <a:r>
              <a:rPr lang="en-US" b="1" dirty="0" smtClean="0"/>
              <a:t>Accidents, Incidents, &amp; Emergencies</a:t>
            </a:r>
            <a:endParaRPr lang="en-US" b="1" dirty="0">
              <a:ea typeface="+mj-lt"/>
              <a:cs typeface="+mj-lt"/>
            </a:endParaRP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90900"/>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333</a:t>
            </a:fld>
            <a:endParaRPr lang="en-US"/>
          </a:p>
        </p:txBody>
      </p:sp>
    </p:spTree>
    <p:extLst>
      <p:ext uri="{BB962C8B-B14F-4D97-AF65-F5344CB8AC3E}">
        <p14:creationId xmlns:p14="http://schemas.microsoft.com/office/powerpoint/2010/main" val="204492979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a:lstStyle/>
          <a:p>
            <a:fld id="{F65EB6D9-0055-40C0-B36E-48039CA07B30}" type="slidenum">
              <a:rPr lang="en-US" dirty="0" smtClean="0"/>
              <a:pPr/>
              <a:t>334</a:t>
            </a:fld>
            <a:endParaRPr lang="en-US" dirty="0"/>
          </a:p>
        </p:txBody>
      </p:sp>
      <p:sp>
        <p:nvSpPr>
          <p:cNvPr id="3" name="Content Placeholder 2"/>
          <p:cNvSpPr>
            <a:spLocks noGrp="1"/>
          </p:cNvSpPr>
          <p:nvPr>
            <p:ph idx="4294967295"/>
          </p:nvPr>
        </p:nvSpPr>
        <p:spPr>
          <a:xfrm>
            <a:off x="332267" y="514793"/>
            <a:ext cx="8229600" cy="1762790"/>
          </a:xfrm>
        </p:spPr>
        <p:txBody>
          <a:bodyPr/>
          <a:lstStyle/>
          <a:p>
            <a:pPr algn="ctr">
              <a:lnSpc>
                <a:spcPct val="70000"/>
              </a:lnSpc>
              <a:buNone/>
            </a:pPr>
            <a:endParaRPr lang="en-US" sz="5400" dirty="0">
              <a:latin typeface="Calibri Light"/>
              <a:cs typeface="Calibri"/>
            </a:endParaRPr>
          </a:p>
          <a:p>
            <a:pPr algn="ctr">
              <a:lnSpc>
                <a:spcPct val="70000"/>
              </a:lnSpc>
              <a:buNone/>
            </a:pPr>
            <a:endParaRPr lang="en-US" sz="5400" dirty="0">
              <a:latin typeface="Calibri Light"/>
              <a:cs typeface="Calibri"/>
            </a:endParaRPr>
          </a:p>
          <a:p>
            <a:pPr algn="ctr">
              <a:buNone/>
            </a:pPr>
            <a:r>
              <a:rPr lang="en-US" sz="5400" dirty="0">
                <a:latin typeface="Calibri Light"/>
                <a:cs typeface="Calibri Light"/>
              </a:rPr>
              <a:t>Your passengers literally place their lives in your hands when they board your vehicle.</a:t>
            </a:r>
          </a:p>
          <a:p>
            <a:pPr algn="ctr">
              <a:buNone/>
            </a:pPr>
            <a:endParaRPr lang="en-US" sz="5400" dirty="0">
              <a:latin typeface="Calibri Light"/>
              <a:cs typeface="Calibri"/>
            </a:endParaRPr>
          </a:p>
        </p:txBody>
      </p:sp>
    </p:spTree>
    <p:extLst>
      <p:ext uri="{BB962C8B-B14F-4D97-AF65-F5344CB8AC3E}">
        <p14:creationId xmlns:p14="http://schemas.microsoft.com/office/powerpoint/2010/main" val="79880198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871" y="1480067"/>
            <a:ext cx="7886700" cy="4351338"/>
          </a:xfrm>
        </p:spPr>
        <p:txBody>
          <a:bodyPr/>
          <a:lstStyle/>
          <a:p>
            <a:pPr marL="137160" indent="0">
              <a:buNone/>
            </a:pPr>
            <a:r>
              <a:rPr lang="en-US" sz="3600" dirty="0"/>
              <a:t>In an accident or emergency, your responsibilities range from having the ability to protect yourself</a:t>
            </a:r>
            <a:r>
              <a:rPr lang="uk-UA" sz="3600" dirty="0"/>
              <a:t> &amp; </a:t>
            </a:r>
            <a:r>
              <a:rPr lang="en-US" sz="3600" dirty="0"/>
              <a:t>your passengers from injury or death, to protecting yourself</a:t>
            </a:r>
            <a:r>
              <a:rPr lang="uk-UA" sz="3600" dirty="0"/>
              <a:t> &amp; </a:t>
            </a:r>
            <a:r>
              <a:rPr lang="en-US" sz="3600" dirty="0"/>
              <a:t>your agency afterwards from fraudulent or excessive liability claims.</a:t>
            </a:r>
            <a:endParaRPr lang="en-US" sz="3600" dirty="0">
              <a:cs typeface="Calibri"/>
            </a:endParaRPr>
          </a:p>
          <a:p>
            <a:pPr marL="137160" indent="0">
              <a:buNone/>
            </a:pPr>
            <a:endParaRPr lang="en-US" sz="36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335</a:t>
            </a:fld>
            <a:endParaRPr lang="en-US" dirty="0"/>
          </a:p>
        </p:txBody>
      </p:sp>
      <p:sp>
        <p:nvSpPr>
          <p:cNvPr id="6" name="Title 1">
            <a:extLst>
              <a:ext uri="{FF2B5EF4-FFF2-40B4-BE49-F238E27FC236}">
                <a16:creationId xmlns="" xmlns:a16="http://schemas.microsoft.com/office/drawing/2014/main" id="{18C2732C-0A0E-4F84-A3F4-52C175CD7AD6}"/>
              </a:ext>
            </a:extLst>
          </p:cNvPr>
          <p:cNvSpPr>
            <a:spLocks noGrp="1"/>
          </p:cNvSpPr>
          <p:nvPr>
            <p:ph type="title"/>
          </p:nvPr>
        </p:nvSpPr>
        <p:spPr>
          <a:xfrm>
            <a:off x="457200" y="704088"/>
            <a:ext cx="8229600" cy="438912"/>
          </a:xfrm>
        </p:spPr>
        <p:txBody>
          <a:bodyPr>
            <a:noAutofit/>
          </a:body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Tree>
    <p:extLst>
      <p:ext uri="{BB962C8B-B14F-4D97-AF65-F5344CB8AC3E}">
        <p14:creationId xmlns:p14="http://schemas.microsoft.com/office/powerpoint/2010/main" val="86502455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1659"/>
            <a:ext cx="8229600" cy="5105400"/>
          </a:xfrm>
        </p:spPr>
        <p:txBody>
          <a:bodyPr/>
          <a:lstStyle/>
          <a:p>
            <a:pPr marL="0" indent="0">
              <a:lnSpc>
                <a:spcPct val="100000"/>
              </a:lnSpc>
              <a:buNone/>
            </a:pPr>
            <a:r>
              <a:rPr lang="en-US" sz="3600" dirty="0"/>
              <a:t>When there is an accident or emergency involving your vehicle or passengers, you are responsible for handling the situation in a way that lessens the risk of injury or death to your passengers</a:t>
            </a:r>
            <a:r>
              <a:rPr lang="uk-UA" sz="3600" dirty="0"/>
              <a:t> &amp; </a:t>
            </a:r>
            <a:r>
              <a:rPr lang="en-US" sz="3600" dirty="0"/>
              <a:t>to yourself.</a:t>
            </a:r>
            <a:endParaRPr lang="en-US" sz="3600" dirty="0">
              <a:cs typeface="Calibri" panose="020F0502020204030204"/>
            </a:endParaRPr>
          </a:p>
          <a:p>
            <a:pPr marL="0" indent="0">
              <a:lnSpc>
                <a:spcPct val="100000"/>
              </a:lnSpc>
              <a:buNone/>
            </a:pPr>
            <a:endParaRPr lang="en-US" sz="3600" dirty="0">
              <a:cs typeface="Calibri" panose="020F0502020204030204"/>
            </a:endParaRPr>
          </a:p>
          <a:p>
            <a:pPr marL="0" indent="0">
              <a:lnSpc>
                <a:spcPct val="100000"/>
              </a:lnSpc>
              <a:buNone/>
            </a:pPr>
            <a:endParaRPr lang="en-US" sz="36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336</a:t>
            </a:fld>
            <a:endParaRPr lang="en-US" dirty="0"/>
          </a:p>
        </p:txBody>
      </p:sp>
      <p:sp>
        <p:nvSpPr>
          <p:cNvPr id="7" name="Title 1">
            <a:extLst>
              <a:ext uri="{FF2B5EF4-FFF2-40B4-BE49-F238E27FC236}">
                <a16:creationId xmlns="" xmlns:a16="http://schemas.microsoft.com/office/drawing/2014/main" id="{18C2732C-0A0E-4F84-A3F4-52C175CD7AD6}"/>
              </a:ext>
            </a:extLst>
          </p:cNvPr>
          <p:cNvSpPr>
            <a:spLocks noGrp="1"/>
          </p:cNvSpPr>
          <p:nvPr>
            <p:ph type="title"/>
          </p:nvPr>
        </p:nvSpPr>
        <p:spPr>
          <a:xfrm>
            <a:off x="457200" y="704088"/>
            <a:ext cx="8229600" cy="438912"/>
          </a:xfrm>
        </p:spPr>
        <p:txBody>
          <a:bodyPr>
            <a:noAutofit/>
          </a:body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Tree>
    <p:extLst>
      <p:ext uri="{BB962C8B-B14F-4D97-AF65-F5344CB8AC3E}">
        <p14:creationId xmlns:p14="http://schemas.microsoft.com/office/powerpoint/2010/main" val="335527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Accidents, Incidents,</a:t>
            </a:r>
            <a:r>
              <a:rPr lang="uk-UA" dirty="0">
                <a:ea typeface="+mj-lt"/>
                <a:cs typeface="+mj-lt"/>
              </a:rPr>
              <a:t> &amp; </a:t>
            </a:r>
            <a:r>
              <a:rPr lang="en-US" dirty="0">
                <a:ea typeface="+mj-lt"/>
                <a:cs typeface="+mj-lt"/>
              </a:rPr>
              <a:t>Emergencies</a:t>
            </a:r>
            <a:endParaRPr lang="en-US" b="0" dirty="0">
              <a:ea typeface="+mj-lt"/>
              <a:cs typeface="+mj-lt"/>
            </a:endParaRPr>
          </a:p>
        </p:txBody>
      </p:sp>
      <p:sp>
        <p:nvSpPr>
          <p:cNvPr id="3" name="Content Placeholder 2"/>
          <p:cNvSpPr>
            <a:spLocks noGrp="1"/>
          </p:cNvSpPr>
          <p:nvPr>
            <p:ph idx="1"/>
          </p:nvPr>
        </p:nvSpPr>
        <p:spPr>
          <a:xfrm>
            <a:off x="628650" y="1683410"/>
            <a:ext cx="7886700" cy="4351338"/>
          </a:xfrm>
        </p:spPr>
        <p:txBody>
          <a:bodyPr/>
          <a:lstStyle/>
          <a:p>
            <a:pPr marL="0" indent="0">
              <a:buNone/>
            </a:pPr>
            <a:r>
              <a:rPr lang="en-US" sz="3600" dirty="0"/>
              <a:t>You must have thorough </a:t>
            </a:r>
            <a:r>
              <a:rPr lang="en-US" sz="3600" dirty="0" smtClean="0"/>
              <a:t>knowledge</a:t>
            </a:r>
            <a:r>
              <a:rPr lang="en-US" sz="3600" dirty="0"/>
              <a:t> </a:t>
            </a:r>
            <a:r>
              <a:rPr lang="uk-UA" sz="3600" dirty="0" smtClean="0"/>
              <a:t>&amp; </a:t>
            </a:r>
            <a:r>
              <a:rPr lang="en-US" sz="3600" dirty="0" smtClean="0"/>
              <a:t>understanding </a:t>
            </a:r>
            <a:r>
              <a:rPr lang="en-US" sz="3600" dirty="0"/>
              <a:t>of the basic accident</a:t>
            </a:r>
            <a:r>
              <a:rPr lang="uk-UA" sz="3600" dirty="0"/>
              <a:t> &amp; </a:t>
            </a:r>
            <a:r>
              <a:rPr lang="en-US" sz="3600" dirty="0"/>
              <a:t>emergency handling procedures in order to maintain that trust.</a:t>
            </a:r>
            <a:endParaRPr lang="en-US" sz="3600" dirty="0">
              <a:cs typeface="Calibri"/>
            </a:endParaRPr>
          </a:p>
          <a:p>
            <a:pPr marL="137160" indent="0">
              <a:buNone/>
            </a:pPr>
            <a:endParaRPr lang="en-US" sz="36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337</a:t>
            </a:fld>
            <a:endParaRPr lang="en-US" dirty="0"/>
          </a:p>
        </p:txBody>
      </p:sp>
    </p:spTree>
    <p:extLst>
      <p:ext uri="{BB962C8B-B14F-4D97-AF65-F5344CB8AC3E}">
        <p14:creationId xmlns:p14="http://schemas.microsoft.com/office/powerpoint/2010/main" val="68842801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
        <p:nvSpPr>
          <p:cNvPr id="3" name="Content Placeholder 2"/>
          <p:cNvSpPr>
            <a:spLocks noGrp="1"/>
          </p:cNvSpPr>
          <p:nvPr>
            <p:ph idx="1"/>
          </p:nvPr>
        </p:nvSpPr>
        <p:spPr>
          <a:xfrm>
            <a:off x="457200" y="1371600"/>
            <a:ext cx="8534400" cy="4953000"/>
          </a:xfrm>
        </p:spPr>
        <p:txBody>
          <a:bodyPr/>
          <a:lstStyle/>
          <a:p>
            <a:pPr marL="0" indent="0">
              <a:lnSpc>
                <a:spcPct val="90000"/>
              </a:lnSpc>
              <a:buNone/>
            </a:pPr>
            <a:r>
              <a:rPr lang="en-US" sz="2600" b="1" u="sng" dirty="0"/>
              <a:t>The </a:t>
            </a:r>
            <a:r>
              <a:rPr lang="en-US" sz="2600" b="1" u="sng" dirty="0" smtClean="0"/>
              <a:t>4</a:t>
            </a:r>
            <a:r>
              <a:rPr lang="en-US" sz="2600" b="1" u="sng" dirty="0" smtClean="0"/>
              <a:t> Basic </a:t>
            </a:r>
            <a:r>
              <a:rPr lang="en-US" sz="2600" b="1" u="sng" dirty="0"/>
              <a:t>A</a:t>
            </a:r>
            <a:r>
              <a:rPr lang="en-US" sz="2600" b="1" u="sng" dirty="0" smtClean="0"/>
              <a:t>ccident</a:t>
            </a:r>
            <a:r>
              <a:rPr lang="uk-UA" sz="2600" b="1" u="sng" dirty="0" smtClean="0"/>
              <a:t> </a:t>
            </a:r>
            <a:r>
              <a:rPr lang="uk-UA" sz="2600" b="1" u="sng" dirty="0"/>
              <a:t>&amp; </a:t>
            </a:r>
            <a:r>
              <a:rPr lang="en-US" sz="2600" b="1" u="sng" dirty="0"/>
              <a:t>E</a:t>
            </a:r>
            <a:r>
              <a:rPr lang="en-US" sz="2600" b="1" u="sng" dirty="0" smtClean="0"/>
              <a:t>mergency </a:t>
            </a:r>
            <a:r>
              <a:rPr lang="en-US" sz="2600" b="1" u="sng" dirty="0"/>
              <a:t>H</a:t>
            </a:r>
            <a:r>
              <a:rPr lang="en-US" sz="2600" b="1" u="sng" dirty="0" smtClean="0"/>
              <a:t>andling </a:t>
            </a:r>
            <a:r>
              <a:rPr lang="en-US" sz="2600" b="1" u="sng" dirty="0" smtClean="0"/>
              <a:t>P</a:t>
            </a:r>
            <a:r>
              <a:rPr lang="en-US" sz="2600" b="1" u="sng" dirty="0" smtClean="0"/>
              <a:t>rocedures:</a:t>
            </a:r>
            <a:endParaRPr lang="en-US" sz="2600" b="1" u="sng" dirty="0">
              <a:cs typeface="Calibri"/>
            </a:endParaRPr>
          </a:p>
          <a:p>
            <a:pPr marL="0" indent="0">
              <a:lnSpc>
                <a:spcPct val="90000"/>
              </a:lnSpc>
              <a:buNone/>
            </a:pPr>
            <a:endParaRPr lang="en-US" sz="2400" dirty="0">
              <a:cs typeface="Calibri"/>
            </a:endParaRPr>
          </a:p>
          <a:p>
            <a:pPr marL="850265" lvl="1" indent="-457200">
              <a:buAutoNum type="arabicPeriod"/>
            </a:pPr>
            <a:r>
              <a:rPr lang="en-US" sz="2600" dirty="0"/>
              <a:t>Keep calm </a:t>
            </a:r>
            <a:endParaRPr lang="en-US" sz="2600" dirty="0">
              <a:cs typeface="Calibri" panose="020F0502020204030204"/>
            </a:endParaRPr>
          </a:p>
          <a:p>
            <a:pPr marL="850265" lvl="1" indent="-457200">
              <a:lnSpc>
                <a:spcPct val="90000"/>
              </a:lnSpc>
              <a:buAutoNum type="arabicPeriod"/>
            </a:pPr>
            <a:r>
              <a:rPr lang="en-US" sz="2600" dirty="0"/>
              <a:t>Protect your passengers, yourself, your vehicle </a:t>
            </a:r>
            <a:endParaRPr lang="en-US" sz="2600" dirty="0">
              <a:cs typeface="Calibri"/>
            </a:endParaRPr>
          </a:p>
          <a:p>
            <a:pPr marL="850265" lvl="1" indent="-457200">
              <a:lnSpc>
                <a:spcPct val="90000"/>
              </a:lnSpc>
              <a:buAutoNum type="arabicPeriod"/>
            </a:pPr>
            <a:r>
              <a:rPr lang="en-US" sz="2600" dirty="0"/>
              <a:t>Contact your dispatcher</a:t>
            </a:r>
            <a:endParaRPr lang="en-US" sz="2600" dirty="0">
              <a:cs typeface="Calibri"/>
            </a:endParaRPr>
          </a:p>
          <a:p>
            <a:pPr marL="850265" lvl="1" indent="-457200">
              <a:lnSpc>
                <a:spcPct val="90000"/>
              </a:lnSpc>
              <a:buAutoNum type="arabicPeriod"/>
            </a:pPr>
            <a:r>
              <a:rPr lang="en-US" sz="2600" dirty="0"/>
              <a:t>Complete the required reports</a:t>
            </a:r>
            <a:endParaRPr lang="en-US" sz="2600" dirty="0">
              <a:cs typeface="Calibri"/>
            </a:endParaRPr>
          </a:p>
          <a:p>
            <a:pPr marL="393065" lvl="1" indent="0">
              <a:buNone/>
            </a:pPr>
            <a:endParaRPr lang="en-US" sz="2600" u="sng" dirty="0"/>
          </a:p>
          <a:p>
            <a:pPr marL="0" indent="0">
              <a:buNone/>
            </a:pPr>
            <a:r>
              <a:rPr lang="en-US" sz="2600" dirty="0"/>
              <a:t>Each situation is going to be different. Therefore, 2</a:t>
            </a:r>
            <a:r>
              <a:rPr lang="uk-UA" sz="2600" dirty="0"/>
              <a:t> &amp; </a:t>
            </a:r>
            <a:r>
              <a:rPr lang="en-US" sz="2600" dirty="0"/>
              <a:t>3 may be reversed while 1</a:t>
            </a:r>
            <a:r>
              <a:rPr lang="uk-UA" sz="2600" dirty="0"/>
              <a:t> &amp; </a:t>
            </a:r>
            <a:r>
              <a:rPr lang="en-US" sz="2600" dirty="0"/>
              <a:t>4 remain constant.</a:t>
            </a:r>
            <a:endParaRPr lang="en-US" sz="26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338</a:t>
            </a:fld>
            <a:endParaRPr lang="en-US" dirty="0"/>
          </a:p>
        </p:txBody>
      </p:sp>
    </p:spTree>
    <p:extLst>
      <p:ext uri="{BB962C8B-B14F-4D97-AF65-F5344CB8AC3E}">
        <p14:creationId xmlns:p14="http://schemas.microsoft.com/office/powerpoint/2010/main" val="191517448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pPr>
              <a:buNone/>
            </a:pPr>
            <a:endParaRPr lang="en-US" sz="2800" dirty="0"/>
          </a:p>
          <a:p>
            <a:pPr>
              <a:buNone/>
            </a:pPr>
            <a:r>
              <a:rPr lang="en-US" sz="2800" dirty="0"/>
              <a:t>These four steps are basic – your agency should have a very detailed</a:t>
            </a:r>
            <a:r>
              <a:rPr lang="uk-UA" sz="2800" dirty="0"/>
              <a:t> &amp; </a:t>
            </a:r>
            <a:r>
              <a:rPr lang="en-US" sz="2800" dirty="0"/>
              <a:t>in-depth policy/guideline to follow in the event of an accident or incident. </a:t>
            </a:r>
          </a:p>
          <a:p>
            <a:pPr>
              <a:buNone/>
            </a:pPr>
            <a:endParaRPr lang="en-US" sz="2800" dirty="0"/>
          </a:p>
          <a:p>
            <a:pPr>
              <a:buNone/>
            </a:pPr>
            <a:r>
              <a:rPr lang="en-US" sz="2800" dirty="0"/>
              <a:t>Become familiar with these policies.</a:t>
            </a:r>
          </a:p>
          <a:p>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339</a:t>
            </a:fld>
            <a:endParaRPr lang="en-US" dirty="0"/>
          </a:p>
        </p:txBody>
      </p:sp>
      <p:sp>
        <p:nvSpPr>
          <p:cNvPr id="4" name="Title 1">
            <a:extLst>
              <a:ext uri="{FF2B5EF4-FFF2-40B4-BE49-F238E27FC236}">
                <a16:creationId xmlns="" xmlns:a16="http://schemas.microsoft.com/office/drawing/2014/main" id="{4C8F0402-09CB-4B1F-918C-670DAA167A61}"/>
              </a:ext>
            </a:extLst>
          </p:cNvPr>
          <p:cNvSpPr txBox="1">
            <a:spLocks/>
          </p:cNvSpPr>
          <p:nvPr/>
        </p:nvSpPr>
        <p:spPr bwMode="auto">
          <a:xfrm>
            <a:off x="456757" y="750162"/>
            <a:ext cx="8229600" cy="51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Tree>
    <p:extLst>
      <p:ext uri="{BB962C8B-B14F-4D97-AF65-F5344CB8AC3E}">
        <p14:creationId xmlns:p14="http://schemas.microsoft.com/office/powerpoint/2010/main" val="128292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80060" indent="-342900"/>
            <a:endParaRPr lang="en-US" sz="2400" dirty="0">
              <a:cs typeface="Calibri" panose="020F0502020204030204"/>
            </a:endParaRPr>
          </a:p>
          <a:p>
            <a:pPr marL="685800" lvl="1" indent="-342900">
              <a:buFont typeface="Arial" panose="05000000000000000000" pitchFamily="2" charset="2"/>
              <a:buChar char="•"/>
            </a:pPr>
            <a:r>
              <a:rPr lang="en-US" sz="2400" dirty="0"/>
              <a:t>A pace of work that does not allow sufficient recovery</a:t>
            </a:r>
            <a:endParaRPr lang="en-US" sz="2400" dirty="0">
              <a:cs typeface="Calibri" panose="020F0502020204030204"/>
            </a:endParaRPr>
          </a:p>
          <a:p>
            <a:pPr marL="685800" lvl="1" indent="-342900">
              <a:buFont typeface="Arial" panose="05000000000000000000" pitchFamily="2" charset="2"/>
              <a:buChar char="•"/>
            </a:pPr>
            <a:endParaRPr lang="en-US" sz="2400" dirty="0">
              <a:cs typeface="Calibri" panose="020F0502020204030204"/>
            </a:endParaRPr>
          </a:p>
          <a:p>
            <a:pPr marL="685800" lvl="1" indent="-342900">
              <a:buFont typeface="Arial" panose="05000000000000000000" pitchFamily="2" charset="2"/>
              <a:buChar char="•"/>
            </a:pPr>
            <a:r>
              <a:rPr lang="en-US" sz="2400" dirty="0"/>
              <a:t>Heat, cold,</a:t>
            </a:r>
            <a:r>
              <a:rPr lang="uk-UA" sz="2400" dirty="0"/>
              <a:t> &amp; </a:t>
            </a:r>
            <a:r>
              <a:rPr lang="en-US" sz="2400" dirty="0"/>
              <a:t>vibration</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34</a:t>
            </a:fld>
            <a:endParaRPr lang="en-US" dirty="0"/>
          </a:p>
        </p:txBody>
      </p:sp>
      <p:sp>
        <p:nvSpPr>
          <p:cNvPr id="6" name="Title 1">
            <a:extLst>
              <a:ext uri="{FF2B5EF4-FFF2-40B4-BE49-F238E27FC236}">
                <a16:creationId xmlns="" xmlns:a16="http://schemas.microsoft.com/office/drawing/2014/main" id="{2DAB5173-7411-4B44-9017-BA094D8B6BBF}"/>
              </a:ext>
            </a:extLst>
          </p:cNvPr>
          <p:cNvSpPr txBox="1">
            <a:spLocks/>
          </p:cNvSpPr>
          <p:nvPr/>
        </p:nvSpPr>
        <p:spPr bwMode="auto">
          <a:xfrm>
            <a:off x="625373" y="363771"/>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a:cs typeface="Calibri Light"/>
              </a:rPr>
              <a:t>Transit Employee Safety &amp; Health</a:t>
            </a:r>
            <a:endParaRPr lang="en-US"/>
          </a:p>
        </p:txBody>
      </p:sp>
    </p:spTree>
    <p:extLst>
      <p:ext uri="{BB962C8B-B14F-4D97-AF65-F5344CB8AC3E}">
        <p14:creationId xmlns:p14="http://schemas.microsoft.com/office/powerpoint/2010/main" val="18319621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b="0" dirty="0">
                <a:latin typeface="Calibri"/>
                <a:ea typeface="+mj-lt"/>
                <a:cs typeface="+mj-lt"/>
              </a:rPr>
              <a:t>Accidents, Incidents,</a:t>
            </a:r>
            <a:r>
              <a:rPr lang="uk-UA" b="0" dirty="0">
                <a:latin typeface="Calibri"/>
                <a:ea typeface="+mj-lt"/>
                <a:cs typeface="+mj-lt"/>
              </a:rPr>
              <a:t> &amp; </a:t>
            </a:r>
            <a:r>
              <a:rPr lang="en-US" b="0" dirty="0">
                <a:latin typeface="Calibri"/>
                <a:ea typeface="+mj-lt"/>
                <a:cs typeface="+mj-lt"/>
              </a:rPr>
              <a:t>Emergencies</a:t>
            </a:r>
            <a:endParaRPr lang="en-US" dirty="0">
              <a:latin typeface="Calibri"/>
              <a:cs typeface="Calibri"/>
            </a:endParaRPr>
          </a:p>
        </p:txBody>
      </p:sp>
      <p:sp>
        <p:nvSpPr>
          <p:cNvPr id="3" name="Content Placeholder 2"/>
          <p:cNvSpPr>
            <a:spLocks noGrp="1"/>
          </p:cNvSpPr>
          <p:nvPr>
            <p:ph idx="1"/>
          </p:nvPr>
        </p:nvSpPr>
        <p:spPr>
          <a:xfrm>
            <a:off x="571500" y="1638300"/>
            <a:ext cx="8001000" cy="4076700"/>
          </a:xfrm>
        </p:spPr>
        <p:txBody>
          <a:bodyPr/>
          <a:lstStyle/>
          <a:p>
            <a:pPr>
              <a:buNone/>
            </a:pPr>
            <a:r>
              <a:rPr lang="en-US" sz="3600" b="1" u="sng" dirty="0" smtClean="0"/>
              <a:t>Evacuation</a:t>
            </a:r>
          </a:p>
          <a:p>
            <a:pPr>
              <a:buNone/>
            </a:pPr>
            <a:endParaRPr lang="en-US" sz="1000" b="1" u="sng" dirty="0">
              <a:cs typeface="Calibri"/>
            </a:endParaRPr>
          </a:p>
          <a:p>
            <a:pPr marL="0" indent="0">
              <a:buNone/>
            </a:pPr>
            <a:r>
              <a:rPr lang="en-US" sz="3200" dirty="0"/>
              <a:t>As a driver, you have an important responsibility for the welfare</a:t>
            </a:r>
            <a:r>
              <a:rPr lang="uk-UA" sz="3200" dirty="0"/>
              <a:t> &amp; </a:t>
            </a:r>
            <a:r>
              <a:rPr lang="en-US" sz="3200" dirty="0"/>
              <a:t>safety of your passengers. You must be prepared to provide evacuation assistance to all passengers. </a:t>
            </a:r>
            <a:endParaRPr lang="en-US" sz="3200" dirty="0">
              <a:cs typeface="Calibri"/>
            </a:endParaRPr>
          </a:p>
          <a:p>
            <a:pPr>
              <a:buNone/>
            </a:pPr>
            <a:endParaRPr lang="en-US" sz="3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340</a:t>
            </a:fld>
            <a:endParaRPr lang="en-US" dirty="0"/>
          </a:p>
        </p:txBody>
      </p:sp>
    </p:spTree>
    <p:extLst>
      <p:ext uri="{BB962C8B-B14F-4D97-AF65-F5344CB8AC3E}">
        <p14:creationId xmlns:p14="http://schemas.microsoft.com/office/powerpoint/2010/main" val="124043904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b="0" dirty="0">
                <a:latin typeface="Calibri"/>
                <a:ea typeface="+mj-lt"/>
                <a:cs typeface="+mj-lt"/>
              </a:rPr>
              <a:t>Accidents, Incidents,</a:t>
            </a:r>
            <a:r>
              <a:rPr lang="uk-UA" b="0" dirty="0">
                <a:latin typeface="Calibri"/>
                <a:ea typeface="+mj-lt"/>
                <a:cs typeface="+mj-lt"/>
              </a:rPr>
              <a:t> &amp; </a:t>
            </a:r>
            <a:r>
              <a:rPr lang="en-US" b="0" dirty="0">
                <a:latin typeface="Calibri"/>
                <a:ea typeface="+mj-lt"/>
                <a:cs typeface="+mj-lt"/>
              </a:rPr>
              <a:t>Emergencies</a:t>
            </a:r>
            <a:endParaRPr lang="en-US" dirty="0">
              <a:latin typeface="Calibri"/>
              <a:cs typeface="Calibri"/>
            </a:endParaRPr>
          </a:p>
        </p:txBody>
      </p:sp>
      <p:sp>
        <p:nvSpPr>
          <p:cNvPr id="3" name="Content Placeholder 2"/>
          <p:cNvSpPr>
            <a:spLocks noGrp="1"/>
          </p:cNvSpPr>
          <p:nvPr>
            <p:ph idx="1"/>
          </p:nvPr>
        </p:nvSpPr>
        <p:spPr>
          <a:xfrm>
            <a:off x="457200" y="1562100"/>
            <a:ext cx="8229600" cy="4762500"/>
          </a:xfrm>
        </p:spPr>
        <p:txBody>
          <a:bodyPr/>
          <a:lstStyle/>
          <a:p>
            <a:pPr marL="0" indent="0">
              <a:buNone/>
            </a:pPr>
            <a:r>
              <a:rPr lang="en-US" sz="3600" b="1" u="sng" dirty="0"/>
              <a:t>The </a:t>
            </a:r>
            <a:r>
              <a:rPr lang="en-US" sz="3600" b="1" u="sng" dirty="0" smtClean="0"/>
              <a:t>Evacuation </a:t>
            </a:r>
            <a:r>
              <a:rPr lang="en-US" sz="3600" b="1" u="sng" dirty="0"/>
              <a:t>D</a:t>
            </a:r>
            <a:r>
              <a:rPr lang="en-US" sz="3600" b="1" u="sng" dirty="0" smtClean="0"/>
              <a:t>ecision</a:t>
            </a:r>
            <a:r>
              <a:rPr lang="en-US" sz="3600" b="1" u="sng" dirty="0"/>
              <a:t> </a:t>
            </a:r>
            <a:endParaRPr lang="en-US" sz="3600" dirty="0">
              <a:cs typeface="Calibri" panose="020F0502020204030204"/>
            </a:endParaRPr>
          </a:p>
          <a:p>
            <a:pPr marL="0" indent="0">
              <a:buNone/>
            </a:pPr>
            <a:endParaRPr lang="en-US" sz="900" b="1" u="sng" dirty="0"/>
          </a:p>
          <a:p>
            <a:pPr marL="0" indent="0">
              <a:buNone/>
            </a:pPr>
            <a:r>
              <a:rPr lang="en-US" sz="3200" dirty="0"/>
              <a:t>If you smell smoke, see smoke or smell gasoline or diesel fumes, evacuate the vehicle immediately. </a:t>
            </a:r>
            <a:endParaRPr lang="en-US" sz="3200" dirty="0">
              <a:cs typeface="Calibri" panose="020F0502020204030204"/>
            </a:endParaRPr>
          </a:p>
          <a:p>
            <a:pPr marL="0" indent="0">
              <a:buNone/>
            </a:pPr>
            <a:endParaRPr lang="en-US" sz="3200" dirty="0">
              <a:cs typeface="Calibri" panose="020F0502020204030204"/>
            </a:endParaRPr>
          </a:p>
          <a:p>
            <a:pPr marL="0" indent="0">
              <a:buNone/>
            </a:pPr>
            <a:r>
              <a:rPr lang="en-US" sz="3200" dirty="0"/>
              <a:t>Do not assume it is NOT an emergency.</a:t>
            </a:r>
            <a:endParaRPr lang="en-US" sz="3200" dirty="0">
              <a:cs typeface="Calibri" panose="020F0502020204030204"/>
            </a:endParaRPr>
          </a:p>
          <a:p>
            <a:pPr marL="0" indent="0">
              <a:buNone/>
            </a:pPr>
            <a:endParaRPr lang="en-US" sz="36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341</a:t>
            </a:fld>
            <a:endParaRPr lang="en-US" dirty="0"/>
          </a:p>
        </p:txBody>
      </p:sp>
    </p:spTree>
    <p:extLst>
      <p:ext uri="{BB962C8B-B14F-4D97-AF65-F5344CB8AC3E}">
        <p14:creationId xmlns:p14="http://schemas.microsoft.com/office/powerpoint/2010/main" val="122148232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b="0" dirty="0">
                <a:latin typeface="Calibri"/>
                <a:ea typeface="+mj-lt"/>
                <a:cs typeface="+mj-lt"/>
              </a:rPr>
              <a:t>Accidents, Incidents,</a:t>
            </a:r>
            <a:r>
              <a:rPr lang="uk-UA" b="0" dirty="0">
                <a:latin typeface="Calibri"/>
                <a:ea typeface="+mj-lt"/>
                <a:cs typeface="+mj-lt"/>
              </a:rPr>
              <a:t> &amp; </a:t>
            </a:r>
            <a:r>
              <a:rPr lang="en-US" b="0" dirty="0">
                <a:latin typeface="Calibri"/>
                <a:ea typeface="+mj-lt"/>
                <a:cs typeface="+mj-lt"/>
              </a:rPr>
              <a:t>Emergencies</a:t>
            </a:r>
            <a:endParaRPr lang="en-US" dirty="0">
              <a:latin typeface="Calibri"/>
              <a:cs typeface="Calibri"/>
            </a:endParaRPr>
          </a:p>
        </p:txBody>
      </p:sp>
      <p:sp>
        <p:nvSpPr>
          <p:cNvPr id="3" name="Content Placeholder 2"/>
          <p:cNvSpPr>
            <a:spLocks noGrp="1"/>
          </p:cNvSpPr>
          <p:nvPr>
            <p:ph idx="1"/>
          </p:nvPr>
        </p:nvSpPr>
        <p:spPr>
          <a:xfrm>
            <a:off x="457200" y="1371600"/>
            <a:ext cx="8229600" cy="4953000"/>
          </a:xfrm>
        </p:spPr>
        <p:txBody>
          <a:bodyPr/>
          <a:lstStyle/>
          <a:p>
            <a:pPr marL="342900" indent="-342900"/>
            <a:endParaRPr lang="en-US" sz="2400" dirty="0">
              <a:cs typeface="Calibri" panose="020F0502020204030204"/>
            </a:endParaRPr>
          </a:p>
          <a:p>
            <a:pPr marL="342900" indent="-342900"/>
            <a:r>
              <a:rPr lang="en-US" sz="2800" dirty="0"/>
              <a:t>Passengers in wheelchairs present two elements for </a:t>
            </a:r>
            <a:r>
              <a:rPr lang="en-US" sz="2800" dirty="0" smtClean="0"/>
              <a:t>assessment</a:t>
            </a:r>
            <a:r>
              <a:rPr lang="en-US" sz="2800" dirty="0" smtClean="0"/>
              <a:t>:</a:t>
            </a:r>
          </a:p>
          <a:p>
            <a:pPr marL="342900" indent="-342900"/>
            <a:endParaRPr lang="en-US" sz="1050" dirty="0">
              <a:cs typeface="Calibri" panose="020F0502020204030204"/>
            </a:endParaRPr>
          </a:p>
          <a:p>
            <a:pPr marL="857250" lvl="1" indent="-514350">
              <a:buFont typeface="+mj-lt"/>
              <a:buAutoNum type="arabicPeriod"/>
            </a:pPr>
            <a:r>
              <a:rPr lang="en-US" sz="2800" dirty="0" smtClean="0"/>
              <a:t>whether </a:t>
            </a:r>
            <a:r>
              <a:rPr lang="en-US" sz="2800" dirty="0"/>
              <a:t>or not conditions permit operation of the lift. </a:t>
            </a:r>
            <a:endParaRPr lang="en-US" sz="2800" dirty="0"/>
          </a:p>
          <a:p>
            <a:pPr marL="857250" lvl="1" indent="-514350">
              <a:buFont typeface="+mj-lt"/>
              <a:buAutoNum type="arabicPeriod"/>
            </a:pPr>
            <a:r>
              <a:rPr lang="en-US" sz="2800" dirty="0" smtClean="0"/>
              <a:t>whether </a:t>
            </a:r>
            <a:r>
              <a:rPr lang="en-US" sz="2800" dirty="0"/>
              <a:t>or not to evacuate the passenger in their mobility device.</a:t>
            </a:r>
            <a:endParaRPr lang="en-US" sz="2800" dirty="0">
              <a:cs typeface="Calibri" panose="020F0502020204030204"/>
            </a:endParaRPr>
          </a:p>
          <a:p>
            <a:pPr marL="342900" indent="-342900"/>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342</a:t>
            </a:fld>
            <a:endParaRPr lang="en-US" dirty="0"/>
          </a:p>
        </p:txBody>
      </p:sp>
    </p:spTree>
    <p:extLst>
      <p:ext uri="{BB962C8B-B14F-4D97-AF65-F5344CB8AC3E}">
        <p14:creationId xmlns:p14="http://schemas.microsoft.com/office/powerpoint/2010/main" val="118014472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endParaRPr lang="en-US" dirty="0"/>
          </a:p>
          <a:p>
            <a:pPr>
              <a:buNone/>
            </a:pPr>
            <a:endParaRPr lang="en-US" sz="2400" dirty="0"/>
          </a:p>
          <a:p>
            <a:pPr>
              <a:buNone/>
            </a:pPr>
            <a:r>
              <a:rPr lang="en-US" sz="3200" dirty="0"/>
              <a:t>Passengers may be reluctant to leave their wheelchair behind because without it they become totally immobile. However, saving the passenger’s life is first priority.  If time</a:t>
            </a:r>
            <a:r>
              <a:rPr lang="uk-UA" sz="3200" dirty="0"/>
              <a:t> &amp; </a:t>
            </a:r>
            <a:r>
              <a:rPr lang="en-US" sz="3200" dirty="0"/>
              <a:t>conditions permit, the wheelchair can be recovered later.</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343</a:t>
            </a:fld>
            <a:endParaRPr lang="en-US" dirty="0"/>
          </a:p>
        </p:txBody>
      </p:sp>
      <p:sp>
        <p:nvSpPr>
          <p:cNvPr id="6" name="Title 1">
            <a:extLst>
              <a:ext uri="{FF2B5EF4-FFF2-40B4-BE49-F238E27FC236}">
                <a16:creationId xmlns="" xmlns:a16="http://schemas.microsoft.com/office/drawing/2014/main" id="{18C2732C-0A0E-4F84-A3F4-52C175CD7AD6}"/>
              </a:ext>
            </a:extLst>
          </p:cNvPr>
          <p:cNvSpPr>
            <a:spLocks noGrp="1"/>
          </p:cNvSpPr>
          <p:nvPr>
            <p:ph type="title"/>
          </p:nvPr>
        </p:nvSpPr>
        <p:spPr>
          <a:xfrm>
            <a:off x="457200" y="704088"/>
            <a:ext cx="8229600" cy="438912"/>
          </a:xfrm>
        </p:spPr>
        <p:txBody>
          <a:bodyPr>
            <a:noAutofit/>
          </a:body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Tree>
    <p:extLst>
      <p:ext uri="{BB962C8B-B14F-4D97-AF65-F5344CB8AC3E}">
        <p14:creationId xmlns:p14="http://schemas.microsoft.com/office/powerpoint/2010/main" val="903471756"/>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3600" dirty="0"/>
          </a:p>
          <a:p>
            <a:pPr algn="ctr">
              <a:buNone/>
            </a:pPr>
            <a:r>
              <a:rPr lang="en-US" sz="3200" b="1" dirty="0" smtClean="0"/>
              <a:t>Be </a:t>
            </a:r>
            <a:r>
              <a:rPr lang="en-US" sz="3200" b="1" dirty="0"/>
              <a:t>sure to identify portable oxygen devices</a:t>
            </a:r>
            <a:r>
              <a:rPr lang="uk-UA" sz="3200" b="1" dirty="0"/>
              <a:t> &amp; </a:t>
            </a:r>
            <a:r>
              <a:rPr lang="en-US" sz="3200" b="1" dirty="0"/>
              <a:t>remove them from the vehicle.</a:t>
            </a:r>
          </a:p>
          <a:p>
            <a:pPr>
              <a:buNone/>
            </a:pPr>
            <a:endParaRPr lang="en-US" sz="3200" b="1" dirty="0"/>
          </a:p>
          <a:p>
            <a:pPr algn="ctr">
              <a:buNone/>
            </a:pPr>
            <a:r>
              <a:rPr lang="en-US" sz="3200" b="1" dirty="0"/>
              <a:t>Alert fire fighters to their presence</a:t>
            </a:r>
            <a:r>
              <a:rPr lang="uk-UA" sz="3200" b="1" dirty="0"/>
              <a:t> &amp; </a:t>
            </a:r>
            <a:r>
              <a:rPr lang="en-US" sz="3200" b="1" dirty="0"/>
              <a:t>location.</a:t>
            </a:r>
          </a:p>
          <a:p>
            <a:pPr>
              <a:buNone/>
            </a:pPr>
            <a:r>
              <a:rPr lang="en-US" sz="3600" dirty="0"/>
              <a:t> </a:t>
            </a: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344</a:t>
            </a:fld>
            <a:endParaRPr lang="en-US" dirty="0"/>
          </a:p>
        </p:txBody>
      </p:sp>
      <p:sp>
        <p:nvSpPr>
          <p:cNvPr id="6" name="Title 1">
            <a:extLst>
              <a:ext uri="{FF2B5EF4-FFF2-40B4-BE49-F238E27FC236}">
                <a16:creationId xmlns="" xmlns:a16="http://schemas.microsoft.com/office/drawing/2014/main" id="{18C2732C-0A0E-4F84-A3F4-52C175CD7AD6}"/>
              </a:ext>
            </a:extLst>
          </p:cNvPr>
          <p:cNvSpPr>
            <a:spLocks noGrp="1"/>
          </p:cNvSpPr>
          <p:nvPr>
            <p:ph type="title"/>
          </p:nvPr>
        </p:nvSpPr>
        <p:spPr>
          <a:xfrm>
            <a:off x="457200" y="704088"/>
            <a:ext cx="8229600" cy="438912"/>
          </a:xfrm>
        </p:spPr>
        <p:txBody>
          <a:bodyPr>
            <a:noAutofit/>
          </a:body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Tree>
    <p:extLst>
      <p:ext uri="{BB962C8B-B14F-4D97-AF65-F5344CB8AC3E}">
        <p14:creationId xmlns:p14="http://schemas.microsoft.com/office/powerpoint/2010/main" val="93214187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229600" cy="4914900"/>
          </a:xfrm>
        </p:spPr>
        <p:txBody>
          <a:bodyPr/>
          <a:lstStyle/>
          <a:p>
            <a:pPr>
              <a:buNone/>
            </a:pPr>
            <a:r>
              <a:rPr lang="en-US" sz="3000" b="1" u="sng" dirty="0"/>
              <a:t>Communicating with passengers</a:t>
            </a:r>
            <a:r>
              <a:rPr lang="uk-UA" sz="3000" b="1" u="sng" dirty="0"/>
              <a:t> &amp; </a:t>
            </a:r>
            <a:r>
              <a:rPr lang="en-US" sz="3000" b="1" u="sng" dirty="0"/>
              <a:t>helpers</a:t>
            </a:r>
          </a:p>
          <a:p>
            <a:pPr>
              <a:buNone/>
            </a:pPr>
            <a:endParaRPr lang="en-US" dirty="0"/>
          </a:p>
          <a:p>
            <a:pPr>
              <a:buNone/>
            </a:pPr>
            <a:r>
              <a:rPr lang="en-US" sz="2600" dirty="0"/>
              <a:t>In an emergency, most passengers will look to you, the driver, for direction. You represent authority</a:t>
            </a:r>
            <a:r>
              <a:rPr lang="uk-UA" sz="2600" dirty="0"/>
              <a:t> &amp; </a:t>
            </a:r>
            <a:r>
              <a:rPr lang="en-US" sz="2600" dirty="0"/>
              <a:t>must take initial control</a:t>
            </a:r>
            <a:r>
              <a:rPr lang="uk-UA" sz="2600" dirty="0"/>
              <a:t> &amp; </a:t>
            </a:r>
            <a:r>
              <a:rPr lang="en-US" sz="2600" dirty="0"/>
              <a:t>take the lead.</a:t>
            </a:r>
          </a:p>
          <a:p>
            <a:pPr>
              <a:buNone/>
            </a:pPr>
            <a:endParaRPr lang="en-US" sz="2600" dirty="0"/>
          </a:p>
          <a:p>
            <a:pPr>
              <a:buNone/>
            </a:pPr>
            <a:r>
              <a:rPr lang="en-US" sz="2600" dirty="0"/>
              <a:t>Passengers should be advised that help is on the way, but for their safety, it is best that they leave or be assisted from the vehicle.</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345</a:t>
            </a:fld>
            <a:endParaRPr lang="en-US" dirty="0"/>
          </a:p>
        </p:txBody>
      </p:sp>
      <p:sp>
        <p:nvSpPr>
          <p:cNvPr id="6" name="Title 1">
            <a:extLst>
              <a:ext uri="{FF2B5EF4-FFF2-40B4-BE49-F238E27FC236}">
                <a16:creationId xmlns="" xmlns:a16="http://schemas.microsoft.com/office/drawing/2014/main" id="{18C2732C-0A0E-4F84-A3F4-52C175CD7AD6}"/>
              </a:ext>
            </a:extLst>
          </p:cNvPr>
          <p:cNvSpPr>
            <a:spLocks noGrp="1"/>
          </p:cNvSpPr>
          <p:nvPr>
            <p:ph type="title"/>
          </p:nvPr>
        </p:nvSpPr>
        <p:spPr>
          <a:xfrm>
            <a:off x="457200" y="704088"/>
            <a:ext cx="8229600" cy="438912"/>
          </a:xfrm>
        </p:spPr>
        <p:txBody>
          <a:bodyPr>
            <a:noAutofit/>
          </a:body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Tree>
    <p:extLst>
      <p:ext uri="{BB962C8B-B14F-4D97-AF65-F5344CB8AC3E}">
        <p14:creationId xmlns:p14="http://schemas.microsoft.com/office/powerpoint/2010/main" val="16859976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None/>
            </a:pPr>
            <a:endParaRPr lang="en-US" sz="2800" dirty="0"/>
          </a:p>
          <a:p>
            <a:pPr>
              <a:buNone/>
            </a:pPr>
            <a:r>
              <a:rPr lang="en-US" sz="2800" dirty="0"/>
              <a:t>The use of able-bodied passengers or passers-by, must be done with great care. The ability to remain calm</a:t>
            </a:r>
            <a:r>
              <a:rPr lang="uk-UA" sz="2800" dirty="0"/>
              <a:t> &amp; </a:t>
            </a:r>
            <a:r>
              <a:rPr lang="en-US" sz="2800" dirty="0"/>
              <a:t>give clear</a:t>
            </a:r>
            <a:r>
              <a:rPr lang="uk-UA" sz="2800" dirty="0"/>
              <a:t> &amp; </a:t>
            </a:r>
            <a:r>
              <a:rPr lang="en-US" sz="2800" dirty="0"/>
              <a:t>concise instructions to helpers will prevent unnecessary injuries. </a:t>
            </a:r>
          </a:p>
          <a:p>
            <a:pPr>
              <a:buNone/>
            </a:pPr>
            <a:endParaRPr lang="en-US" sz="2800" dirty="0"/>
          </a:p>
          <a:p>
            <a:pPr>
              <a:buNone/>
            </a:pPr>
            <a:r>
              <a:rPr lang="en-US" sz="2800" dirty="0"/>
              <a:t>Make it clear what commands will be used to start whatever you will be doing.</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346</a:t>
            </a:fld>
            <a:endParaRPr lang="en-US" dirty="0"/>
          </a:p>
        </p:txBody>
      </p:sp>
      <p:sp>
        <p:nvSpPr>
          <p:cNvPr id="6" name="Title 1">
            <a:extLst>
              <a:ext uri="{FF2B5EF4-FFF2-40B4-BE49-F238E27FC236}">
                <a16:creationId xmlns="" xmlns:a16="http://schemas.microsoft.com/office/drawing/2014/main" id="{18C2732C-0A0E-4F84-A3F4-52C175CD7AD6}"/>
              </a:ext>
            </a:extLst>
          </p:cNvPr>
          <p:cNvSpPr>
            <a:spLocks noGrp="1"/>
          </p:cNvSpPr>
          <p:nvPr>
            <p:ph type="title"/>
          </p:nvPr>
        </p:nvSpPr>
        <p:spPr>
          <a:xfrm>
            <a:off x="457200" y="704088"/>
            <a:ext cx="8229600" cy="438912"/>
          </a:xfrm>
        </p:spPr>
        <p:txBody>
          <a:bodyPr>
            <a:noAutofit/>
          </a:body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Tree>
    <p:extLst>
      <p:ext uri="{BB962C8B-B14F-4D97-AF65-F5344CB8AC3E}">
        <p14:creationId xmlns:p14="http://schemas.microsoft.com/office/powerpoint/2010/main" val="1211547952"/>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endParaRPr lang="en-US" dirty="0"/>
          </a:p>
          <a:p>
            <a:pPr>
              <a:buNone/>
            </a:pPr>
            <a:r>
              <a:rPr lang="en-US" sz="2800" dirty="0"/>
              <a:t>Remember – as the driver of your vehicle, you are responsible for directing passengers</a:t>
            </a:r>
            <a:r>
              <a:rPr lang="uk-UA" sz="2800" dirty="0"/>
              <a:t> &amp; </a:t>
            </a:r>
            <a:r>
              <a:rPr lang="en-US" sz="2800" dirty="0"/>
              <a:t>passers-by in giving assistance. </a:t>
            </a:r>
            <a:endParaRPr lang="en-US" sz="2800" dirty="0" smtClean="0"/>
          </a:p>
          <a:p>
            <a:pPr>
              <a:buNone/>
            </a:pPr>
            <a:endParaRPr lang="en-US" sz="2800" dirty="0"/>
          </a:p>
          <a:p>
            <a:pPr>
              <a:buNone/>
            </a:pPr>
            <a:r>
              <a:rPr lang="en-US" sz="2800" dirty="0" smtClean="0"/>
              <a:t>However</a:t>
            </a:r>
            <a:r>
              <a:rPr lang="en-US" sz="2800" dirty="0"/>
              <a:t>, once public safety personnel arrive on the scene, they will assume command</a:t>
            </a:r>
            <a:r>
              <a:rPr lang="uk-UA" sz="2800" dirty="0"/>
              <a:t> &amp; </a:t>
            </a:r>
            <a:r>
              <a:rPr lang="en-US" sz="2800" dirty="0"/>
              <a:t>control of the emergency. At that point, your responsibility is seeing to the needs of your passengers.</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347</a:t>
            </a:fld>
            <a:endParaRPr lang="en-US" dirty="0"/>
          </a:p>
        </p:txBody>
      </p:sp>
      <p:sp>
        <p:nvSpPr>
          <p:cNvPr id="6" name="Title 1">
            <a:extLst>
              <a:ext uri="{FF2B5EF4-FFF2-40B4-BE49-F238E27FC236}">
                <a16:creationId xmlns="" xmlns:a16="http://schemas.microsoft.com/office/drawing/2014/main" id="{18C2732C-0A0E-4F84-A3F4-52C175CD7AD6}"/>
              </a:ext>
            </a:extLst>
          </p:cNvPr>
          <p:cNvSpPr>
            <a:spLocks noGrp="1"/>
          </p:cNvSpPr>
          <p:nvPr>
            <p:ph type="title"/>
          </p:nvPr>
        </p:nvSpPr>
        <p:spPr>
          <a:xfrm>
            <a:off x="457200" y="704088"/>
            <a:ext cx="8229600" cy="438912"/>
          </a:xfrm>
        </p:spPr>
        <p:txBody>
          <a:bodyPr>
            <a:noAutofit/>
          </a:bodyPr>
          <a:lstStyle/>
          <a:p>
            <a:r>
              <a:rPr lang="en-US" dirty="0">
                <a:cs typeface="Calibri Light"/>
              </a:rPr>
              <a:t>Accidents, Incidents,</a:t>
            </a:r>
            <a:r>
              <a:rPr lang="uk-UA" dirty="0">
                <a:cs typeface="Calibri Light"/>
              </a:rPr>
              <a:t> &amp; </a:t>
            </a:r>
            <a:r>
              <a:rPr lang="en-US" dirty="0">
                <a:cs typeface="Calibri Light"/>
              </a:rPr>
              <a:t>Emergencies</a:t>
            </a:r>
            <a:endParaRPr lang="en-US" dirty="0"/>
          </a:p>
        </p:txBody>
      </p:sp>
    </p:spTree>
    <p:extLst>
      <p:ext uri="{BB962C8B-B14F-4D97-AF65-F5344CB8AC3E}">
        <p14:creationId xmlns:p14="http://schemas.microsoft.com/office/powerpoint/2010/main" val="179414300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Fire Extinguishers</a:t>
            </a:r>
            <a:endParaRPr lang="en-US" dirty="0"/>
          </a:p>
        </p:txBody>
      </p:sp>
      <p:sp>
        <p:nvSpPr>
          <p:cNvPr id="3" name="Content Placeholder 2"/>
          <p:cNvSpPr>
            <a:spLocks noGrp="1"/>
          </p:cNvSpPr>
          <p:nvPr>
            <p:ph idx="1"/>
          </p:nvPr>
        </p:nvSpPr>
        <p:spPr>
          <a:xfrm>
            <a:off x="463845" y="1610833"/>
            <a:ext cx="8229600" cy="4953000"/>
          </a:xfrm>
        </p:spPr>
        <p:txBody>
          <a:bodyPr/>
          <a:lstStyle/>
          <a:p>
            <a:pPr>
              <a:lnSpc>
                <a:spcPct val="90000"/>
              </a:lnSpc>
            </a:pPr>
            <a:r>
              <a:rPr lang="en-US" sz="2800" dirty="0"/>
              <a:t>An essential piece of emergency equipment</a:t>
            </a:r>
            <a:r>
              <a:rPr lang="uk-UA" sz="2800" dirty="0"/>
              <a:t> &amp; </a:t>
            </a:r>
            <a:r>
              <a:rPr lang="en-US" sz="2800" dirty="0"/>
              <a:t>all vehicles should have one.</a:t>
            </a:r>
            <a:endParaRPr lang="en-US" sz="2800" dirty="0">
              <a:cs typeface="Calibri"/>
            </a:endParaRPr>
          </a:p>
          <a:p>
            <a:pPr>
              <a:lnSpc>
                <a:spcPct val="90000"/>
              </a:lnSpc>
            </a:pPr>
            <a:endParaRPr lang="en-US" sz="2800" dirty="0">
              <a:cs typeface="Calibri"/>
            </a:endParaRPr>
          </a:p>
          <a:p>
            <a:pPr>
              <a:lnSpc>
                <a:spcPct val="90000"/>
              </a:lnSpc>
            </a:pPr>
            <a:r>
              <a:rPr lang="en-US" sz="2800" dirty="0"/>
              <a:t>A typical fire extinguisher has only 15-20 seconds of retardant.</a:t>
            </a:r>
            <a:endParaRPr lang="en-US" sz="2800" dirty="0">
              <a:cs typeface="Calibri" panose="020F0502020204030204"/>
            </a:endParaRPr>
          </a:p>
          <a:p>
            <a:pPr>
              <a:lnSpc>
                <a:spcPct val="90000"/>
              </a:lnSpc>
            </a:pPr>
            <a:endParaRPr lang="en-US" sz="2800" dirty="0">
              <a:cs typeface="Calibri" panose="020F0502020204030204"/>
            </a:endParaRPr>
          </a:p>
          <a:p>
            <a:pPr>
              <a:lnSpc>
                <a:spcPct val="90000"/>
              </a:lnSpc>
            </a:pPr>
            <a:r>
              <a:rPr lang="en-US" sz="2800" dirty="0"/>
              <a:t>In order for a fire extinguisher to be effective it must be used properly.</a:t>
            </a:r>
            <a:endParaRPr lang="en-US" sz="2800" dirty="0">
              <a:cs typeface="Calibri" panose="020F0502020204030204"/>
            </a:endParaRPr>
          </a:p>
          <a:p>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348</a:t>
            </a:fld>
            <a:endParaRPr lang="en-US" dirty="0"/>
          </a:p>
        </p:txBody>
      </p:sp>
    </p:spTree>
    <p:extLst>
      <p:ext uri="{BB962C8B-B14F-4D97-AF65-F5344CB8AC3E}">
        <p14:creationId xmlns:p14="http://schemas.microsoft.com/office/powerpoint/2010/main" val="3518610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Fire Extinguisher Operation</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pPr lvl="1">
              <a:buNone/>
            </a:pPr>
            <a:endParaRPr lang="en-US" sz="2600" b="1" dirty="0"/>
          </a:p>
          <a:p>
            <a:pPr lvl="1">
              <a:buNone/>
            </a:pPr>
            <a:r>
              <a:rPr lang="en-US" sz="3000" b="1" dirty="0"/>
              <a:t>P. A. S. S.</a:t>
            </a:r>
          </a:p>
          <a:p>
            <a:pPr>
              <a:buNone/>
            </a:pPr>
            <a:endParaRPr lang="en-US" sz="3000" b="1" i="1" u="sng" dirty="0"/>
          </a:p>
          <a:p>
            <a:pPr lvl="3">
              <a:buNone/>
            </a:pPr>
            <a:r>
              <a:rPr lang="en-US" sz="3000" b="1" i="1" u="sng" dirty="0"/>
              <a:t>P</a:t>
            </a:r>
            <a:r>
              <a:rPr lang="en-US" sz="3000" dirty="0"/>
              <a:t>ull the pin</a:t>
            </a:r>
          </a:p>
          <a:p>
            <a:pPr lvl="3">
              <a:buNone/>
            </a:pPr>
            <a:r>
              <a:rPr lang="en-US" sz="3000" b="1" i="1" u="sng" dirty="0"/>
              <a:t>A</a:t>
            </a:r>
            <a:r>
              <a:rPr lang="en-US" sz="3000" dirty="0"/>
              <a:t>im toward fire</a:t>
            </a:r>
          </a:p>
          <a:p>
            <a:pPr lvl="3">
              <a:buNone/>
            </a:pPr>
            <a:r>
              <a:rPr lang="en-US" sz="3000" b="1" i="1" u="sng" dirty="0"/>
              <a:t>S</a:t>
            </a:r>
            <a:r>
              <a:rPr lang="en-US" sz="3000" dirty="0"/>
              <a:t>queeze the handle</a:t>
            </a:r>
          </a:p>
          <a:p>
            <a:pPr lvl="3">
              <a:buNone/>
            </a:pPr>
            <a:r>
              <a:rPr lang="en-US" sz="3000" b="1" i="1" u="sng" dirty="0"/>
              <a:t>S</a:t>
            </a:r>
            <a:r>
              <a:rPr lang="en-US" sz="3000" dirty="0"/>
              <a:t>weep at the base of the fire</a:t>
            </a:r>
          </a:p>
          <a:p>
            <a:pPr>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349</a:t>
            </a:fld>
            <a:endParaRPr lang="en-US" dirty="0"/>
          </a:p>
        </p:txBody>
      </p:sp>
    </p:spTree>
    <p:extLst>
      <p:ext uri="{BB962C8B-B14F-4D97-AF65-F5344CB8AC3E}">
        <p14:creationId xmlns:p14="http://schemas.microsoft.com/office/powerpoint/2010/main" val="1647945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Transit Employee Safety &amp; Health</a:t>
            </a:r>
            <a:endParaRPr lang="en-US" b="0">
              <a:ea typeface="+mj-lt"/>
              <a:cs typeface="+mj-lt"/>
            </a:endParaRPr>
          </a:p>
        </p:txBody>
      </p:sp>
      <p:sp>
        <p:nvSpPr>
          <p:cNvPr id="3" name="Content Placeholder 2"/>
          <p:cNvSpPr>
            <a:spLocks noGrp="1"/>
          </p:cNvSpPr>
          <p:nvPr>
            <p:ph idx="1"/>
          </p:nvPr>
        </p:nvSpPr>
        <p:spPr/>
        <p:txBody>
          <a:bodyPr/>
          <a:lstStyle/>
          <a:p>
            <a:pPr marL="137160" indent="0">
              <a:buNone/>
            </a:pPr>
            <a:r>
              <a:rPr lang="en-US" sz="2600" dirty="0"/>
              <a:t>Things you can do to lessen the risks include:</a:t>
            </a:r>
            <a:endParaRPr lang="en-US" sz="2600" dirty="0">
              <a:cs typeface="Calibri"/>
            </a:endParaRPr>
          </a:p>
          <a:p>
            <a:pPr marL="137160" indent="0">
              <a:buNone/>
            </a:pPr>
            <a:endParaRPr lang="en-US" sz="2400" dirty="0">
              <a:cs typeface="Calibri"/>
            </a:endParaRPr>
          </a:p>
          <a:p>
            <a:pPr marL="342900" indent="-342900"/>
            <a:r>
              <a:rPr lang="en-US" sz="2400" dirty="0"/>
              <a:t>Adjust your driver seat area properly so that you have full access to all controls, permitting a comfortable arm position</a:t>
            </a:r>
            <a:endParaRPr lang="en-US" sz="2400" dirty="0">
              <a:cs typeface="Calibri"/>
            </a:endParaRPr>
          </a:p>
          <a:p>
            <a:pPr marL="342900" indent="-342900"/>
            <a:endParaRPr lang="en-US" sz="2400" dirty="0">
              <a:cs typeface="Calibri"/>
            </a:endParaRPr>
          </a:p>
          <a:p>
            <a:pPr marL="342900" indent="-342900"/>
            <a:r>
              <a:rPr lang="en-US" sz="2400" dirty="0"/>
              <a:t>Adjust </a:t>
            </a:r>
            <a:r>
              <a:rPr lang="en-US" sz="2400" u="sng" dirty="0"/>
              <a:t>all</a:t>
            </a:r>
            <a:r>
              <a:rPr lang="en-US" sz="2400" dirty="0"/>
              <a:t> mirrors properly</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35</a:t>
            </a:fld>
            <a:endParaRPr lang="en-US" dirty="0"/>
          </a:p>
        </p:txBody>
      </p:sp>
    </p:spTree>
    <p:extLst>
      <p:ext uri="{BB962C8B-B14F-4D97-AF65-F5344CB8AC3E}">
        <p14:creationId xmlns:p14="http://schemas.microsoft.com/office/powerpoint/2010/main" val="163476977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dirty="0">
                <a:cs typeface="Calibri Light"/>
              </a:rPr>
              <a:t>Special Considerations for Fires</a:t>
            </a:r>
            <a:endParaRPr lang="en-US" dirty="0"/>
          </a:p>
        </p:txBody>
      </p:sp>
      <p:sp>
        <p:nvSpPr>
          <p:cNvPr id="3" name="Content Placeholder 2"/>
          <p:cNvSpPr>
            <a:spLocks noGrp="1"/>
          </p:cNvSpPr>
          <p:nvPr>
            <p:ph idx="1"/>
          </p:nvPr>
        </p:nvSpPr>
        <p:spPr>
          <a:xfrm>
            <a:off x="457200" y="1371600"/>
            <a:ext cx="8229600" cy="4953000"/>
          </a:xfrm>
        </p:spPr>
        <p:txBody>
          <a:bodyPr/>
          <a:lstStyle/>
          <a:p>
            <a:pPr marL="0" indent="0">
              <a:buNone/>
            </a:pPr>
            <a:endParaRPr lang="en-US" sz="2400" b="1" u="sng" dirty="0">
              <a:cs typeface="Calibri"/>
            </a:endParaRPr>
          </a:p>
          <a:p>
            <a:r>
              <a:rPr lang="en-US" sz="2600" dirty="0"/>
              <a:t>Fire extinguishers are an extremely valuable tool, but you must always remember that they are small</a:t>
            </a:r>
            <a:r>
              <a:rPr lang="uk-UA" sz="2600" dirty="0"/>
              <a:t> &amp; </a:t>
            </a:r>
            <a:r>
              <a:rPr lang="en-US" sz="2600" dirty="0"/>
              <a:t>have a limited capacity. </a:t>
            </a:r>
          </a:p>
          <a:p>
            <a:endParaRPr lang="en-US" sz="2600" dirty="0">
              <a:cs typeface="Calibri"/>
            </a:endParaRPr>
          </a:p>
          <a:p>
            <a:r>
              <a:rPr lang="en-US" sz="2600" dirty="0"/>
              <a:t>When confronted with a fire, your first concern should be in protecting the safety of your passengers</a:t>
            </a:r>
            <a:r>
              <a:rPr lang="uk-UA" sz="2600" dirty="0"/>
              <a:t> &amp; </a:t>
            </a:r>
            <a:r>
              <a:rPr lang="en-US" sz="2600" dirty="0"/>
              <a:t>yourself. </a:t>
            </a:r>
            <a:endParaRPr lang="en-US" sz="2600" dirty="0">
              <a:cs typeface="Calibri"/>
            </a:endParaRPr>
          </a:p>
          <a:p>
            <a:endParaRPr lang="en-US" sz="2600" dirty="0">
              <a:cs typeface="Calibri"/>
            </a:endParaRPr>
          </a:p>
          <a:p>
            <a:r>
              <a:rPr lang="en-US" sz="2600" dirty="0"/>
              <a:t>The fire extinguisher should be used to protect your exits while you evacuate the vehicle.</a:t>
            </a:r>
            <a:endParaRPr lang="en-US" sz="2600" dirty="0">
              <a:cs typeface="Calibri" panose="020F0502020204030204"/>
            </a:endParaRPr>
          </a:p>
          <a:p>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350</a:t>
            </a:fld>
            <a:endParaRPr lang="en-US" dirty="0"/>
          </a:p>
        </p:txBody>
      </p:sp>
    </p:spTree>
    <p:extLst>
      <p:ext uri="{BB962C8B-B14F-4D97-AF65-F5344CB8AC3E}">
        <p14:creationId xmlns:p14="http://schemas.microsoft.com/office/powerpoint/2010/main" val="87375027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128" y="1981200"/>
            <a:ext cx="6858000" cy="2387600"/>
          </a:xfrm>
        </p:spPr>
        <p:txBody>
          <a:bodyPr wrap="square" anchor="b">
            <a:normAutofit/>
          </a:bodyPr>
          <a:lstStyle/>
          <a:p>
            <a:r>
              <a:rPr lang="en-US" dirty="0"/>
              <a:t>National RTAP</a:t>
            </a:r>
            <a:br>
              <a:rPr lang="en-US" dirty="0"/>
            </a:br>
            <a:r>
              <a:rPr lang="en-US" dirty="0"/>
              <a:t>Emergency Evacuations</a:t>
            </a:r>
            <a:r>
              <a:rPr lang="en-US" dirty="0">
                <a:cs typeface="Calibri Light"/>
              </a:rPr>
              <a:t/>
            </a:r>
            <a:br>
              <a:rPr lang="en-US" dirty="0">
                <a:cs typeface="Calibri Light"/>
              </a:rPr>
            </a:br>
            <a:r>
              <a:rPr lang="en-US" dirty="0"/>
              <a:t>(video)</a:t>
            </a:r>
            <a:endParaRPr lang="en-US" dirty="0">
              <a:cs typeface="Calibri Light"/>
            </a:endParaRP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351</a:t>
            </a:fld>
            <a:endParaRPr lang="en-US"/>
          </a:p>
        </p:txBody>
      </p:sp>
    </p:spTree>
    <p:extLst>
      <p:ext uri="{BB962C8B-B14F-4D97-AF65-F5344CB8AC3E}">
        <p14:creationId xmlns:p14="http://schemas.microsoft.com/office/powerpoint/2010/main" val="177394780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a:lstStyle/>
          <a:p>
            <a:fld id="{F65EB6D9-0055-40C0-B36E-48039CA07B30}" type="slidenum">
              <a:rPr lang="en-US" dirty="0" smtClean="0"/>
              <a:pPr/>
              <a:t>352</a:t>
            </a:fld>
            <a:endParaRPr lang="en-US" dirty="0"/>
          </a:p>
        </p:txBody>
      </p:sp>
      <p:sp>
        <p:nvSpPr>
          <p:cNvPr id="2" name="Title 1"/>
          <p:cNvSpPr>
            <a:spLocks noGrp="1"/>
          </p:cNvSpPr>
          <p:nvPr>
            <p:ph type="title" idx="4294967295"/>
          </p:nvPr>
        </p:nvSpPr>
        <p:spPr>
          <a:xfrm>
            <a:off x="458529" y="704850"/>
            <a:ext cx="8229600" cy="4781550"/>
          </a:xfrm>
        </p:spPr>
        <p:txBody>
          <a:bodyPr/>
          <a:lstStyle/>
          <a:p>
            <a:pPr algn="ctr"/>
            <a:r>
              <a:rPr lang="en-US" sz="5400" dirty="0"/>
              <a:t>Vehicle Evacuation</a:t>
            </a:r>
            <a:br>
              <a:rPr lang="en-US" sz="5400" dirty="0"/>
            </a:br>
            <a:r>
              <a:rPr lang="en-US" sz="5400" dirty="0"/>
              <a:t>(video)</a:t>
            </a:r>
            <a:endParaRPr lang="en-US" sz="5400" dirty="0">
              <a:cs typeface="Calibri Light"/>
            </a:endParaRPr>
          </a:p>
        </p:txBody>
      </p:sp>
    </p:spTree>
    <p:extLst>
      <p:ext uri="{BB962C8B-B14F-4D97-AF65-F5344CB8AC3E}">
        <p14:creationId xmlns:p14="http://schemas.microsoft.com/office/powerpoint/2010/main" val="122532094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wrap="square" anchor="b">
            <a:normAutofit/>
          </a:bodyPr>
          <a:lstStyle/>
          <a:p>
            <a:r>
              <a:rPr lang="en-US" sz="5400" dirty="0" smtClean="0"/>
              <a:t>Thank You!!</a:t>
            </a:r>
            <a:endParaRPr lang="en-US" sz="5400" dirty="0"/>
          </a:p>
        </p:txBody>
      </p:sp>
      <p:sp>
        <p:nvSpPr>
          <p:cNvPr id="5" name="Slide Number Placeholder 4" hidden="1"/>
          <p:cNvSpPr>
            <a:spLocks noGrp="1"/>
          </p:cNvSpPr>
          <p:nvPr>
            <p:ph type="sldNum" sz="quarter" idx="4294967295"/>
          </p:nvPr>
        </p:nvSpPr>
        <p:spPr>
          <a:xfrm>
            <a:off x="6457950" y="6356350"/>
            <a:ext cx="2057400" cy="365125"/>
          </a:xfrm>
          <a:prstGeom prst="rect">
            <a:avLst/>
          </a:prstGeom>
        </p:spPr>
        <p:txBody>
          <a:bodyPr/>
          <a:lstStyle/>
          <a:p>
            <a:pPr>
              <a:spcAft>
                <a:spcPts val="600"/>
              </a:spcAft>
            </a:pPr>
            <a:fld id="{F65EB6D9-0055-40C0-B36E-48039CA07B30}" type="slidenum">
              <a:rPr lang="en-US" dirty="0" smtClean="0"/>
              <a:pPr>
                <a:spcAft>
                  <a:spcPts val="600"/>
                </a:spcAft>
              </a:pPr>
              <a:t>353</a:t>
            </a:fld>
            <a:endParaRPr lang="en-US"/>
          </a:p>
        </p:txBody>
      </p:sp>
    </p:spTree>
    <p:extLst>
      <p:ext uri="{BB962C8B-B14F-4D97-AF65-F5344CB8AC3E}">
        <p14:creationId xmlns:p14="http://schemas.microsoft.com/office/powerpoint/2010/main" val="254877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Transit Employee Safety &amp; Health</a:t>
            </a:r>
            <a:endParaRPr lang="en-US" b="0">
              <a:ea typeface="+mj-lt"/>
              <a:cs typeface="+mj-lt"/>
            </a:endParaRPr>
          </a:p>
        </p:txBody>
      </p:sp>
      <p:sp>
        <p:nvSpPr>
          <p:cNvPr id="3" name="Content Placeholder 2"/>
          <p:cNvSpPr>
            <a:spLocks noGrp="1"/>
          </p:cNvSpPr>
          <p:nvPr>
            <p:ph idx="1"/>
          </p:nvPr>
        </p:nvSpPr>
        <p:spPr/>
        <p:txBody>
          <a:bodyPr/>
          <a:lstStyle/>
          <a:p>
            <a:pPr marL="480060" indent="-342900"/>
            <a:endParaRPr lang="en-US" sz="2400" dirty="0">
              <a:cs typeface="Calibri" panose="020F0502020204030204"/>
            </a:endParaRPr>
          </a:p>
          <a:p>
            <a:pPr marL="342900" indent="-342900">
              <a:buFont typeface="Arial" panose="05000000000000000000" pitchFamily="2" charset="2"/>
              <a:buChar char="•"/>
            </a:pPr>
            <a:r>
              <a:rPr lang="en-US" sz="2400" dirty="0"/>
              <a:t>Adjust</a:t>
            </a:r>
            <a:r>
              <a:rPr lang="uk-UA" sz="2400" dirty="0"/>
              <a:t> &amp; </a:t>
            </a:r>
            <a:r>
              <a:rPr lang="en-US" sz="2400" dirty="0"/>
              <a:t>re-adjust lumbar support throughout the day</a:t>
            </a:r>
            <a:endParaRPr lang="en-US" sz="2400" dirty="0">
              <a:cs typeface="Calibri" panose="020F0502020204030204"/>
            </a:endParaRPr>
          </a:p>
          <a:p>
            <a:pPr marL="342900" indent="-342900">
              <a:buFont typeface="Arial" panose="05000000000000000000" pitchFamily="2" charset="2"/>
              <a:buChar char="•"/>
            </a:pPr>
            <a:endParaRPr lang="en-US" sz="2400" dirty="0">
              <a:cs typeface="Calibri" panose="020F0502020204030204"/>
            </a:endParaRPr>
          </a:p>
          <a:p>
            <a:pPr marL="342900" indent="-342900">
              <a:buFont typeface="Arial" panose="05000000000000000000" pitchFamily="2" charset="2"/>
              <a:buChar char="•"/>
            </a:pPr>
            <a:r>
              <a:rPr lang="en-US" sz="2400" dirty="0"/>
              <a:t>Take advantage of non-driving time to stretch your back</a:t>
            </a:r>
            <a:r>
              <a:rPr lang="uk-UA" sz="2400" dirty="0"/>
              <a:t> &amp; </a:t>
            </a:r>
            <a:r>
              <a:rPr lang="en-US" sz="2400" dirty="0"/>
              <a:t>leg muscles. Stretching enhances circulation</a:t>
            </a:r>
            <a:r>
              <a:rPr lang="uk-UA" sz="2400" dirty="0"/>
              <a:t> &amp; </a:t>
            </a:r>
            <a:r>
              <a:rPr lang="en-US" sz="2400" dirty="0"/>
              <a:t>reduces muscle tension. </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36</a:t>
            </a:fld>
            <a:endParaRPr lang="en-US" dirty="0"/>
          </a:p>
        </p:txBody>
      </p:sp>
    </p:spTree>
    <p:extLst>
      <p:ext uri="{BB962C8B-B14F-4D97-AF65-F5344CB8AC3E}">
        <p14:creationId xmlns:p14="http://schemas.microsoft.com/office/powerpoint/2010/main" val="669828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37</a:t>
            </a:fld>
            <a:endParaRPr lang="en-US" dirty="0"/>
          </a:p>
        </p:txBody>
      </p:sp>
      <p:sp>
        <p:nvSpPr>
          <p:cNvPr id="3" name="Content Placeholder 2"/>
          <p:cNvSpPr>
            <a:spLocks noGrp="1"/>
          </p:cNvSpPr>
          <p:nvPr>
            <p:ph idx="4294967295"/>
          </p:nvPr>
        </p:nvSpPr>
        <p:spPr>
          <a:xfrm>
            <a:off x="622710" y="-1536"/>
            <a:ext cx="7886700" cy="4351338"/>
          </a:xfrm>
        </p:spPr>
        <p:txBody>
          <a:bodyPr/>
          <a:lstStyle/>
          <a:p>
            <a:pPr marL="137160" indent="0" algn="ctr">
              <a:buNone/>
            </a:pPr>
            <a:endParaRPr lang="en-US" sz="5400" dirty="0">
              <a:latin typeface="Calibri Light"/>
              <a:cs typeface="Calibri Light"/>
            </a:endParaRPr>
          </a:p>
          <a:p>
            <a:pPr marL="137160" indent="0" algn="ctr">
              <a:buNone/>
            </a:pPr>
            <a:endParaRPr lang="en-US" sz="5400" dirty="0">
              <a:latin typeface="Calibri Light"/>
              <a:cs typeface="Calibri Light"/>
            </a:endParaRPr>
          </a:p>
          <a:p>
            <a:pPr marL="137160" indent="0" algn="ctr">
              <a:buNone/>
            </a:pPr>
            <a:endParaRPr lang="en-US" sz="5400" dirty="0">
              <a:latin typeface="Calibri Light"/>
              <a:cs typeface="Calibri Light"/>
            </a:endParaRPr>
          </a:p>
          <a:p>
            <a:pPr marL="137160" indent="0" algn="ctr">
              <a:buNone/>
            </a:pPr>
            <a:r>
              <a:rPr lang="en-US" sz="5400" dirty="0">
                <a:latin typeface="Calibri Light"/>
                <a:cs typeface="Calibri Light"/>
              </a:rPr>
              <a:t>REMEMBER – </a:t>
            </a:r>
          </a:p>
          <a:p>
            <a:pPr marL="137160" indent="0" algn="ctr">
              <a:buNone/>
            </a:pPr>
            <a:r>
              <a:rPr lang="en-US" sz="5400" dirty="0">
                <a:latin typeface="Calibri Light"/>
                <a:cs typeface="Calibri Light"/>
              </a:rPr>
              <a:t>SAFETY BEGINS WITH YOU</a:t>
            </a:r>
            <a:endParaRPr lang="en-US" dirty="0"/>
          </a:p>
        </p:txBody>
      </p:sp>
    </p:spTree>
    <p:extLst>
      <p:ext uri="{BB962C8B-B14F-4D97-AF65-F5344CB8AC3E}">
        <p14:creationId xmlns:p14="http://schemas.microsoft.com/office/powerpoint/2010/main" val="701800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4146"/>
            <a:ext cx="9144000" cy="1598036"/>
          </a:xfrm>
        </p:spPr>
        <p:txBody>
          <a:bodyPr wrap="square" anchor="ctr">
            <a:normAutofit/>
          </a:bodyPr>
          <a:lstStyle/>
          <a:p>
            <a:r>
              <a:rPr lang="en-US" b="1" dirty="0"/>
              <a:t>Section 4: </a:t>
            </a:r>
            <a:r>
              <a:rPr lang="en-US" b="1" dirty="0" smtClean="0"/>
              <a:t/>
            </a:r>
            <a:br>
              <a:rPr lang="en-US" b="1" dirty="0" smtClean="0"/>
            </a:br>
            <a:r>
              <a:rPr lang="en-US" b="1" dirty="0" smtClean="0"/>
              <a:t>You </a:t>
            </a:r>
            <a:r>
              <a:rPr lang="en-US" b="1" dirty="0"/>
              <a:t>As a Professional</a:t>
            </a:r>
            <a:endParaRPr lang="en-US" b="1" dirty="0">
              <a:cs typeface="Calibri Light"/>
            </a:endParaRPr>
          </a:p>
        </p:txBody>
      </p:sp>
      <p:sp>
        <p:nvSpPr>
          <p:cNvPr id="9" name="Subtitle 2">
            <a:extLst>
              <a:ext uri="{FF2B5EF4-FFF2-40B4-BE49-F238E27FC236}">
                <a16:creationId xmlns="" xmlns:a16="http://schemas.microsoft.com/office/drawing/2014/main" id="{5D7B0B47-53C9-4FBC-991C-57C89AAF526C}"/>
              </a:ext>
            </a:extLst>
          </p:cNvPr>
          <p:cNvSpPr>
            <a:spLocks noGrp="1"/>
          </p:cNvSpPr>
          <p:nvPr>
            <p:ph type="subTitle" idx="1"/>
          </p:nvPr>
        </p:nvSpPr>
        <p:spPr>
          <a:xfrm>
            <a:off x="0" y="3361894"/>
            <a:ext cx="9144000" cy="591271"/>
          </a:xfrm>
        </p:spPr>
        <p:txBody>
          <a:bodyPr/>
          <a:lstStyle/>
          <a:p>
            <a:r>
              <a:rPr lang="en-US" dirty="0">
                <a:ea typeface="+mn-lt"/>
                <a:cs typeface="+mn-lt"/>
              </a:rPr>
              <a:t>Passenger Assistance Safety &amp; Sensitivity (PASS)</a:t>
            </a: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smtClean="0"/>
              <a:pPr>
                <a:spcAft>
                  <a:spcPts val="600"/>
                </a:spcAft>
              </a:pPr>
              <a:t>38</a:t>
            </a:fld>
            <a:endParaRPr lang="en-US"/>
          </a:p>
        </p:txBody>
      </p:sp>
    </p:spTree>
    <p:extLst>
      <p:ext uri="{BB962C8B-B14F-4D97-AF65-F5344CB8AC3E}">
        <p14:creationId xmlns:p14="http://schemas.microsoft.com/office/powerpoint/2010/main" val="1188797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8839"/>
            <a:ext cx="8229600" cy="914400"/>
          </a:xfrm>
        </p:spPr>
        <p:txBody>
          <a:bodyPr>
            <a:normAutofit/>
          </a:bodyPr>
          <a:lstStyle/>
          <a:p>
            <a:r>
              <a:rPr lang="en-US" sz="3000"/>
              <a:t>Characteristics of a Professional</a:t>
            </a:r>
            <a:endParaRPr lang="en-US" sz="3000">
              <a:cs typeface="Calibri Light"/>
            </a:endParaRPr>
          </a:p>
        </p:txBody>
      </p:sp>
      <p:sp>
        <p:nvSpPr>
          <p:cNvPr id="3" name="Content Placeholder 2"/>
          <p:cNvSpPr>
            <a:spLocks noGrp="1"/>
          </p:cNvSpPr>
          <p:nvPr>
            <p:ph idx="1"/>
          </p:nvPr>
        </p:nvSpPr>
        <p:spPr>
          <a:xfrm>
            <a:off x="457200" y="1599381"/>
            <a:ext cx="8229600" cy="4480560"/>
          </a:xfrm>
        </p:spPr>
        <p:txBody>
          <a:bodyPr/>
          <a:lstStyle/>
          <a:p>
            <a:pPr>
              <a:buNone/>
            </a:pPr>
            <a:endParaRPr lang="en-US" dirty="0"/>
          </a:p>
          <a:p>
            <a:pPr>
              <a:buNone/>
            </a:pPr>
            <a:r>
              <a:rPr lang="en-US" sz="2600" dirty="0"/>
              <a:t>Each is…</a:t>
            </a:r>
          </a:p>
          <a:p>
            <a:pPr>
              <a:buNone/>
            </a:pPr>
            <a:endParaRPr lang="en-US" sz="2600" dirty="0"/>
          </a:p>
          <a:p>
            <a:pPr lvl="1">
              <a:buNone/>
            </a:pPr>
            <a:r>
              <a:rPr lang="en-US" sz="2600" dirty="0"/>
              <a:t>…specially trained for a job</a:t>
            </a:r>
          </a:p>
          <a:p>
            <a:pPr lvl="1">
              <a:buNone/>
            </a:pPr>
            <a:r>
              <a:rPr lang="en-US" sz="2600" dirty="0"/>
              <a:t>…required to have special skills</a:t>
            </a:r>
          </a:p>
          <a:p>
            <a:pPr lvl="1">
              <a:buNone/>
            </a:pPr>
            <a:r>
              <a:rPr lang="en-US" sz="2600" dirty="0"/>
              <a:t>…required to meet licensing standards</a:t>
            </a:r>
          </a:p>
          <a:p>
            <a:pPr lvl="1">
              <a:buNone/>
            </a:pPr>
            <a:r>
              <a:rPr lang="en-US" sz="2600" dirty="0"/>
              <a:t>…provides a valuable service</a:t>
            </a:r>
          </a:p>
          <a:p>
            <a:pPr lvl="1">
              <a:buNone/>
            </a:pPr>
            <a:endParaRPr lang="en-US" dirty="0"/>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39</a:t>
            </a:fld>
            <a:endParaRPr lang="en-US" dirty="0"/>
          </a:p>
        </p:txBody>
      </p:sp>
    </p:spTree>
    <p:extLst>
      <p:ext uri="{BB962C8B-B14F-4D97-AF65-F5344CB8AC3E}">
        <p14:creationId xmlns:p14="http://schemas.microsoft.com/office/powerpoint/2010/main" val="178598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00" dirty="0"/>
              <a:t>University of Wisconsin-Milwaukee</a:t>
            </a:r>
          </a:p>
          <a:p>
            <a:pPr marL="0" indent="0">
              <a:buNone/>
            </a:pPr>
            <a:r>
              <a:rPr lang="en-US" sz="2600" dirty="0"/>
              <a:t>Center for Transportation Education</a:t>
            </a:r>
            <a:r>
              <a:rPr lang="uk-UA" sz="2600" dirty="0"/>
              <a:t> &amp; </a:t>
            </a:r>
            <a:r>
              <a:rPr lang="en-US" sz="2600" dirty="0"/>
              <a:t>Development</a:t>
            </a:r>
          </a:p>
          <a:p>
            <a:pPr marL="0" indent="0">
              <a:buNone/>
            </a:pPr>
            <a:r>
              <a:rPr lang="en-US" sz="2600" dirty="0"/>
              <a:t>161 W. Wisconsin Ave., Ste. 6000</a:t>
            </a:r>
          </a:p>
          <a:p>
            <a:pPr marL="0" indent="0">
              <a:buNone/>
            </a:pPr>
            <a:r>
              <a:rPr lang="en-US" sz="2600" dirty="0"/>
              <a:t>Milwaukee, WI</a:t>
            </a:r>
          </a:p>
          <a:p>
            <a:pPr marL="0" indent="0">
              <a:buNone/>
            </a:pPr>
            <a:endParaRPr lang="en-US" sz="2600" dirty="0"/>
          </a:p>
          <a:p>
            <a:pPr marL="0" indent="0">
              <a:buNone/>
            </a:pPr>
            <a:r>
              <a:rPr lang="en-US" sz="2600" dirty="0"/>
              <a:t>Phone:  414.227.3332</a:t>
            </a:r>
            <a:endParaRPr lang="en-US" sz="2600" dirty="0">
              <a:cs typeface="Calibri"/>
            </a:endParaRPr>
          </a:p>
          <a:p>
            <a:pPr marL="0" indent="0">
              <a:buNone/>
            </a:pPr>
            <a:r>
              <a:rPr lang="en-US" sz="2600" dirty="0"/>
              <a:t>Fax:       414.227.3142</a:t>
            </a:r>
            <a:endParaRPr lang="en-US" sz="2600" dirty="0">
              <a:cs typeface="Calibri"/>
            </a:endParaRPr>
          </a:p>
          <a:p>
            <a:pPr marL="0" indent="0">
              <a:buNone/>
            </a:pPr>
            <a:r>
              <a:rPr lang="en-US" sz="2600" dirty="0"/>
              <a:t>Web:     </a:t>
            </a:r>
            <a:r>
              <a:rPr lang="en-US" sz="2600" dirty="0" err="1"/>
              <a:t>www.sce-cted.uwm.edu</a:t>
            </a:r>
            <a:endParaRPr lang="en-US" sz="2600" dirty="0">
              <a:cs typeface="Calibri" panose="020F0502020204030204"/>
            </a:endParaRPr>
          </a:p>
          <a:p>
            <a:pPr marL="137160" indent="0">
              <a:buNone/>
            </a:pPr>
            <a:endParaRPr lang="en-US" sz="2600"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a:t>
            </a:fld>
            <a:endParaRPr lang="en-US" dirty="0"/>
          </a:p>
        </p:txBody>
      </p:sp>
      <p:sp>
        <p:nvSpPr>
          <p:cNvPr id="2" name="Title 1">
            <a:extLst>
              <a:ext uri="{FF2B5EF4-FFF2-40B4-BE49-F238E27FC236}">
                <a16:creationId xmlns="" xmlns:a16="http://schemas.microsoft.com/office/drawing/2014/main" id="{1CE8EA7D-0019-4918-9CB1-375232483D14}"/>
              </a:ext>
            </a:extLst>
          </p:cNvPr>
          <p:cNvSpPr>
            <a:spLocks noGrp="1"/>
          </p:cNvSpPr>
          <p:nvPr>
            <p:ph type="title"/>
          </p:nvPr>
        </p:nvSpPr>
        <p:spPr>
          <a:xfrm>
            <a:off x="628650" y="132157"/>
            <a:ext cx="7886700" cy="1325563"/>
          </a:xfrm>
        </p:spPr>
        <p:txBody>
          <a:bodyPr/>
          <a:lstStyle/>
          <a:p>
            <a:r>
              <a:rPr lang="en-US" dirty="0"/>
              <a:t>University of Wisconsin-Milwaukee Contact Information</a:t>
            </a:r>
          </a:p>
        </p:txBody>
      </p:sp>
    </p:spTree>
    <p:extLst>
      <p:ext uri="{BB962C8B-B14F-4D97-AF65-F5344CB8AC3E}">
        <p14:creationId xmlns:p14="http://schemas.microsoft.com/office/powerpoint/2010/main" val="1930991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buNone/>
            </a:pPr>
            <a:endParaRPr lang="en-US" dirty="0"/>
          </a:p>
          <a:p>
            <a:pPr>
              <a:buNone/>
            </a:pPr>
            <a:r>
              <a:rPr lang="en-US" sz="2600" dirty="0"/>
              <a:t>The final characteristic of a professional is high level performance at all times.</a:t>
            </a:r>
          </a:p>
          <a:p>
            <a:pPr>
              <a:buNone/>
            </a:pPr>
            <a:endParaRPr lang="en-US" sz="2600" dirty="0"/>
          </a:p>
          <a:p>
            <a:pPr>
              <a:buNone/>
            </a:pPr>
            <a:endParaRPr lang="en-US" sz="2600" dirty="0"/>
          </a:p>
          <a:p>
            <a:pPr>
              <a:buNone/>
            </a:pPr>
            <a:r>
              <a:rPr lang="en-US" sz="2600" dirty="0"/>
              <a:t>It’s easy to be positive, feel good,</a:t>
            </a:r>
            <a:r>
              <a:rPr lang="uk-UA" sz="2600" dirty="0"/>
              <a:t> &amp; </a:t>
            </a:r>
            <a:r>
              <a:rPr lang="en-US" sz="2600" dirty="0"/>
              <a:t>treat others well when everything is fine. The difficulty comes when things are </a:t>
            </a:r>
            <a:r>
              <a:rPr lang="en-US" sz="2600" b="1" u="sng" dirty="0"/>
              <a:t>NOT</a:t>
            </a:r>
            <a:r>
              <a:rPr lang="en-US" sz="2600" dirty="0"/>
              <a:t> going well. This is the true test of your skill as a professional.</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40</a:t>
            </a:fld>
            <a:endParaRPr lang="en-US" dirty="0"/>
          </a:p>
        </p:txBody>
      </p:sp>
      <p:sp>
        <p:nvSpPr>
          <p:cNvPr id="6" name="Title 1">
            <a:extLst>
              <a:ext uri="{FF2B5EF4-FFF2-40B4-BE49-F238E27FC236}">
                <a16:creationId xmlns="" xmlns:a16="http://schemas.microsoft.com/office/drawing/2014/main" id="{9B20A4B7-35D4-4858-8145-50DA86956455}"/>
              </a:ext>
            </a:extLst>
          </p:cNvPr>
          <p:cNvSpPr txBox="1">
            <a:spLocks/>
          </p:cNvSpPr>
          <p:nvPr/>
        </p:nvSpPr>
        <p:spPr bwMode="auto">
          <a:xfrm>
            <a:off x="294148" y="450645"/>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b="1" kern="1200">
                <a:solidFill>
                  <a:srgbClr val="003E6C"/>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sz="3000"/>
              <a:t>Characteristics of a Professional</a:t>
            </a:r>
            <a:endParaRPr lang="en-US" sz="3000">
              <a:cs typeface="Calibri Light"/>
            </a:endParaRPr>
          </a:p>
        </p:txBody>
      </p:sp>
    </p:spTree>
    <p:extLst>
      <p:ext uri="{BB962C8B-B14F-4D97-AF65-F5344CB8AC3E}">
        <p14:creationId xmlns:p14="http://schemas.microsoft.com/office/powerpoint/2010/main" val="1425750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772400" cy="438912"/>
          </a:xfrm>
        </p:spPr>
        <p:txBody>
          <a:bodyPr>
            <a:normAutofit fontScale="90000"/>
          </a:bodyPr>
          <a:lstStyle/>
          <a:p>
            <a:r>
              <a:rPr lang="en-US">
                <a:cs typeface="Calibri Light"/>
              </a:rPr>
              <a:t>You as a Professional</a:t>
            </a:r>
            <a:endParaRPr lang="en-US" dirty="0"/>
          </a:p>
        </p:txBody>
      </p:sp>
      <p:sp>
        <p:nvSpPr>
          <p:cNvPr id="3" name="Content Placeholder 2"/>
          <p:cNvSpPr>
            <a:spLocks noGrp="1"/>
          </p:cNvSpPr>
          <p:nvPr>
            <p:ph idx="1"/>
          </p:nvPr>
        </p:nvSpPr>
        <p:spPr>
          <a:xfrm>
            <a:off x="416232" y="1573981"/>
            <a:ext cx="8305800" cy="5029200"/>
          </a:xfrm>
        </p:spPr>
        <p:txBody>
          <a:bodyPr>
            <a:normAutofit/>
          </a:bodyPr>
          <a:lstStyle/>
          <a:p>
            <a:pPr>
              <a:buNone/>
            </a:pPr>
            <a:r>
              <a:rPr lang="en-US" sz="2400" dirty="0"/>
              <a:t>When being pleasant to passengers is not easy, try following one or more of these techniques:</a:t>
            </a:r>
            <a:endParaRPr lang="en-US" sz="2400" dirty="0">
              <a:cs typeface="Calibri"/>
            </a:endParaRPr>
          </a:p>
          <a:p>
            <a:pPr>
              <a:buNone/>
            </a:pPr>
            <a:endParaRPr lang="en-US" sz="2400" dirty="0">
              <a:cs typeface="Calibri"/>
            </a:endParaRPr>
          </a:p>
          <a:p>
            <a:pPr>
              <a:buFont typeface="Wingdings" panose="05000000000000000000" pitchFamily="2" charset="2"/>
              <a:buChar char="§"/>
            </a:pPr>
            <a:r>
              <a:rPr lang="en-US" sz="2400" b="1" u="sng" dirty="0"/>
              <a:t>Refocus</a:t>
            </a:r>
            <a:r>
              <a:rPr lang="en-US" sz="2400" dirty="0"/>
              <a:t> –think about positive things in order to stop thinking about negative things</a:t>
            </a:r>
            <a:endParaRPr lang="en-US" sz="2400" dirty="0">
              <a:cs typeface="Calibri"/>
            </a:endParaRPr>
          </a:p>
          <a:p>
            <a:pPr>
              <a:buNone/>
            </a:pPr>
            <a:endParaRPr lang="en-US" sz="2400" dirty="0">
              <a:cs typeface="Calibri"/>
            </a:endParaRPr>
          </a:p>
          <a:p>
            <a:pPr>
              <a:buFont typeface="Wingdings" panose="05000000000000000000" pitchFamily="2" charset="2"/>
              <a:buChar char="§"/>
            </a:pPr>
            <a:r>
              <a:rPr lang="en-US" sz="2400" b="1" u="sng" dirty="0"/>
              <a:t>Talk it out </a:t>
            </a:r>
            <a:r>
              <a:rPr lang="en-US" sz="2400" dirty="0"/>
              <a:t>– talk with other operators</a:t>
            </a:r>
            <a:r>
              <a:rPr lang="uk-UA" sz="2400" dirty="0"/>
              <a:t> &amp; </a:t>
            </a:r>
            <a:r>
              <a:rPr lang="en-US" sz="2400" dirty="0"/>
              <a:t>supervisors</a:t>
            </a:r>
            <a:endParaRPr lang="en-US" sz="2400" dirty="0">
              <a:cs typeface="Calibri"/>
            </a:endParaRPr>
          </a:p>
          <a:p>
            <a:pPr>
              <a:buNone/>
            </a:pPr>
            <a:endParaRPr lang="en-US" sz="2400" dirty="0">
              <a:cs typeface="Calibri"/>
            </a:endParaRPr>
          </a:p>
          <a:p>
            <a:pPr>
              <a:buFont typeface="Wingdings" panose="05000000000000000000" pitchFamily="2" charset="2"/>
              <a:buChar char="§"/>
            </a:pPr>
            <a:r>
              <a:rPr lang="en-US" sz="2400" b="1" u="sng" dirty="0"/>
              <a:t>Understand</a:t>
            </a:r>
            <a:r>
              <a:rPr lang="en-US" sz="2400" dirty="0"/>
              <a:t> –If there is a problem, contribute to the solution as best you can</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41</a:t>
            </a:fld>
            <a:endParaRPr lang="en-US" dirty="0"/>
          </a:p>
        </p:txBody>
      </p:sp>
    </p:spTree>
    <p:extLst>
      <p:ext uri="{BB962C8B-B14F-4D97-AF65-F5344CB8AC3E}">
        <p14:creationId xmlns:p14="http://schemas.microsoft.com/office/powerpoint/2010/main" val="1133500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181600" cy="515112"/>
          </a:xfrm>
        </p:spPr>
        <p:txBody>
          <a:bodyPr>
            <a:normAutofit fontScale="90000"/>
          </a:bodyPr>
          <a:lstStyle/>
          <a:p>
            <a:r>
              <a:rPr lang="en-US">
                <a:cs typeface="Calibri Light"/>
              </a:rPr>
              <a:t>You as a Professional</a:t>
            </a:r>
            <a:endParaRPr lang="en-US" dirty="0"/>
          </a:p>
        </p:txBody>
      </p:sp>
      <p:sp>
        <p:nvSpPr>
          <p:cNvPr id="3" name="Content Placeholder 2"/>
          <p:cNvSpPr>
            <a:spLocks noGrp="1"/>
          </p:cNvSpPr>
          <p:nvPr>
            <p:ph idx="1"/>
          </p:nvPr>
        </p:nvSpPr>
        <p:spPr>
          <a:xfrm>
            <a:off x="457200" y="1447800"/>
            <a:ext cx="8229600" cy="4876800"/>
          </a:xfrm>
        </p:spPr>
        <p:txBody>
          <a:bodyPr/>
          <a:lstStyle/>
          <a:p>
            <a:pPr>
              <a:buNone/>
            </a:pPr>
            <a:r>
              <a:rPr lang="en-US" sz="2400"/>
              <a:t>A professional driver must possess the necessary skills to work with passengers, the family of passengers, agency administrators, </a:t>
            </a:r>
            <a:r>
              <a:rPr lang="en-US" sz="2400" dirty="0"/>
              <a:t>etc.</a:t>
            </a:r>
            <a:endParaRPr lang="en-US" sz="2400" dirty="0">
              <a:cs typeface="Calibri"/>
            </a:endParaRPr>
          </a:p>
          <a:p>
            <a:pPr>
              <a:buNone/>
            </a:pPr>
            <a:endParaRPr lang="en-US" sz="2400" dirty="0">
              <a:cs typeface="Calibri"/>
            </a:endParaRPr>
          </a:p>
          <a:p>
            <a:pPr>
              <a:buNone/>
            </a:pPr>
            <a:r>
              <a:rPr lang="en-US" sz="2400" dirty="0"/>
              <a:t>Driving a motor vehicle safely is not enough.  You must also:</a:t>
            </a:r>
          </a:p>
          <a:p>
            <a:pPr>
              <a:buNone/>
            </a:pPr>
            <a:endParaRPr lang="en-US" sz="2400" dirty="0">
              <a:cs typeface="Calibri"/>
            </a:endParaRPr>
          </a:p>
          <a:p>
            <a:pPr lvl="1"/>
            <a:r>
              <a:rPr lang="en-US" sz="2400" dirty="0"/>
              <a:t>Make the passenger feel welcome</a:t>
            </a:r>
            <a:endParaRPr lang="en-US" sz="2400" dirty="0">
              <a:cs typeface="Calibri"/>
            </a:endParaRPr>
          </a:p>
          <a:p>
            <a:pPr lvl="1"/>
            <a:endParaRPr lang="en-US" sz="2400" dirty="0">
              <a:cs typeface="Calibri"/>
            </a:endParaRPr>
          </a:p>
          <a:p>
            <a:pPr lvl="1"/>
            <a:r>
              <a:rPr lang="en-US" sz="2400" dirty="0"/>
              <a:t>Answer questions</a:t>
            </a:r>
            <a:endParaRPr lang="en-US" sz="2400" dirty="0">
              <a:cs typeface="Calibri"/>
            </a:endParaRPr>
          </a:p>
          <a:p>
            <a:pPr lvl="1"/>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42</a:t>
            </a:fld>
            <a:endParaRPr lang="en-US" dirty="0"/>
          </a:p>
        </p:txBody>
      </p:sp>
    </p:spTree>
    <p:extLst>
      <p:ext uri="{BB962C8B-B14F-4D97-AF65-F5344CB8AC3E}">
        <p14:creationId xmlns:p14="http://schemas.microsoft.com/office/powerpoint/2010/main" val="1997439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077200" cy="438912"/>
          </a:xfrm>
        </p:spPr>
        <p:txBody>
          <a:bodyPr>
            <a:normAutofit fontScale="90000"/>
          </a:bodyPr>
          <a:lstStyle/>
          <a:p>
            <a:r>
              <a:rPr lang="en-US">
                <a:cs typeface="Calibri Light"/>
              </a:rPr>
              <a:t>You as a Professional</a:t>
            </a:r>
            <a:endParaRPr lang="en-US" dirty="0"/>
          </a:p>
        </p:txBody>
      </p:sp>
      <p:sp>
        <p:nvSpPr>
          <p:cNvPr id="3" name="Content Placeholder 2"/>
          <p:cNvSpPr>
            <a:spLocks noGrp="1"/>
          </p:cNvSpPr>
          <p:nvPr>
            <p:ph idx="1"/>
          </p:nvPr>
        </p:nvSpPr>
        <p:spPr>
          <a:xfrm>
            <a:off x="457200" y="1371600"/>
            <a:ext cx="8229600" cy="4953000"/>
          </a:xfrm>
        </p:spPr>
        <p:txBody>
          <a:bodyPr/>
          <a:lstStyle/>
          <a:p>
            <a:pPr lvl="1"/>
            <a:endParaRPr lang="en-US" dirty="0"/>
          </a:p>
          <a:p>
            <a:pPr lvl="1"/>
            <a:r>
              <a:rPr lang="en-US" sz="2800" dirty="0"/>
              <a:t>Make the ride safe</a:t>
            </a:r>
            <a:r>
              <a:rPr lang="uk-UA" sz="2800" dirty="0"/>
              <a:t> &amp; </a:t>
            </a:r>
            <a:r>
              <a:rPr lang="en-US" sz="2800" dirty="0"/>
              <a:t>comfortable</a:t>
            </a:r>
          </a:p>
          <a:p>
            <a:pPr lvl="1">
              <a:buNone/>
            </a:pPr>
            <a:endParaRPr lang="en-US" sz="2800" dirty="0"/>
          </a:p>
          <a:p>
            <a:pPr lvl="1"/>
            <a:r>
              <a:rPr lang="en-US" sz="2800" dirty="0"/>
              <a:t>Handle any problems that occur</a:t>
            </a:r>
          </a:p>
          <a:p>
            <a:pPr lvl="1"/>
            <a:endParaRPr lang="en-US" sz="2800" dirty="0"/>
          </a:p>
          <a:p>
            <a:pPr lvl="1"/>
            <a:r>
              <a:rPr lang="en-US" sz="2800" dirty="0"/>
              <a:t>Follow special instructions</a:t>
            </a:r>
          </a:p>
          <a:p>
            <a:pPr lvl="1"/>
            <a:endParaRPr lang="en-US" sz="2800" dirty="0"/>
          </a:p>
          <a:p>
            <a:pPr lvl="1"/>
            <a:r>
              <a:rPr lang="en-US" sz="2800" dirty="0"/>
              <a:t>Keep accurate</a:t>
            </a:r>
            <a:r>
              <a:rPr lang="uk-UA" sz="2800" dirty="0"/>
              <a:t> &amp; </a:t>
            </a:r>
            <a:r>
              <a:rPr lang="en-US" sz="2800" dirty="0"/>
              <a:t>timely records of your work</a:t>
            </a:r>
          </a:p>
          <a:p>
            <a:pPr lvl="1"/>
            <a:endParaRPr lang="en-US" dirty="0"/>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43</a:t>
            </a:fld>
            <a:endParaRPr lang="en-US" dirty="0"/>
          </a:p>
        </p:txBody>
      </p:sp>
    </p:spTree>
    <p:extLst>
      <p:ext uri="{BB962C8B-B14F-4D97-AF65-F5344CB8AC3E}">
        <p14:creationId xmlns:p14="http://schemas.microsoft.com/office/powerpoint/2010/main" val="1926097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924800" cy="210312"/>
          </a:xfrm>
        </p:spPr>
        <p:txBody>
          <a:bodyPr>
            <a:normAutofit fontScale="90000"/>
          </a:bodyPr>
          <a:lstStyle/>
          <a:p>
            <a:r>
              <a:rPr lang="en-US">
                <a:cs typeface="Calibri Light"/>
              </a:rPr>
              <a:t>You as a Professional</a:t>
            </a:r>
            <a:endParaRPr lang="en-US" dirty="0"/>
          </a:p>
        </p:txBody>
      </p:sp>
      <p:sp>
        <p:nvSpPr>
          <p:cNvPr id="3" name="Content Placeholder 2"/>
          <p:cNvSpPr>
            <a:spLocks noGrp="1"/>
          </p:cNvSpPr>
          <p:nvPr>
            <p:ph idx="1"/>
          </p:nvPr>
        </p:nvSpPr>
        <p:spPr>
          <a:xfrm>
            <a:off x="457200" y="1066800"/>
            <a:ext cx="8229600" cy="5257800"/>
          </a:xfrm>
        </p:spPr>
        <p:txBody>
          <a:bodyPr/>
          <a:lstStyle/>
          <a:p>
            <a:pPr marL="342900" indent="-342900"/>
            <a:endParaRPr lang="en-US" dirty="0">
              <a:cs typeface="Calibri" panose="020F0502020204030204"/>
            </a:endParaRPr>
          </a:p>
          <a:p>
            <a:pPr marL="342900" indent="-342900"/>
            <a:endParaRPr lang="en-US" dirty="0">
              <a:cs typeface="Calibri" panose="020F0502020204030204"/>
            </a:endParaRPr>
          </a:p>
          <a:p>
            <a:pPr marL="800100" lvl="1" indent="-457200"/>
            <a:r>
              <a:rPr lang="en-US" sz="2800" dirty="0"/>
              <a:t>Passengers rightfully expect safe, efficient,</a:t>
            </a:r>
            <a:r>
              <a:rPr lang="uk-UA" sz="2800" dirty="0"/>
              <a:t> &amp; </a:t>
            </a:r>
            <a:r>
              <a:rPr lang="en-US" sz="2800" dirty="0"/>
              <a:t>comfortable transportation service.</a:t>
            </a:r>
            <a:endParaRPr lang="en-US" sz="2800" dirty="0">
              <a:cs typeface="Calibri" panose="020F0502020204030204"/>
            </a:endParaRPr>
          </a:p>
          <a:p>
            <a:pPr marL="342900" indent="-342900"/>
            <a:endParaRPr lang="en-US" dirty="0">
              <a:cs typeface="Calibri" panose="020F0502020204030204"/>
            </a:endParaRPr>
          </a:p>
          <a:p>
            <a:pPr marL="800100" lvl="1" indent="-457200"/>
            <a:r>
              <a:rPr lang="en-US" sz="2800" dirty="0"/>
              <a:t>Take time to permit passengers to board</a:t>
            </a:r>
            <a:r>
              <a:rPr lang="uk-UA" sz="2800" dirty="0"/>
              <a:t> &amp; </a:t>
            </a:r>
            <a:r>
              <a:rPr lang="en-US" sz="2800" dirty="0"/>
              <a:t>exit comfortably and, be certain to provide assistance to each passenger.</a:t>
            </a:r>
            <a:endParaRPr lang="en-US" sz="2800" dirty="0">
              <a:cs typeface="Calibri" panose="020F0502020204030204"/>
            </a:endParaRPr>
          </a:p>
          <a:p>
            <a:pPr marL="800100" lvl="1" indent="-457200"/>
            <a:endParaRPr lang="en-US" sz="28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44</a:t>
            </a:fld>
            <a:endParaRPr lang="en-US" dirty="0"/>
          </a:p>
        </p:txBody>
      </p:sp>
    </p:spTree>
    <p:extLst>
      <p:ext uri="{BB962C8B-B14F-4D97-AF65-F5344CB8AC3E}">
        <p14:creationId xmlns:p14="http://schemas.microsoft.com/office/powerpoint/2010/main" val="199438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45</a:t>
            </a:fld>
            <a:endParaRPr lang="en-US" dirty="0"/>
          </a:p>
        </p:txBody>
      </p:sp>
      <p:sp>
        <p:nvSpPr>
          <p:cNvPr id="3" name="Content Placeholder 2"/>
          <p:cNvSpPr>
            <a:spLocks noGrp="1"/>
          </p:cNvSpPr>
          <p:nvPr>
            <p:ph idx="4294967295"/>
          </p:nvPr>
        </p:nvSpPr>
        <p:spPr>
          <a:xfrm>
            <a:off x="677826" y="483265"/>
            <a:ext cx="7886700" cy="4351338"/>
          </a:xfrm>
        </p:spPr>
        <p:txBody>
          <a:bodyPr/>
          <a:lstStyle/>
          <a:p>
            <a:pPr algn="ctr">
              <a:buNone/>
            </a:pPr>
            <a:endParaRPr lang="en-US" sz="4400" dirty="0">
              <a:latin typeface="Calibri Light"/>
              <a:cs typeface="Calibri Light"/>
            </a:endParaRPr>
          </a:p>
          <a:p>
            <a:pPr algn="ctr">
              <a:buNone/>
            </a:pPr>
            <a:r>
              <a:rPr lang="en-US" sz="4400" dirty="0">
                <a:latin typeface="Calibri Light"/>
                <a:cs typeface="Calibri Light"/>
              </a:rPr>
              <a:t>Practically everything done while performing your job</a:t>
            </a:r>
            <a:r>
              <a:rPr lang="uk-UA" sz="4400" dirty="0">
                <a:latin typeface="Calibri Light"/>
                <a:cs typeface="Calibri Light"/>
              </a:rPr>
              <a:t> &amp; </a:t>
            </a:r>
            <a:r>
              <a:rPr lang="en-US" sz="4400" dirty="0">
                <a:latin typeface="Calibri Light"/>
                <a:cs typeface="Calibri Light"/>
              </a:rPr>
              <a:t>the manner in which you conduct yourself, contributes either favorably or unfavorably to the passenger’s image of you</a:t>
            </a:r>
            <a:r>
              <a:rPr lang="uk-UA" sz="4400" dirty="0">
                <a:latin typeface="Calibri Light"/>
                <a:cs typeface="Calibri Light"/>
              </a:rPr>
              <a:t> &amp; </a:t>
            </a:r>
            <a:r>
              <a:rPr lang="en-US" sz="4400" dirty="0">
                <a:latin typeface="Calibri Light"/>
                <a:cs typeface="Calibri Light"/>
              </a:rPr>
              <a:t>your agency.</a:t>
            </a:r>
          </a:p>
        </p:txBody>
      </p:sp>
    </p:spTree>
    <p:extLst>
      <p:ext uri="{BB962C8B-B14F-4D97-AF65-F5344CB8AC3E}">
        <p14:creationId xmlns:p14="http://schemas.microsoft.com/office/powerpoint/2010/main" val="1287077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You as a Professional</a:t>
            </a:r>
            <a:endParaRPr lang="en-US" dirty="0"/>
          </a:p>
        </p:txBody>
      </p:sp>
      <p:sp>
        <p:nvSpPr>
          <p:cNvPr id="3" name="Content Placeholder 2"/>
          <p:cNvSpPr>
            <a:spLocks noGrp="1"/>
          </p:cNvSpPr>
          <p:nvPr>
            <p:ph idx="1"/>
          </p:nvPr>
        </p:nvSpPr>
        <p:spPr/>
        <p:txBody>
          <a:bodyPr/>
          <a:lstStyle/>
          <a:p>
            <a:pPr>
              <a:buNone/>
            </a:pPr>
            <a:r>
              <a:rPr lang="en-US" sz="3600" dirty="0"/>
              <a:t>KEEP IN MIND:</a:t>
            </a:r>
            <a:endParaRPr lang="en-US" sz="3600" dirty="0">
              <a:cs typeface="Calibri"/>
            </a:endParaRPr>
          </a:p>
          <a:p>
            <a:pPr>
              <a:buNone/>
            </a:pPr>
            <a:endParaRPr lang="en-US" sz="3600" dirty="0"/>
          </a:p>
          <a:p>
            <a:pPr>
              <a:buNone/>
            </a:pPr>
            <a:r>
              <a:rPr lang="en-US" sz="3600" dirty="0"/>
              <a:t>Good performance is taken for granted –poor performance is always recognized.</a:t>
            </a:r>
            <a:endParaRPr lang="en-US" sz="36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46</a:t>
            </a:fld>
            <a:endParaRPr lang="en-US" dirty="0"/>
          </a:p>
        </p:txBody>
      </p:sp>
    </p:spTree>
    <p:extLst>
      <p:ext uri="{BB962C8B-B14F-4D97-AF65-F5344CB8AC3E}">
        <p14:creationId xmlns:p14="http://schemas.microsoft.com/office/powerpoint/2010/main" val="249232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a:rPr>
              <a:t>You as a Professional</a:t>
            </a:r>
            <a:endParaRPr lang="en-US" dirty="0"/>
          </a:p>
        </p:txBody>
      </p:sp>
      <p:sp>
        <p:nvSpPr>
          <p:cNvPr id="3" name="Content Placeholder 2"/>
          <p:cNvSpPr>
            <a:spLocks noGrp="1"/>
          </p:cNvSpPr>
          <p:nvPr>
            <p:ph idx="1"/>
          </p:nvPr>
        </p:nvSpPr>
        <p:spPr/>
        <p:txBody>
          <a:bodyPr/>
          <a:lstStyle/>
          <a:p>
            <a:pPr>
              <a:buNone/>
            </a:pPr>
            <a:r>
              <a:rPr lang="en-US" sz="2600" dirty="0"/>
              <a:t>Support</a:t>
            </a:r>
            <a:r>
              <a:rPr lang="uk-UA" sz="2600" dirty="0"/>
              <a:t> &amp; </a:t>
            </a:r>
            <a:r>
              <a:rPr lang="en-US" sz="2600" dirty="0"/>
              <a:t>explain agency policies when dealing with passengers.</a:t>
            </a:r>
            <a:endParaRPr lang="en-US" sz="2600" dirty="0">
              <a:cs typeface="Calibri"/>
            </a:endParaRPr>
          </a:p>
          <a:p>
            <a:pPr>
              <a:buNone/>
            </a:pPr>
            <a:endParaRPr lang="en-US" sz="2400" dirty="0">
              <a:cs typeface="Calibri"/>
            </a:endParaRPr>
          </a:p>
          <a:p>
            <a:pPr lvl="1"/>
            <a:r>
              <a:rPr lang="en-US" sz="2400" dirty="0"/>
              <a:t>Speak positively about your agency.  Avoid talking about how tough your job is.</a:t>
            </a:r>
            <a:endParaRPr lang="en-US" sz="2400" dirty="0">
              <a:cs typeface="Calibri"/>
            </a:endParaRPr>
          </a:p>
          <a:p>
            <a:pPr lvl="1"/>
            <a:endParaRPr lang="en-US" sz="2400" dirty="0">
              <a:cs typeface="Calibri"/>
            </a:endParaRPr>
          </a:p>
          <a:p>
            <a:pPr lvl="1"/>
            <a:r>
              <a:rPr lang="en-US" sz="2400" dirty="0"/>
              <a:t>Talk over agency/organization problems with supervisors – NOT passengers.</a:t>
            </a:r>
            <a:endParaRPr lang="en-US" sz="2400" dirty="0">
              <a:cs typeface="Calibri"/>
            </a:endParaRPr>
          </a:p>
          <a:p>
            <a:pPr>
              <a:buNone/>
            </a:pPr>
            <a:endParaRPr lang="en-US" sz="2400" dirty="0">
              <a:cs typeface="Calibri"/>
            </a:endParaRPr>
          </a:p>
          <a:p>
            <a:pPr lvl="1"/>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47</a:t>
            </a:fld>
            <a:endParaRPr lang="en-US" dirty="0"/>
          </a:p>
        </p:txBody>
      </p:sp>
    </p:spTree>
    <p:extLst>
      <p:ext uri="{BB962C8B-B14F-4D97-AF65-F5344CB8AC3E}">
        <p14:creationId xmlns:p14="http://schemas.microsoft.com/office/powerpoint/2010/main" val="1138262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543800" cy="286512"/>
          </a:xfrm>
        </p:spPr>
        <p:txBody>
          <a:bodyPr>
            <a:normAutofit fontScale="90000"/>
          </a:bodyPr>
          <a:lstStyle/>
          <a:p>
            <a:r>
              <a:rPr lang="en-US">
                <a:ea typeface="+mj-lt"/>
                <a:cs typeface="+mj-lt"/>
              </a:rPr>
              <a:t>You as a Professional</a:t>
            </a:r>
            <a:endParaRPr lang="en-US" b="0">
              <a:ea typeface="+mj-lt"/>
              <a:cs typeface="+mj-lt"/>
            </a:endParaRPr>
          </a:p>
        </p:txBody>
      </p:sp>
      <p:sp>
        <p:nvSpPr>
          <p:cNvPr id="3" name="Content Placeholder 2"/>
          <p:cNvSpPr>
            <a:spLocks noGrp="1"/>
          </p:cNvSpPr>
          <p:nvPr>
            <p:ph idx="1"/>
          </p:nvPr>
        </p:nvSpPr>
        <p:spPr>
          <a:xfrm>
            <a:off x="457200" y="1295400"/>
            <a:ext cx="8229600" cy="5029200"/>
          </a:xfrm>
        </p:spPr>
        <p:txBody>
          <a:bodyPr>
            <a:normAutofit/>
          </a:bodyPr>
          <a:lstStyle/>
          <a:p>
            <a:pPr>
              <a:buNone/>
            </a:pPr>
            <a:r>
              <a:rPr lang="en-US" sz="2600" dirty="0"/>
              <a:t>Three basic rules or skills that you must know</a:t>
            </a:r>
            <a:r>
              <a:rPr lang="uk-UA" sz="2600" dirty="0"/>
              <a:t> &amp; </a:t>
            </a:r>
            <a:r>
              <a:rPr lang="en-US" sz="2600" dirty="0"/>
              <a:t>follow:</a:t>
            </a:r>
            <a:endParaRPr lang="en-US" sz="2600" dirty="0">
              <a:cs typeface="Calibri"/>
            </a:endParaRPr>
          </a:p>
          <a:p>
            <a:pPr>
              <a:buNone/>
            </a:pPr>
            <a:endParaRPr lang="en-US" sz="2400" dirty="0">
              <a:cs typeface="Calibri"/>
            </a:endParaRPr>
          </a:p>
          <a:p>
            <a:pPr marL="850265" lvl="1" indent="-457200">
              <a:buFont typeface="+mj-lt"/>
              <a:buAutoNum type="arabicPeriod"/>
            </a:pPr>
            <a:r>
              <a:rPr lang="en-US" sz="2600" b="1" dirty="0"/>
              <a:t>Provide safe, reliable</a:t>
            </a:r>
            <a:r>
              <a:rPr lang="uk-UA" sz="2600" b="1" dirty="0"/>
              <a:t> &amp; </a:t>
            </a:r>
            <a:r>
              <a:rPr lang="en-US" sz="2600" b="1" dirty="0"/>
              <a:t>expert service</a:t>
            </a:r>
            <a:endParaRPr lang="en-US" sz="2600" b="1" dirty="0">
              <a:cs typeface="Calibri"/>
            </a:endParaRPr>
          </a:p>
          <a:p>
            <a:pPr marL="850265" lvl="1" indent="-457200">
              <a:buFont typeface="+mj-lt"/>
              <a:buAutoNum type="arabicPeriod"/>
            </a:pPr>
            <a:endParaRPr lang="en-US" sz="2400" dirty="0">
              <a:cs typeface="Calibri"/>
            </a:endParaRPr>
          </a:p>
          <a:p>
            <a:pPr marL="1398905" lvl="3" indent="-457200"/>
            <a:r>
              <a:rPr lang="en-US" sz="2400" dirty="0"/>
              <a:t>Drive safely</a:t>
            </a:r>
            <a:r>
              <a:rPr lang="uk-UA" sz="2400" dirty="0"/>
              <a:t> &amp; </a:t>
            </a:r>
            <a:r>
              <a:rPr lang="en-US" sz="2400" dirty="0"/>
              <a:t>smoothly at all times</a:t>
            </a:r>
            <a:endParaRPr lang="en-US" sz="2400" dirty="0">
              <a:cs typeface="Calibri"/>
            </a:endParaRPr>
          </a:p>
          <a:p>
            <a:pPr marL="1398905" lvl="3" indent="-457200">
              <a:buNone/>
            </a:pPr>
            <a:endParaRPr lang="en-US" sz="2400" dirty="0">
              <a:cs typeface="Calibri"/>
            </a:endParaRPr>
          </a:p>
          <a:p>
            <a:pPr marL="1398905" lvl="3" indent="-457200"/>
            <a:r>
              <a:rPr lang="en-US" sz="2400" dirty="0"/>
              <a:t>Speak clearly, calmly</a:t>
            </a:r>
            <a:r>
              <a:rPr lang="uk-UA" sz="2400" dirty="0"/>
              <a:t> &amp; </a:t>
            </a:r>
            <a:r>
              <a:rPr lang="en-US" sz="2400" dirty="0"/>
              <a:t>with respect</a:t>
            </a:r>
            <a:endParaRPr lang="en-US" sz="2400" dirty="0">
              <a:cs typeface="Calibri"/>
            </a:endParaRPr>
          </a:p>
          <a:p>
            <a:pPr marL="1398905" lvl="3" indent="-457200">
              <a:buNone/>
            </a:pPr>
            <a:endParaRPr lang="en-US" sz="2400" dirty="0">
              <a:cs typeface="Calibri"/>
            </a:endParaRPr>
          </a:p>
          <a:p>
            <a:pPr marL="1398905" lvl="3" indent="-457200"/>
            <a:r>
              <a:rPr lang="en-US" sz="2400" dirty="0"/>
              <a:t>Offer assistance to every passenger</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48</a:t>
            </a:fld>
            <a:endParaRPr lang="en-US" dirty="0"/>
          </a:p>
        </p:txBody>
      </p:sp>
    </p:spTree>
    <p:extLst>
      <p:ext uri="{BB962C8B-B14F-4D97-AF65-F5344CB8AC3E}">
        <p14:creationId xmlns:p14="http://schemas.microsoft.com/office/powerpoint/2010/main" val="1982801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467600" cy="210312"/>
          </a:xfrm>
        </p:spPr>
        <p:txBody>
          <a:bodyPr>
            <a:normAutofit fontScale="90000"/>
          </a:bodyPr>
          <a:lstStyle/>
          <a:p>
            <a:r>
              <a:rPr lang="en-US">
                <a:cs typeface="Calibri Light"/>
              </a:rPr>
              <a:t>You as a Professional</a:t>
            </a:r>
            <a:endParaRPr lang="en-US" b="0">
              <a:ea typeface="+mj-lt"/>
              <a:cs typeface="+mj-lt"/>
            </a:endParaRPr>
          </a:p>
        </p:txBody>
      </p:sp>
      <p:sp>
        <p:nvSpPr>
          <p:cNvPr id="3" name="Content Placeholder 2"/>
          <p:cNvSpPr>
            <a:spLocks noGrp="1"/>
          </p:cNvSpPr>
          <p:nvPr>
            <p:ph idx="1"/>
          </p:nvPr>
        </p:nvSpPr>
        <p:spPr>
          <a:xfrm>
            <a:off x="503382" y="1485900"/>
            <a:ext cx="8229600" cy="4925676"/>
          </a:xfrm>
        </p:spPr>
        <p:txBody>
          <a:bodyPr>
            <a:normAutofit/>
          </a:bodyPr>
          <a:lstStyle/>
          <a:p>
            <a:pPr marL="514350" indent="-514350">
              <a:buNone/>
            </a:pPr>
            <a:r>
              <a:rPr lang="en-US" sz="2600" b="1" dirty="0"/>
              <a:t>2.</a:t>
            </a:r>
            <a:r>
              <a:rPr lang="en-US" sz="2600" dirty="0"/>
              <a:t>   </a:t>
            </a:r>
            <a:r>
              <a:rPr lang="en-US" sz="2600" b="1" dirty="0"/>
              <a:t>Be Courteous</a:t>
            </a:r>
            <a:r>
              <a:rPr lang="uk-UA" sz="2600" b="1" dirty="0"/>
              <a:t> &amp; </a:t>
            </a:r>
            <a:r>
              <a:rPr lang="en-US" sz="2600" b="1" dirty="0"/>
              <a:t>Patient</a:t>
            </a:r>
            <a:endParaRPr lang="en-US" sz="2600" b="1" dirty="0">
              <a:cs typeface="Calibri"/>
            </a:endParaRPr>
          </a:p>
          <a:p>
            <a:pPr marL="514350" indent="-514350">
              <a:buNone/>
            </a:pPr>
            <a:endParaRPr lang="en-US" sz="2400" dirty="0">
              <a:cs typeface="Calibri"/>
            </a:endParaRPr>
          </a:p>
          <a:p>
            <a:pPr marL="1097280" lvl="2" indent="-457200">
              <a:buFont typeface="Wingdings" panose="05000000000000000000" pitchFamily="2" charset="2"/>
              <a:buChar char="§"/>
            </a:pPr>
            <a:r>
              <a:rPr lang="en-US" sz="2400" dirty="0"/>
              <a:t>Use respectful language</a:t>
            </a:r>
            <a:r>
              <a:rPr lang="uk-UA" sz="2400" dirty="0"/>
              <a:t> &amp; </a:t>
            </a:r>
            <a:r>
              <a:rPr lang="en-US" sz="2400" dirty="0"/>
              <a:t>tone of voice</a:t>
            </a:r>
            <a:endParaRPr lang="en-US" sz="2400" dirty="0">
              <a:cs typeface="Calibri"/>
            </a:endParaRPr>
          </a:p>
          <a:p>
            <a:pPr marL="1154430" lvl="2" indent="-514350">
              <a:buNone/>
            </a:pPr>
            <a:endParaRPr lang="en-US" sz="2400" dirty="0">
              <a:cs typeface="Calibri"/>
            </a:endParaRPr>
          </a:p>
          <a:p>
            <a:pPr marL="1097280" lvl="2" indent="-457200">
              <a:buFont typeface="Wingdings" panose="05000000000000000000" pitchFamily="2" charset="2"/>
              <a:buChar char="§"/>
            </a:pPr>
            <a:r>
              <a:rPr lang="en-US" sz="2400" dirty="0"/>
              <a:t>Leave your troubles at home or with dispatch</a:t>
            </a:r>
            <a:endParaRPr lang="en-US" sz="2400" dirty="0">
              <a:cs typeface="Calibri"/>
            </a:endParaRPr>
          </a:p>
          <a:p>
            <a:pPr marL="1154430" lvl="2" indent="-514350"/>
            <a:endParaRPr lang="en-US" sz="2400" dirty="0">
              <a:cs typeface="Calibri"/>
            </a:endParaRPr>
          </a:p>
          <a:p>
            <a:pPr marL="514350" indent="-514350">
              <a:buAutoNum type="arabicPeriod" startAt="3"/>
            </a:pPr>
            <a:r>
              <a:rPr lang="en-US" sz="2600" b="1" dirty="0"/>
              <a:t>Avoid Arguments</a:t>
            </a:r>
            <a:endParaRPr lang="en-US" sz="2600" b="1" dirty="0">
              <a:cs typeface="Calibri"/>
            </a:endParaRPr>
          </a:p>
          <a:p>
            <a:pPr marL="514350" indent="-514350">
              <a:buNone/>
            </a:pPr>
            <a:endParaRPr lang="en-US" sz="2400" dirty="0">
              <a:cs typeface="Calibri"/>
            </a:endParaRPr>
          </a:p>
          <a:p>
            <a:pPr marL="1097280" lvl="2" indent="-457200">
              <a:buFont typeface="Wingdings" panose="05000000000000000000" pitchFamily="2" charset="2"/>
              <a:buChar char="§"/>
            </a:pPr>
            <a:r>
              <a:rPr lang="en-US" sz="2400" dirty="0"/>
              <a:t>Remain polite</a:t>
            </a:r>
            <a:endParaRPr lang="en-US" sz="2400" dirty="0">
              <a:cs typeface="Calibri"/>
            </a:endParaRPr>
          </a:p>
          <a:p>
            <a:pPr marL="1154430" lvl="2" indent="-514350"/>
            <a:endParaRPr lang="en-US" sz="2400" dirty="0">
              <a:cs typeface="Calibri"/>
            </a:endParaRPr>
          </a:p>
          <a:p>
            <a:pPr marL="1097280" lvl="2" indent="-457200">
              <a:buFont typeface="Wingdings" panose="05000000000000000000" pitchFamily="2" charset="2"/>
              <a:buChar char="§"/>
            </a:pPr>
            <a:r>
              <a:rPr lang="en-US" sz="2400" dirty="0"/>
              <a:t>Do not get angry</a:t>
            </a:r>
            <a:endParaRPr lang="en-US" sz="2400" dirty="0">
              <a:cs typeface="Calibri"/>
            </a:endParaRPr>
          </a:p>
          <a:p>
            <a:pPr marL="1154430" lvl="2" indent="-514350">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49</a:t>
            </a:fld>
            <a:endParaRPr lang="en-US" dirty="0"/>
          </a:p>
        </p:txBody>
      </p:sp>
    </p:spTree>
    <p:extLst>
      <p:ext uri="{BB962C8B-B14F-4D97-AF65-F5344CB8AC3E}">
        <p14:creationId xmlns:p14="http://schemas.microsoft.com/office/powerpoint/2010/main" val="44914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219200"/>
          </a:xfrm>
        </p:spPr>
        <p:txBody>
          <a:bodyPr>
            <a:normAutofit/>
          </a:bodyPr>
          <a:lstStyle/>
          <a:p>
            <a:pPr algn="l"/>
            <a:r>
              <a:rPr lang="en-US" dirty="0"/>
              <a:t>Program Objective</a:t>
            </a:r>
          </a:p>
        </p:txBody>
      </p:sp>
      <p:sp>
        <p:nvSpPr>
          <p:cNvPr id="3" name="Content Placeholder 2"/>
          <p:cNvSpPr>
            <a:spLocks noGrp="1"/>
          </p:cNvSpPr>
          <p:nvPr>
            <p:ph idx="1"/>
          </p:nvPr>
        </p:nvSpPr>
        <p:spPr>
          <a:xfrm>
            <a:off x="304800" y="1691640"/>
            <a:ext cx="8229600" cy="5090160"/>
          </a:xfrm>
        </p:spPr>
        <p:txBody>
          <a:bodyPr>
            <a:normAutofit/>
          </a:bodyPr>
          <a:lstStyle/>
          <a:p>
            <a:pPr marL="0">
              <a:buNone/>
            </a:pPr>
            <a:r>
              <a:rPr lang="en-US" sz="2400" b="1" dirty="0"/>
              <a:t>To become familiar with</a:t>
            </a:r>
            <a:r>
              <a:rPr lang="uk-UA" sz="2400" b="1" dirty="0"/>
              <a:t> &amp; </a:t>
            </a:r>
            <a:r>
              <a:rPr lang="en-US" sz="2400" b="1" dirty="0"/>
              <a:t>proficient at passenger assistance, disability awareness,</a:t>
            </a:r>
            <a:r>
              <a:rPr lang="uk-UA" sz="2400" b="1" dirty="0"/>
              <a:t> &amp; </a:t>
            </a:r>
            <a:r>
              <a:rPr lang="en-US" sz="2400" b="1" dirty="0"/>
              <a:t>emergency evacuation techniques.</a:t>
            </a:r>
            <a:endParaRPr lang="en-US" sz="2400" b="1" dirty="0">
              <a:cs typeface="Calibri"/>
            </a:endParaRPr>
          </a:p>
          <a:p>
            <a:pPr>
              <a:buNone/>
            </a:pPr>
            <a:endParaRPr lang="en-US" sz="2400" dirty="0">
              <a:cs typeface="Calibri"/>
            </a:endParaRPr>
          </a:p>
          <a:p>
            <a:pPr>
              <a:buNone/>
            </a:pPr>
            <a:r>
              <a:rPr lang="en-US" sz="2400" b="1" dirty="0"/>
              <a:t>Program Consists of:</a:t>
            </a:r>
            <a:endParaRPr lang="en-US" sz="2400" b="1" dirty="0">
              <a:cs typeface="Calibri"/>
            </a:endParaRPr>
          </a:p>
          <a:p>
            <a:pPr>
              <a:buNone/>
            </a:pPr>
            <a:endParaRPr lang="en-US" sz="2400" dirty="0">
              <a:cs typeface="Calibri"/>
            </a:endParaRPr>
          </a:p>
          <a:p>
            <a:pPr marL="1307465" lvl="2" indent="-457200"/>
            <a:r>
              <a:rPr lang="en-US" sz="2400" dirty="0" smtClean="0"/>
              <a:t>Presentations</a:t>
            </a:r>
            <a:r>
              <a:rPr lang="uk-UA" sz="2400" dirty="0" smtClean="0"/>
              <a:t> </a:t>
            </a:r>
            <a:r>
              <a:rPr lang="uk-UA" sz="2400" dirty="0"/>
              <a:t>&amp; </a:t>
            </a:r>
            <a:r>
              <a:rPr lang="en-US" sz="2400" dirty="0"/>
              <a:t>Coaching</a:t>
            </a:r>
            <a:endParaRPr lang="en-US" sz="2400" dirty="0">
              <a:cs typeface="Calibri"/>
            </a:endParaRPr>
          </a:p>
          <a:p>
            <a:pPr marL="1307465" lvl="2" indent="-457200"/>
            <a:r>
              <a:rPr lang="en-US" sz="2400" dirty="0" smtClean="0"/>
              <a:t>Role </a:t>
            </a:r>
            <a:r>
              <a:rPr lang="en-US" sz="2400" dirty="0"/>
              <a:t>Play Exercises</a:t>
            </a:r>
            <a:endParaRPr lang="en-US" sz="2400" dirty="0">
              <a:cs typeface="Calibri"/>
            </a:endParaRPr>
          </a:p>
          <a:p>
            <a:pPr marL="1307465" lvl="2" indent="-457200"/>
            <a:r>
              <a:rPr lang="en-US" sz="2400" dirty="0" smtClean="0"/>
              <a:t>Hands </a:t>
            </a:r>
            <a:r>
              <a:rPr lang="en-US" sz="2400" dirty="0"/>
              <a:t>On application</a:t>
            </a:r>
            <a:endParaRPr lang="en-US" sz="2400" dirty="0">
              <a:cs typeface="Calibri"/>
            </a:endParaRPr>
          </a:p>
          <a:p>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5</a:t>
            </a:fld>
            <a:endParaRPr lang="en-US" dirty="0"/>
          </a:p>
        </p:txBody>
      </p:sp>
    </p:spTree>
    <p:extLst>
      <p:ext uri="{BB962C8B-B14F-4D97-AF65-F5344CB8AC3E}">
        <p14:creationId xmlns:p14="http://schemas.microsoft.com/office/powerpoint/2010/main" val="1406863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010400" cy="286512"/>
          </a:xfrm>
        </p:spPr>
        <p:txBody>
          <a:bodyPr>
            <a:normAutofit fontScale="90000"/>
          </a:bodyPr>
          <a:lstStyle/>
          <a:p>
            <a:r>
              <a:rPr lang="en-US">
                <a:cs typeface="Calibri Light"/>
              </a:rPr>
              <a:t>You as a Professional</a:t>
            </a:r>
            <a:endParaRPr lang="en-US" b="0">
              <a:ea typeface="+mj-lt"/>
              <a:cs typeface="+mj-lt"/>
            </a:endParaRPr>
          </a:p>
        </p:txBody>
      </p:sp>
      <p:sp>
        <p:nvSpPr>
          <p:cNvPr id="3" name="Content Placeholder 2"/>
          <p:cNvSpPr>
            <a:spLocks noGrp="1"/>
          </p:cNvSpPr>
          <p:nvPr>
            <p:ph idx="1"/>
          </p:nvPr>
        </p:nvSpPr>
        <p:spPr>
          <a:xfrm>
            <a:off x="457200" y="1711806"/>
            <a:ext cx="8221904" cy="3927764"/>
          </a:xfrm>
        </p:spPr>
        <p:txBody>
          <a:bodyPr/>
          <a:lstStyle/>
          <a:p>
            <a:pPr marL="514350" indent="-514350">
              <a:buNone/>
            </a:pPr>
            <a:r>
              <a:rPr lang="en-US" sz="2400" dirty="0"/>
              <a:t>When you perform your job as a professional, everyone benefits.</a:t>
            </a:r>
            <a:endParaRPr lang="en-US" sz="2400" dirty="0">
              <a:cs typeface="Calibri"/>
            </a:endParaRPr>
          </a:p>
          <a:p>
            <a:pPr marL="514350" indent="-514350">
              <a:buNone/>
            </a:pPr>
            <a:endParaRPr lang="en-US" sz="2400" dirty="0">
              <a:cs typeface="Calibri"/>
            </a:endParaRPr>
          </a:p>
          <a:p>
            <a:pPr marL="514350" indent="-514350">
              <a:buNone/>
            </a:pPr>
            <a:r>
              <a:rPr lang="en-US" sz="2600" u="sng" dirty="0"/>
              <a:t>You benefit because your passengers will:</a:t>
            </a:r>
            <a:endParaRPr lang="en-US" sz="2600" u="sng" dirty="0">
              <a:cs typeface="Calibri"/>
            </a:endParaRPr>
          </a:p>
          <a:p>
            <a:pPr marL="514350" indent="-514350">
              <a:buNone/>
            </a:pPr>
            <a:endParaRPr lang="en-US" sz="2400" u="sng" dirty="0">
              <a:cs typeface="Calibri"/>
            </a:endParaRPr>
          </a:p>
          <a:p>
            <a:pPr marL="880110" lvl="1" indent="-514350"/>
            <a:r>
              <a:rPr lang="en-US" sz="2400" dirty="0"/>
              <a:t>Treat you more pleasantly</a:t>
            </a:r>
            <a:endParaRPr lang="en-US" sz="2400" dirty="0">
              <a:cs typeface="Calibri"/>
            </a:endParaRPr>
          </a:p>
          <a:p>
            <a:pPr marL="880110" lvl="1" indent="-514350">
              <a:buNone/>
            </a:pPr>
            <a:endParaRPr lang="en-US" sz="2400" dirty="0">
              <a:cs typeface="Calibri"/>
            </a:endParaRPr>
          </a:p>
          <a:p>
            <a:pPr marL="880110" lvl="1" indent="-514350"/>
            <a:r>
              <a:rPr lang="en-US" sz="2400" dirty="0"/>
              <a:t>Willingly follow your directions</a:t>
            </a:r>
            <a:endParaRPr lang="en-US" sz="2400" dirty="0">
              <a:cs typeface="Calibri"/>
            </a:endParaRPr>
          </a:p>
          <a:p>
            <a:pPr marL="880110" lvl="1" indent="-514350">
              <a:buNone/>
            </a:pPr>
            <a:endParaRPr lang="en-US" sz="2400" dirty="0">
              <a:cs typeface="Calibri"/>
            </a:endParaRPr>
          </a:p>
          <a:p>
            <a:pPr marL="880110" lvl="1" indent="-514350"/>
            <a:r>
              <a:rPr lang="en-US" sz="2400" dirty="0"/>
              <a:t>Respect you as a professional</a:t>
            </a:r>
            <a:endParaRPr lang="en-US" sz="2400" dirty="0">
              <a:cs typeface="Calibri"/>
            </a:endParaRPr>
          </a:p>
          <a:p>
            <a:pPr marL="514350" indent="-514350">
              <a:buNone/>
            </a:pPr>
            <a:endParaRPr lang="en-US" sz="2400" dirty="0">
              <a:cs typeface="Calibri"/>
            </a:endParaRPr>
          </a:p>
          <a:p>
            <a:pPr marL="1154430" lvl="2" indent="-514350">
              <a:buNone/>
            </a:pPr>
            <a:endParaRPr lang="en-US" sz="2400" dirty="0">
              <a:cs typeface="Calibri"/>
            </a:endParaRPr>
          </a:p>
          <a:p>
            <a:pPr>
              <a:buNone/>
            </a:pP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50</a:t>
            </a:fld>
            <a:endParaRPr lang="en-US" dirty="0"/>
          </a:p>
        </p:txBody>
      </p:sp>
    </p:spTree>
    <p:extLst>
      <p:ext uri="{BB962C8B-B14F-4D97-AF65-F5344CB8AC3E}">
        <p14:creationId xmlns:p14="http://schemas.microsoft.com/office/powerpoint/2010/main" val="1657073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467600" cy="210312"/>
          </a:xfrm>
        </p:spPr>
        <p:txBody>
          <a:bodyPr>
            <a:normAutofit fontScale="90000"/>
          </a:bodyPr>
          <a:lstStyle/>
          <a:p>
            <a:r>
              <a:rPr lang="en-US">
                <a:cs typeface="Calibri Light"/>
              </a:rPr>
              <a:t>You as a Professional</a:t>
            </a:r>
            <a:endParaRPr lang="en-US" dirty="0"/>
          </a:p>
        </p:txBody>
      </p:sp>
      <p:sp>
        <p:nvSpPr>
          <p:cNvPr id="3" name="Content Placeholder 2"/>
          <p:cNvSpPr>
            <a:spLocks noGrp="1"/>
          </p:cNvSpPr>
          <p:nvPr>
            <p:ph idx="1"/>
          </p:nvPr>
        </p:nvSpPr>
        <p:spPr>
          <a:xfrm>
            <a:off x="457200" y="1524000"/>
            <a:ext cx="8305800" cy="5257800"/>
          </a:xfrm>
        </p:spPr>
        <p:txBody>
          <a:bodyPr>
            <a:normAutofit/>
          </a:bodyPr>
          <a:lstStyle/>
          <a:p>
            <a:pPr>
              <a:buNone/>
            </a:pPr>
            <a:r>
              <a:rPr lang="en-US" sz="2600" u="sng" dirty="0"/>
              <a:t>Your passengers benefit through:</a:t>
            </a:r>
            <a:endParaRPr lang="en-US" sz="2600" u="sng" dirty="0">
              <a:cs typeface="Calibri"/>
            </a:endParaRPr>
          </a:p>
          <a:p>
            <a:pPr>
              <a:buNone/>
            </a:pPr>
            <a:endParaRPr lang="en-US" sz="2400" u="sng" dirty="0">
              <a:cs typeface="Calibri"/>
            </a:endParaRPr>
          </a:p>
          <a:p>
            <a:pPr lvl="1"/>
            <a:r>
              <a:rPr lang="en-US" sz="2400" dirty="0"/>
              <a:t>Safe, comfortable</a:t>
            </a:r>
            <a:r>
              <a:rPr lang="uk-UA" sz="2400" dirty="0"/>
              <a:t> &amp; </a:t>
            </a:r>
            <a:r>
              <a:rPr lang="en-US" sz="2400" dirty="0"/>
              <a:t>reliable transportation</a:t>
            </a:r>
            <a:endParaRPr lang="en-US" sz="2400" dirty="0">
              <a:cs typeface="Calibri"/>
            </a:endParaRPr>
          </a:p>
          <a:p>
            <a:pPr>
              <a:buNone/>
            </a:pPr>
            <a:endParaRPr lang="en-US" sz="2400" u="sng" dirty="0">
              <a:cs typeface="Calibri"/>
            </a:endParaRPr>
          </a:p>
          <a:p>
            <a:pPr>
              <a:buNone/>
            </a:pPr>
            <a:r>
              <a:rPr lang="en-US" sz="2600" u="sng" dirty="0"/>
              <a:t>Your agency benefits because you help to:</a:t>
            </a:r>
            <a:endParaRPr lang="en-US" sz="2600" u="sng" dirty="0">
              <a:cs typeface="Calibri"/>
            </a:endParaRPr>
          </a:p>
          <a:p>
            <a:pPr>
              <a:buNone/>
            </a:pPr>
            <a:endParaRPr lang="en-US" sz="2400" u="sng" dirty="0">
              <a:cs typeface="Calibri"/>
            </a:endParaRPr>
          </a:p>
          <a:p>
            <a:pPr lvl="1"/>
            <a:r>
              <a:rPr lang="en-US" sz="2400" dirty="0"/>
              <a:t>Increase supportive ridership</a:t>
            </a:r>
            <a:endParaRPr lang="en-US" sz="2400" dirty="0">
              <a:cs typeface="Calibri"/>
            </a:endParaRPr>
          </a:p>
          <a:p>
            <a:pPr lvl="1">
              <a:buNone/>
            </a:pPr>
            <a:endParaRPr lang="en-US" sz="2400" dirty="0">
              <a:cs typeface="Calibri"/>
            </a:endParaRPr>
          </a:p>
          <a:p>
            <a:pPr lvl="1"/>
            <a:r>
              <a:rPr lang="en-US" sz="2400" dirty="0"/>
              <a:t>Improve community support</a:t>
            </a:r>
            <a:r>
              <a:rPr lang="uk-UA" sz="2400" dirty="0"/>
              <a:t> &amp; </a:t>
            </a:r>
            <a:r>
              <a:rPr lang="en-US" sz="2400" dirty="0"/>
              <a:t>potential funding</a:t>
            </a:r>
            <a:endParaRPr lang="en-US" sz="2400" dirty="0">
              <a:cs typeface="Calibri"/>
            </a:endParaRPr>
          </a:p>
          <a:p>
            <a:pPr lvl="1"/>
            <a:endParaRPr lang="en-US" sz="2400" dirty="0">
              <a:cs typeface="Calibri"/>
            </a:endParaRPr>
          </a:p>
          <a:p>
            <a:pPr lvl="1"/>
            <a:r>
              <a:rPr lang="en-US" sz="2400" dirty="0"/>
              <a:t>Reduce insured risks</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51</a:t>
            </a:fld>
            <a:endParaRPr lang="en-US" dirty="0"/>
          </a:p>
        </p:txBody>
      </p:sp>
    </p:spTree>
    <p:extLst>
      <p:ext uri="{BB962C8B-B14F-4D97-AF65-F5344CB8AC3E}">
        <p14:creationId xmlns:p14="http://schemas.microsoft.com/office/powerpoint/2010/main" val="2146245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5: </a:t>
            </a:r>
            <a:r>
              <a:rPr lang="en-US" b="1" dirty="0" smtClean="0"/>
              <a:t/>
            </a:r>
            <a:br>
              <a:rPr lang="en-US" b="1" dirty="0" smtClean="0"/>
            </a:br>
            <a:r>
              <a:rPr lang="en-US" b="1" dirty="0" smtClean="0"/>
              <a:t>Customer </a:t>
            </a:r>
            <a:r>
              <a:rPr lang="en-US" b="1" dirty="0"/>
              <a:t>Service</a:t>
            </a:r>
          </a:p>
        </p:txBody>
      </p:sp>
      <p:sp>
        <p:nvSpPr>
          <p:cNvPr id="3" name="Content Placeholder 2"/>
          <p:cNvSpPr>
            <a:spLocks noGrp="1"/>
          </p:cNvSpPr>
          <p:nvPr>
            <p:ph type="subTitle" idx="1"/>
          </p:nvPr>
        </p:nvSpPr>
        <p:spPr/>
        <p:txBody>
          <a:bodyPr/>
          <a:lstStyle/>
          <a:p>
            <a:r>
              <a:rPr lang="en-US" dirty="0">
                <a:ea typeface="+mn-lt"/>
                <a:cs typeface="+mn-lt"/>
              </a:rPr>
              <a:t>Passenger Assistance Safety &amp; Sensitivity (PASS)</a:t>
            </a:r>
          </a:p>
        </p:txBody>
      </p:sp>
      <p:sp>
        <p:nvSpPr>
          <p:cNvPr id="4" name="Slide Number Placeholder 3"/>
          <p:cNvSpPr>
            <a:spLocks noGrp="1"/>
          </p:cNvSpPr>
          <p:nvPr>
            <p:ph type="sldNum" sz="quarter" idx="4294967295"/>
          </p:nvPr>
        </p:nvSpPr>
        <p:spPr>
          <a:xfrm>
            <a:off x="8382000" y="6416675"/>
            <a:ext cx="762000" cy="365125"/>
          </a:xfrm>
          <a:prstGeom prst="rect">
            <a:avLst/>
          </a:prstGeom>
        </p:spPr>
        <p:txBody>
          <a:bodyPr/>
          <a:lstStyle/>
          <a:p>
            <a:fld id="{F65EB6D9-0055-40C0-B36E-48039CA07B30}" type="slidenum">
              <a:rPr lang="en-US" smtClean="0"/>
              <a:pPr/>
              <a:t>52</a:t>
            </a:fld>
            <a:endParaRPr lang="en-US" dirty="0"/>
          </a:p>
        </p:txBody>
      </p:sp>
    </p:spTree>
    <p:extLst>
      <p:ext uri="{BB962C8B-B14F-4D97-AF65-F5344CB8AC3E}">
        <p14:creationId xmlns:p14="http://schemas.microsoft.com/office/powerpoint/2010/main" val="509794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smtClean="0"/>
              <a:pPr/>
              <a:t>53</a:t>
            </a:fld>
            <a:endParaRPr lang="en-US" dirty="0"/>
          </a:p>
        </p:txBody>
      </p:sp>
      <p:sp>
        <p:nvSpPr>
          <p:cNvPr id="3" name="Content Placeholder 2"/>
          <p:cNvSpPr>
            <a:spLocks noGrp="1"/>
          </p:cNvSpPr>
          <p:nvPr>
            <p:ph idx="4294967295"/>
          </p:nvPr>
        </p:nvSpPr>
        <p:spPr>
          <a:xfrm>
            <a:off x="518337" y="-214497"/>
            <a:ext cx="7886700" cy="4351338"/>
          </a:xfrm>
        </p:spPr>
        <p:txBody>
          <a:bodyPr/>
          <a:lstStyle/>
          <a:p>
            <a:pPr algn="ctr">
              <a:buNone/>
            </a:pPr>
            <a:endParaRPr lang="en-US" sz="5000" dirty="0">
              <a:latin typeface="Calibri Light"/>
              <a:cs typeface="Calibri Light"/>
            </a:endParaRPr>
          </a:p>
          <a:p>
            <a:pPr algn="ctr">
              <a:buNone/>
            </a:pPr>
            <a:r>
              <a:rPr lang="en-US" sz="5000" dirty="0">
                <a:latin typeface="Calibri Light"/>
                <a:cs typeface="Calibri Light"/>
              </a:rPr>
              <a:t>The </a:t>
            </a:r>
            <a:r>
              <a:rPr lang="en-US" sz="5000" u="sng" dirty="0">
                <a:latin typeface="Calibri Light"/>
                <a:cs typeface="Calibri Light"/>
              </a:rPr>
              <a:t>driver</a:t>
            </a:r>
            <a:r>
              <a:rPr lang="en-US" sz="5000" dirty="0">
                <a:latin typeface="Calibri Light"/>
                <a:cs typeface="Calibri Light"/>
              </a:rPr>
              <a:t> is the most important </a:t>
            </a:r>
            <a:r>
              <a:rPr lang="en-US" sz="5000" u="sng" dirty="0">
                <a:latin typeface="Calibri Light"/>
                <a:cs typeface="Calibri Light"/>
              </a:rPr>
              <a:t>asset</a:t>
            </a:r>
            <a:r>
              <a:rPr lang="en-US" sz="5000" dirty="0">
                <a:latin typeface="Calibri Light"/>
                <a:cs typeface="Calibri Light"/>
              </a:rPr>
              <a:t> of a transit agency. However, the </a:t>
            </a:r>
            <a:r>
              <a:rPr lang="en-US" sz="5000" u="sng" dirty="0">
                <a:latin typeface="Calibri Light"/>
                <a:cs typeface="Calibri Light"/>
              </a:rPr>
              <a:t>customer</a:t>
            </a:r>
            <a:r>
              <a:rPr lang="en-US" sz="5000" dirty="0">
                <a:latin typeface="Calibri Light"/>
                <a:cs typeface="Calibri Light"/>
              </a:rPr>
              <a:t> is the most important </a:t>
            </a:r>
            <a:r>
              <a:rPr lang="en-US" sz="5000" u="sng" dirty="0">
                <a:latin typeface="Calibri Light"/>
                <a:cs typeface="Calibri Light"/>
              </a:rPr>
              <a:t>person</a:t>
            </a:r>
            <a:r>
              <a:rPr lang="en-US" sz="5000" dirty="0">
                <a:latin typeface="Calibri Light"/>
                <a:cs typeface="Calibri Light"/>
              </a:rPr>
              <a:t> of the transit agency. Without the customer, there is no agency.</a:t>
            </a:r>
          </a:p>
          <a:p>
            <a:pPr algn="ctr">
              <a:buNone/>
            </a:pPr>
            <a:endParaRPr lang="en-US" sz="5000" dirty="0">
              <a:latin typeface="Calibri Light"/>
              <a:cs typeface="Calibri Light"/>
            </a:endParaRPr>
          </a:p>
          <a:p>
            <a:pPr algn="ctr">
              <a:buNone/>
            </a:pPr>
            <a:endParaRPr lang="en-US" sz="5000" dirty="0">
              <a:latin typeface="Calibri Light"/>
              <a:cs typeface="Calibri Light"/>
            </a:endParaRPr>
          </a:p>
        </p:txBody>
      </p:sp>
    </p:spTree>
    <p:extLst>
      <p:ext uri="{BB962C8B-B14F-4D97-AF65-F5344CB8AC3E}">
        <p14:creationId xmlns:p14="http://schemas.microsoft.com/office/powerpoint/2010/main" val="859963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797"/>
            <a:ext cx="8229600" cy="1600200"/>
          </a:xfrm>
        </p:spPr>
        <p:txBody>
          <a:bodyPr>
            <a:normAutofit/>
          </a:bodyPr>
          <a:lstStyle/>
          <a:p>
            <a:pPr algn="l"/>
            <a:r>
              <a:rPr lang="en-US" dirty="0"/>
              <a:t>Who are your Customers?</a:t>
            </a:r>
            <a:br>
              <a:rPr lang="en-US" dirty="0"/>
            </a:b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endParaRPr lang="en-US" sz="2400" dirty="0">
              <a:cs typeface="Calibri" panose="020F0502020204030204"/>
            </a:endParaRPr>
          </a:p>
          <a:p>
            <a:r>
              <a:rPr lang="en-US" sz="2400" dirty="0"/>
              <a:t>Who receives the service? </a:t>
            </a:r>
          </a:p>
          <a:p>
            <a:pPr lvl="1"/>
            <a:r>
              <a:rPr lang="en-US" sz="2400" i="1" dirty="0"/>
              <a:t>How does that service impacts that individual or group?</a:t>
            </a:r>
            <a:endParaRPr lang="en-US" sz="2400" i="1" dirty="0">
              <a:cs typeface="Calibri"/>
            </a:endParaRPr>
          </a:p>
          <a:p>
            <a:endParaRPr lang="en-US" sz="2400" dirty="0">
              <a:cs typeface="Calibri"/>
            </a:endParaRPr>
          </a:p>
          <a:p>
            <a:r>
              <a:rPr lang="en-US" sz="2400" dirty="0"/>
              <a:t>Who provides the service?</a:t>
            </a:r>
            <a:r>
              <a:rPr lang="uk-UA" sz="2400" dirty="0"/>
              <a:t> </a:t>
            </a:r>
            <a:endParaRPr lang="en-US" sz="2400" dirty="0"/>
          </a:p>
          <a:p>
            <a:pPr lvl="1"/>
            <a:r>
              <a:rPr lang="en-US" sz="2400" i="1" dirty="0"/>
              <a:t>Consider how the perceptions of employees, funders, contributors, </a:t>
            </a:r>
            <a:r>
              <a:rPr lang="uk-UA" sz="2400" i="1" dirty="0"/>
              <a:t>&amp; </a:t>
            </a:r>
            <a:r>
              <a:rPr lang="en-US" sz="2400" i="1" dirty="0"/>
              <a:t>taxpayers have a strong positive or negative effect on your service.</a:t>
            </a:r>
            <a:endParaRPr lang="en-US" sz="2400" i="1"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54</a:t>
            </a:fld>
            <a:endParaRPr lang="en-US" dirty="0"/>
          </a:p>
        </p:txBody>
      </p:sp>
    </p:spTree>
    <p:extLst>
      <p:ext uri="{BB962C8B-B14F-4D97-AF65-F5344CB8AC3E}">
        <p14:creationId xmlns:p14="http://schemas.microsoft.com/office/powerpoint/2010/main" val="1815017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0360"/>
            <a:ext cx="8229600" cy="858899"/>
          </a:xfrm>
        </p:spPr>
        <p:txBody>
          <a:bodyPr>
            <a:noAutofit/>
          </a:bodyPr>
          <a:lstStyle/>
          <a:p>
            <a:r>
              <a:rPr lang="en-US"/>
              <a:t>Customer Service</a:t>
            </a:r>
          </a:p>
        </p:txBody>
      </p:sp>
      <p:sp>
        <p:nvSpPr>
          <p:cNvPr id="3" name="Content Placeholder 2"/>
          <p:cNvSpPr>
            <a:spLocks noGrp="1"/>
          </p:cNvSpPr>
          <p:nvPr>
            <p:ph idx="1"/>
          </p:nvPr>
        </p:nvSpPr>
        <p:spPr>
          <a:xfrm>
            <a:off x="457200" y="1676400"/>
            <a:ext cx="8305800" cy="4648200"/>
          </a:xfrm>
        </p:spPr>
        <p:txBody>
          <a:bodyPr/>
          <a:lstStyle/>
          <a:p>
            <a:pPr marL="0" indent="0">
              <a:buClr>
                <a:schemeClr val="tx1">
                  <a:shade val="95000"/>
                </a:schemeClr>
              </a:buClr>
              <a:buSzPct val="65000"/>
              <a:buNone/>
            </a:pPr>
            <a:r>
              <a:rPr lang="en-US" sz="2400" b="1" u="sng" dirty="0">
                <a:cs typeface="Calibri" panose="020F0502020204030204"/>
              </a:rPr>
              <a:t>Groups to consider as customers include:</a:t>
            </a:r>
          </a:p>
          <a:p>
            <a:pPr marL="137160" lvl="1" indent="0">
              <a:buClr>
                <a:schemeClr val="tx1">
                  <a:shade val="95000"/>
                </a:schemeClr>
              </a:buClr>
              <a:buSzPct val="65000"/>
              <a:buNone/>
            </a:pPr>
            <a:endParaRPr lang="en-US" sz="2400" dirty="0">
              <a:cs typeface="Calibri" panose="020F0502020204030204"/>
            </a:endParaRPr>
          </a:p>
          <a:p>
            <a:pPr marL="594360" lvl="1" indent="-457200"/>
            <a:r>
              <a:rPr lang="en-US" sz="2400" dirty="0"/>
              <a:t>Existing riders</a:t>
            </a:r>
          </a:p>
          <a:p>
            <a:pPr marL="594360" lvl="1" indent="-457200"/>
            <a:r>
              <a:rPr lang="en-US" sz="2400" dirty="0"/>
              <a:t>Indirect customers</a:t>
            </a:r>
            <a:endParaRPr lang="en-US" sz="2400" dirty="0">
              <a:cs typeface="Calibri" panose="020F0502020204030204"/>
            </a:endParaRPr>
          </a:p>
          <a:p>
            <a:pPr marL="594360" lvl="1" indent="-457200"/>
            <a:r>
              <a:rPr lang="en-US" sz="2400" dirty="0"/>
              <a:t>Former riders        </a:t>
            </a:r>
            <a:endParaRPr lang="en-US" sz="2400" dirty="0">
              <a:cs typeface="Calibri" panose="020F0502020204030204"/>
            </a:endParaRPr>
          </a:p>
          <a:p>
            <a:pPr marL="594360" lvl="1" indent="-457200"/>
            <a:r>
              <a:rPr lang="en-US" sz="2400" dirty="0"/>
              <a:t>Funders of service</a:t>
            </a:r>
            <a:endParaRPr lang="en-US" sz="2400" dirty="0">
              <a:cs typeface="Calibri"/>
            </a:endParaRPr>
          </a:p>
          <a:p>
            <a:pPr marL="594360" lvl="1" indent="-457200"/>
            <a:r>
              <a:rPr lang="en-US" sz="2400" dirty="0"/>
              <a:t>Potential riders         </a:t>
            </a:r>
            <a:endParaRPr lang="en-US" sz="2400" dirty="0">
              <a:cs typeface="Calibri"/>
            </a:endParaRPr>
          </a:p>
          <a:p>
            <a:pPr marL="594360" lvl="1" indent="-457200"/>
            <a:r>
              <a:rPr lang="en-US" sz="2400" dirty="0"/>
              <a:t>Co-workers </a:t>
            </a:r>
            <a:endParaRPr lang="en-US" sz="2400" dirty="0">
              <a:cs typeface="Calibri" panose="020F0502020204030204"/>
            </a:endParaRPr>
          </a:p>
          <a:p>
            <a:pPr marL="685800" lvl="1" indent="-342900"/>
            <a:endParaRPr lang="en-US" sz="2400" b="1" u="sng"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55</a:t>
            </a:fld>
            <a:endParaRPr lang="en-US" dirty="0"/>
          </a:p>
        </p:txBody>
      </p:sp>
    </p:spTree>
    <p:extLst>
      <p:ext uri="{BB962C8B-B14F-4D97-AF65-F5344CB8AC3E}">
        <p14:creationId xmlns:p14="http://schemas.microsoft.com/office/powerpoint/2010/main" val="605252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698"/>
            <a:ext cx="8077200" cy="819912"/>
          </a:xfrm>
        </p:spPr>
        <p:txBody>
          <a:bodyPr>
            <a:normAutofit/>
          </a:bodyPr>
          <a:lstStyle/>
          <a:p>
            <a:pPr algn="l"/>
            <a:r>
              <a:rPr lang="en-US" sz="3000" dirty="0"/>
              <a:t>Interaction with Passengers</a:t>
            </a:r>
            <a:endParaRPr lang="en-US" sz="3000" dirty="0">
              <a:cs typeface="Calibri Light"/>
            </a:endParaRPr>
          </a:p>
        </p:txBody>
      </p:sp>
      <p:sp>
        <p:nvSpPr>
          <p:cNvPr id="3" name="Content Placeholder 2"/>
          <p:cNvSpPr>
            <a:spLocks noGrp="1"/>
          </p:cNvSpPr>
          <p:nvPr>
            <p:ph idx="1"/>
          </p:nvPr>
        </p:nvSpPr>
        <p:spPr>
          <a:xfrm>
            <a:off x="457200" y="1714943"/>
            <a:ext cx="8229600" cy="4191000"/>
          </a:xfrm>
        </p:spPr>
        <p:txBody>
          <a:bodyPr>
            <a:normAutofit/>
          </a:bodyPr>
          <a:lstStyle/>
          <a:p>
            <a:pPr marL="0" indent="0">
              <a:buNone/>
            </a:pPr>
            <a:endParaRPr lang="en-US" sz="3600" dirty="0"/>
          </a:p>
          <a:p>
            <a:pPr marL="0" indent="0">
              <a:buNone/>
            </a:pPr>
            <a:r>
              <a:rPr lang="en-US" sz="3600" dirty="0"/>
              <a:t>The way you interact with your passengers will have the most influence on your job</a:t>
            </a:r>
            <a:r>
              <a:rPr lang="uk-UA" sz="3600" dirty="0"/>
              <a:t> &amp; </a:t>
            </a:r>
            <a:r>
              <a:rPr lang="en-US" sz="3600" dirty="0"/>
              <a:t>the future of your agency.</a:t>
            </a:r>
            <a:endParaRPr lang="en-US" sz="3600" dirty="0">
              <a:cs typeface="Calibri" panose="020F0502020204030204"/>
            </a:endParaRPr>
          </a:p>
          <a:p>
            <a:pPr marL="0" indent="0">
              <a:buNone/>
            </a:pPr>
            <a:endParaRPr lang="en-US" sz="3600" dirty="0">
              <a:cs typeface="Calibri" panose="020F0502020204030204"/>
            </a:endParaRPr>
          </a:p>
          <a:p>
            <a:pPr marL="0" indent="0" algn="ctr">
              <a:buNone/>
            </a:pPr>
            <a:endParaRPr lang="en-US" sz="36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56</a:t>
            </a:fld>
            <a:endParaRPr lang="en-US" dirty="0"/>
          </a:p>
        </p:txBody>
      </p:sp>
    </p:spTree>
    <p:extLst>
      <p:ext uri="{BB962C8B-B14F-4D97-AF65-F5344CB8AC3E}">
        <p14:creationId xmlns:p14="http://schemas.microsoft.com/office/powerpoint/2010/main" val="1645148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90"/>
            <a:ext cx="8153400" cy="819912"/>
          </a:xfrm>
        </p:spPr>
        <p:txBody>
          <a:bodyPr>
            <a:normAutofit/>
          </a:bodyPr>
          <a:lstStyle/>
          <a:p>
            <a:r>
              <a:rPr lang="en-US" sz="3000" dirty="0">
                <a:cs typeface="Calibri Light"/>
              </a:rPr>
              <a:t>Customer Service</a:t>
            </a:r>
          </a:p>
        </p:txBody>
      </p:sp>
      <p:sp>
        <p:nvSpPr>
          <p:cNvPr id="3" name="Content Placeholder 2"/>
          <p:cNvSpPr>
            <a:spLocks noGrp="1"/>
          </p:cNvSpPr>
          <p:nvPr>
            <p:ph idx="1"/>
          </p:nvPr>
        </p:nvSpPr>
        <p:spPr/>
        <p:txBody>
          <a:bodyPr/>
          <a:lstStyle/>
          <a:p>
            <a:pPr>
              <a:buNone/>
            </a:pPr>
            <a:r>
              <a:rPr lang="en-US" sz="2600" dirty="0"/>
              <a:t>Consider:</a:t>
            </a:r>
          </a:p>
          <a:p>
            <a:pPr>
              <a:buNone/>
            </a:pPr>
            <a:endParaRPr lang="en-US" sz="1000" dirty="0">
              <a:cs typeface="Calibri"/>
            </a:endParaRPr>
          </a:p>
          <a:p>
            <a:pPr lvl="1"/>
            <a:r>
              <a:rPr lang="en-US" sz="2400" dirty="0"/>
              <a:t>As a driver, you represent your employer</a:t>
            </a:r>
            <a:endParaRPr lang="en-US" sz="2400" dirty="0">
              <a:cs typeface="Calibri"/>
            </a:endParaRPr>
          </a:p>
          <a:p>
            <a:pPr marL="342900" lvl="1" indent="0">
              <a:buNone/>
            </a:pPr>
            <a:endParaRPr lang="en-US" sz="2400" dirty="0">
              <a:cs typeface="Calibri"/>
            </a:endParaRPr>
          </a:p>
          <a:p>
            <a:pPr lvl="1"/>
            <a:r>
              <a:rPr lang="en-US" sz="2400" dirty="0"/>
              <a:t>In the course of a day, you have more contact with the public than any other employee of your agency</a:t>
            </a:r>
            <a:endParaRPr lang="en-US" sz="2400" dirty="0">
              <a:cs typeface="Calibri"/>
            </a:endParaRPr>
          </a:p>
          <a:p>
            <a:pPr marL="342900" lvl="1" indent="0">
              <a:buNone/>
            </a:pPr>
            <a:endParaRPr lang="en-US" sz="2400" dirty="0">
              <a:cs typeface="Calibri"/>
            </a:endParaRPr>
          </a:p>
          <a:p>
            <a:pPr lvl="1"/>
            <a:r>
              <a:rPr lang="en-US" sz="2400" dirty="0"/>
              <a:t>A large number of motorists</a:t>
            </a:r>
            <a:r>
              <a:rPr lang="uk-UA" sz="2400" dirty="0"/>
              <a:t> &amp; </a:t>
            </a:r>
            <a:r>
              <a:rPr lang="en-US" sz="2400" dirty="0"/>
              <a:t>pedestrians see your vehicle</a:t>
            </a:r>
            <a:endParaRPr lang="en-US" sz="2400" dirty="0">
              <a:cs typeface="Calibri"/>
            </a:endParaRPr>
          </a:p>
          <a:p>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57</a:t>
            </a:fld>
            <a:endParaRPr lang="en-US" dirty="0"/>
          </a:p>
        </p:txBody>
      </p:sp>
    </p:spTree>
    <p:extLst>
      <p:ext uri="{BB962C8B-B14F-4D97-AF65-F5344CB8AC3E}">
        <p14:creationId xmlns:p14="http://schemas.microsoft.com/office/powerpoint/2010/main" val="921796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018"/>
            <a:ext cx="8305800" cy="896112"/>
          </a:xfrm>
        </p:spPr>
        <p:txBody>
          <a:bodyPr>
            <a:normAutofit/>
          </a:bodyPr>
          <a:lstStyle/>
          <a:p>
            <a:r>
              <a:rPr lang="en-US" sz="3000" dirty="0">
                <a:cs typeface="Calibri Light"/>
              </a:rPr>
              <a:t>Customer Service</a:t>
            </a:r>
          </a:p>
        </p:txBody>
      </p:sp>
      <p:sp>
        <p:nvSpPr>
          <p:cNvPr id="3" name="Content Placeholder 2"/>
          <p:cNvSpPr>
            <a:spLocks noGrp="1"/>
          </p:cNvSpPr>
          <p:nvPr>
            <p:ph idx="1"/>
          </p:nvPr>
        </p:nvSpPr>
        <p:spPr>
          <a:xfrm>
            <a:off x="457200" y="1683931"/>
            <a:ext cx="8229600" cy="4953000"/>
          </a:xfrm>
        </p:spPr>
        <p:txBody>
          <a:bodyPr/>
          <a:lstStyle/>
          <a:p>
            <a:pPr marL="0" indent="0">
              <a:buNone/>
            </a:pPr>
            <a:r>
              <a:rPr lang="en-US" sz="3400" dirty="0"/>
              <a:t>A person with a disability is more than their disability; </a:t>
            </a:r>
          </a:p>
          <a:p>
            <a:pPr marL="0" indent="0">
              <a:buNone/>
            </a:pPr>
            <a:r>
              <a:rPr lang="en-US" sz="3400" dirty="0"/>
              <a:t>They may have the same interests you have – sports, theater, literature, etc.  When speaking to people with disabilities, speak to the person, not the disability.</a:t>
            </a:r>
            <a:endParaRPr lang="en-US" sz="3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58</a:t>
            </a:fld>
            <a:endParaRPr lang="en-US" dirty="0"/>
          </a:p>
        </p:txBody>
      </p:sp>
    </p:spTree>
    <p:extLst>
      <p:ext uri="{BB962C8B-B14F-4D97-AF65-F5344CB8AC3E}">
        <p14:creationId xmlns:p14="http://schemas.microsoft.com/office/powerpoint/2010/main" val="1669209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Customer Service</a:t>
            </a:r>
            <a:endParaRPr lang="en-US" dirty="0"/>
          </a:p>
        </p:txBody>
      </p:sp>
      <p:sp>
        <p:nvSpPr>
          <p:cNvPr id="3" name="Content Placeholder 2"/>
          <p:cNvSpPr>
            <a:spLocks noGrp="1"/>
          </p:cNvSpPr>
          <p:nvPr>
            <p:ph idx="1"/>
          </p:nvPr>
        </p:nvSpPr>
        <p:spPr/>
        <p:txBody>
          <a:bodyPr/>
          <a:lstStyle/>
          <a:p>
            <a:pPr marL="137160" indent="0">
              <a:buNone/>
            </a:pPr>
            <a:endParaRPr lang="en-US" dirty="0">
              <a:cs typeface="Calibri" panose="020F0502020204030204"/>
            </a:endParaRPr>
          </a:p>
          <a:p>
            <a:pPr marL="342900" indent="-342900">
              <a:buFont typeface="Arial"/>
              <a:buChar char="•"/>
            </a:pPr>
            <a:r>
              <a:rPr lang="en-US" dirty="0">
                <a:ea typeface="+mn-lt"/>
                <a:cs typeface="+mn-lt"/>
              </a:rPr>
              <a:t>A passenger should never have to ask for assistance because the driver failed to offer it. </a:t>
            </a:r>
          </a:p>
          <a:p>
            <a:pPr marL="342900" indent="-342900">
              <a:buFont typeface="Arial"/>
              <a:buChar char="•"/>
            </a:pPr>
            <a:endParaRPr lang="en-US" dirty="0">
              <a:ea typeface="+mn-lt"/>
              <a:cs typeface="+mn-lt"/>
            </a:endParaRPr>
          </a:p>
          <a:p>
            <a:pPr marL="342900" indent="-342900">
              <a:buFont typeface="Arial"/>
              <a:buChar char="•"/>
            </a:pPr>
            <a:r>
              <a:rPr lang="en-US" dirty="0"/>
              <a:t>As the driver, you are responsible for passenger safety.</a:t>
            </a:r>
            <a:endParaRPr lang="en-US" dirty="0">
              <a:ea typeface="+mn-lt"/>
              <a:cs typeface="+mn-lt"/>
            </a:endParaRPr>
          </a:p>
          <a:p>
            <a:pPr marL="342900" indent="-342900">
              <a:buFont typeface="Arial"/>
              <a:buChar char="•"/>
            </a:pPr>
            <a:endParaRPr lang="en-US" dirty="0">
              <a:cs typeface="Calibri"/>
            </a:endParaRPr>
          </a:p>
          <a:p>
            <a:pPr marL="342900" indent="-342900">
              <a:buFont typeface="Arial"/>
              <a:buChar char="•"/>
            </a:pPr>
            <a:r>
              <a:rPr lang="en-US" dirty="0"/>
              <a:t>Assistance must be offered to every passenger, every day. You are responsible for assisting passengers in</a:t>
            </a:r>
            <a:r>
              <a:rPr lang="uk-UA" dirty="0"/>
              <a:t> &amp; </a:t>
            </a:r>
            <a:r>
              <a:rPr lang="en-US" dirty="0"/>
              <a:t>out of the vehicle.</a:t>
            </a:r>
            <a:endParaRPr lang="en-US" dirty="0">
              <a:ea typeface="+mn-lt"/>
              <a:cs typeface="+mn-lt"/>
            </a:endParaRPr>
          </a:p>
          <a:p>
            <a:pPr marL="480060" indent="-342900">
              <a:buFont typeface="Arial"/>
              <a:buChar char="•"/>
            </a:pPr>
            <a:endParaRPr lang="en-US"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59</a:t>
            </a:fld>
            <a:endParaRPr lang="en-US" dirty="0"/>
          </a:p>
        </p:txBody>
      </p:sp>
    </p:spTree>
    <p:extLst>
      <p:ext uri="{BB962C8B-B14F-4D97-AF65-F5344CB8AC3E}">
        <p14:creationId xmlns:p14="http://schemas.microsoft.com/office/powerpoint/2010/main" val="213170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Content</a:t>
            </a:r>
          </a:p>
        </p:txBody>
      </p:sp>
      <p:sp>
        <p:nvSpPr>
          <p:cNvPr id="3" name="Content Placeholder 2"/>
          <p:cNvSpPr>
            <a:spLocks noGrp="1"/>
          </p:cNvSpPr>
          <p:nvPr>
            <p:ph idx="1"/>
          </p:nvPr>
        </p:nvSpPr>
        <p:spPr>
          <a:xfrm>
            <a:off x="628650" y="1690688"/>
            <a:ext cx="7715250" cy="4486275"/>
          </a:xfrm>
        </p:spPr>
        <p:txBody>
          <a:bodyPr/>
          <a:lstStyle/>
          <a:p>
            <a:r>
              <a:rPr lang="en-US" sz="2600" dirty="0" smtClean="0"/>
              <a:t> Section 1: Distracted Driving</a:t>
            </a:r>
            <a:endParaRPr lang="en-US" sz="2600" dirty="0" smtClean="0">
              <a:cs typeface="Calibri" panose="020F0502020204030204"/>
            </a:endParaRPr>
          </a:p>
          <a:p>
            <a:r>
              <a:rPr lang="en-US" sz="2600" dirty="0" smtClean="0">
                <a:cs typeface="Calibri" panose="020F0502020204030204"/>
              </a:rPr>
              <a:t> Section 2: </a:t>
            </a:r>
            <a:r>
              <a:rPr lang="en-US" sz="2600" dirty="0" smtClean="0"/>
              <a:t>Driver Fatigue </a:t>
            </a:r>
          </a:p>
          <a:p>
            <a:r>
              <a:rPr lang="en-US" sz="2600" dirty="0" smtClean="0"/>
              <a:t>Section 3: Transit </a:t>
            </a:r>
            <a:r>
              <a:rPr lang="en-US" sz="2600" dirty="0"/>
              <a:t>Employee Safety</a:t>
            </a:r>
            <a:r>
              <a:rPr lang="uk-UA" sz="2600" dirty="0"/>
              <a:t> &amp; </a:t>
            </a:r>
            <a:r>
              <a:rPr lang="en-US" sz="2600" dirty="0" smtClean="0"/>
              <a:t>Health </a:t>
            </a:r>
          </a:p>
          <a:p>
            <a:r>
              <a:rPr lang="en-US" sz="2600" dirty="0" smtClean="0"/>
              <a:t>Section 4: You </a:t>
            </a:r>
            <a:r>
              <a:rPr lang="en-US" sz="2600" dirty="0"/>
              <a:t>as a </a:t>
            </a:r>
            <a:r>
              <a:rPr lang="en-US" sz="2600" dirty="0" smtClean="0"/>
              <a:t>Professional</a:t>
            </a:r>
            <a:endParaRPr lang="en-US" sz="2600" dirty="0" smtClean="0">
              <a:cs typeface="Calibri" panose="020F0502020204030204"/>
            </a:endParaRPr>
          </a:p>
          <a:p>
            <a:r>
              <a:rPr lang="en-US" sz="2600" dirty="0" smtClean="0"/>
              <a:t>Section 5: Customer Service</a:t>
            </a:r>
            <a:endParaRPr lang="en-US" sz="2600" dirty="0" smtClean="0">
              <a:cs typeface="Calibri" panose="020F0502020204030204"/>
            </a:endParaRPr>
          </a:p>
          <a:p>
            <a:r>
              <a:rPr lang="en-US" sz="2600" dirty="0" smtClean="0"/>
              <a:t>Section 6: Communication</a:t>
            </a:r>
          </a:p>
          <a:p>
            <a:r>
              <a:rPr lang="en-US" sz="2600" dirty="0" smtClean="0"/>
              <a:t>Section 7: ADA Regulations</a:t>
            </a:r>
          </a:p>
          <a:p>
            <a:pPr marL="171450" lvl="1">
              <a:spcBef>
                <a:spcPts val="750"/>
              </a:spcBef>
            </a:pPr>
            <a:r>
              <a:rPr lang="en-US" sz="2600" dirty="0"/>
              <a:t>Section 8: Taxi Services</a:t>
            </a:r>
            <a:r>
              <a:rPr lang="uk-UA" sz="2600" dirty="0"/>
              <a:t> &amp; </a:t>
            </a:r>
            <a:r>
              <a:rPr lang="en-US" sz="2600" dirty="0"/>
              <a:t>the ADA</a:t>
            </a:r>
          </a:p>
          <a:p>
            <a:endParaRPr lang="en-US" sz="26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6</a:t>
            </a:fld>
            <a:endParaRPr lang="en-US" dirty="0"/>
          </a:p>
        </p:txBody>
      </p:sp>
    </p:spTree>
    <p:extLst>
      <p:ext uri="{BB962C8B-B14F-4D97-AF65-F5344CB8AC3E}">
        <p14:creationId xmlns:p14="http://schemas.microsoft.com/office/powerpoint/2010/main" val="1364378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819912"/>
          </a:xfrm>
        </p:spPr>
        <p:txBody>
          <a:bodyPr>
            <a:normAutofit/>
          </a:bodyPr>
          <a:lstStyle/>
          <a:p>
            <a:r>
              <a:rPr lang="en-US" dirty="0">
                <a:cs typeface="Calibri Light"/>
              </a:rPr>
              <a:t>Customer Service</a:t>
            </a:r>
            <a:endParaRPr lang="en-US" dirty="0"/>
          </a:p>
        </p:txBody>
      </p:sp>
      <p:sp>
        <p:nvSpPr>
          <p:cNvPr id="3" name="Content Placeholder 2"/>
          <p:cNvSpPr>
            <a:spLocks noGrp="1"/>
          </p:cNvSpPr>
          <p:nvPr>
            <p:ph idx="1"/>
          </p:nvPr>
        </p:nvSpPr>
        <p:spPr/>
        <p:txBody>
          <a:bodyPr/>
          <a:lstStyle/>
          <a:p>
            <a:r>
              <a:rPr lang="en-US" sz="2400" dirty="0"/>
              <a:t>Some riders may wish to board or exit the vehicle on their own.</a:t>
            </a:r>
            <a:endParaRPr lang="en-US" sz="2400" dirty="0">
              <a:cs typeface="Calibri" panose="020F0502020204030204"/>
            </a:endParaRPr>
          </a:p>
          <a:p>
            <a:pPr marL="0" indent="0">
              <a:buNone/>
            </a:pPr>
            <a:endParaRPr lang="en-US" sz="2400" dirty="0">
              <a:cs typeface="Calibri" panose="020F0502020204030204"/>
            </a:endParaRPr>
          </a:p>
          <a:p>
            <a:r>
              <a:rPr lang="en-US" sz="2400" dirty="0"/>
              <a:t>Be close by to assist these individuals should it be needed. </a:t>
            </a:r>
            <a:endParaRPr lang="en-US" sz="2400" dirty="0">
              <a:cs typeface="Calibri"/>
            </a:endParaRPr>
          </a:p>
          <a:p>
            <a:endParaRPr lang="en-US" sz="2400" dirty="0">
              <a:cs typeface="Calibri"/>
            </a:endParaRPr>
          </a:p>
          <a:p>
            <a:r>
              <a:rPr lang="en-US" sz="2400" dirty="0"/>
              <a:t>If injury occurs as a result of negligence because a driver failed to get out of the driver’s seat, you, the driver, may be found at fault.</a:t>
            </a:r>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60</a:t>
            </a:fld>
            <a:endParaRPr lang="en-US" dirty="0"/>
          </a:p>
        </p:txBody>
      </p:sp>
    </p:spTree>
    <p:extLst>
      <p:ext uri="{BB962C8B-B14F-4D97-AF65-F5344CB8AC3E}">
        <p14:creationId xmlns:p14="http://schemas.microsoft.com/office/powerpoint/2010/main" val="1121210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dirty="0">
                <a:cs typeface="Calibri Light"/>
              </a:rPr>
              <a:t>Customer Service</a:t>
            </a:r>
          </a:p>
        </p:txBody>
      </p:sp>
      <p:sp>
        <p:nvSpPr>
          <p:cNvPr id="3" name="Content Placeholder 2"/>
          <p:cNvSpPr>
            <a:spLocks noGrp="1"/>
          </p:cNvSpPr>
          <p:nvPr>
            <p:ph idx="1"/>
          </p:nvPr>
        </p:nvSpPr>
        <p:spPr>
          <a:xfrm>
            <a:off x="457200" y="1524000"/>
            <a:ext cx="8229600" cy="4800600"/>
          </a:xfrm>
        </p:spPr>
        <p:txBody>
          <a:bodyPr/>
          <a:lstStyle/>
          <a:p>
            <a:pPr marL="0" indent="0">
              <a:buNone/>
            </a:pPr>
            <a:endParaRPr lang="en-US" sz="3600" dirty="0">
              <a:cs typeface="Calibri"/>
            </a:endParaRPr>
          </a:p>
          <a:p>
            <a:pPr marL="0" indent="0">
              <a:buNone/>
            </a:pPr>
            <a:r>
              <a:rPr lang="en-US" sz="3600" dirty="0"/>
              <a:t>In accordance with the ADA, those passengers having difficulty utilizing the steps may stand on the lift.</a:t>
            </a:r>
            <a:endParaRPr lang="en-US" sz="36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61</a:t>
            </a:fld>
            <a:endParaRPr lang="en-US" dirty="0"/>
          </a:p>
        </p:txBody>
      </p:sp>
    </p:spTree>
    <p:extLst>
      <p:ext uri="{BB962C8B-B14F-4D97-AF65-F5344CB8AC3E}">
        <p14:creationId xmlns:p14="http://schemas.microsoft.com/office/powerpoint/2010/main" val="909817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sz="4400" dirty="0">
                <a:cs typeface="Calibri Light"/>
              </a:rPr>
              <a:t>Customer Service</a:t>
            </a:r>
            <a:endParaRPr lang="en-US" sz="4400" dirty="0"/>
          </a:p>
        </p:txBody>
      </p:sp>
      <p:sp>
        <p:nvSpPr>
          <p:cNvPr id="3" name="Content Placeholder 2"/>
          <p:cNvSpPr>
            <a:spLocks noGrp="1"/>
          </p:cNvSpPr>
          <p:nvPr>
            <p:ph idx="1"/>
          </p:nvPr>
        </p:nvSpPr>
        <p:spPr>
          <a:xfrm>
            <a:off x="457200" y="1752600"/>
            <a:ext cx="8229600" cy="4572000"/>
          </a:xfrm>
        </p:spPr>
        <p:txBody>
          <a:bodyPr/>
          <a:lstStyle/>
          <a:p>
            <a:pPr marL="457200" indent="-457200"/>
            <a:r>
              <a:rPr lang="en-US" sz="3400" dirty="0"/>
              <a:t>When providing assistance, it is very important to remember you are dealing with a person.</a:t>
            </a:r>
            <a:endParaRPr lang="en-US" sz="3400" dirty="0">
              <a:cs typeface="Calibri"/>
            </a:endParaRPr>
          </a:p>
          <a:p>
            <a:pPr marL="342900" indent="-342900"/>
            <a:endParaRPr lang="en-US" sz="3400" dirty="0">
              <a:cs typeface="Calibri"/>
            </a:endParaRPr>
          </a:p>
          <a:p>
            <a:pPr marL="342900" indent="-342900"/>
            <a:r>
              <a:rPr lang="en-US" sz="3400" dirty="0"/>
              <a:t>Ask before taking direct action.</a:t>
            </a:r>
            <a:endParaRPr lang="en-US" sz="3400" dirty="0">
              <a:cs typeface="Calibri"/>
            </a:endParaRPr>
          </a:p>
          <a:p>
            <a:pPr marL="342900" indent="-342900"/>
            <a:endParaRPr lang="en-US" sz="3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62</a:t>
            </a:fld>
            <a:endParaRPr lang="en-US" dirty="0"/>
          </a:p>
        </p:txBody>
      </p:sp>
    </p:spTree>
    <p:extLst>
      <p:ext uri="{BB962C8B-B14F-4D97-AF65-F5344CB8AC3E}">
        <p14:creationId xmlns:p14="http://schemas.microsoft.com/office/powerpoint/2010/main" val="2119686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dirty="0" smtClean="0"/>
              <a:pPr/>
              <a:t>63</a:t>
            </a:fld>
            <a:endParaRPr lang="en-US" dirty="0"/>
          </a:p>
        </p:txBody>
      </p:sp>
      <p:sp>
        <p:nvSpPr>
          <p:cNvPr id="3" name="Content Placeholder 2"/>
          <p:cNvSpPr>
            <a:spLocks noGrp="1"/>
          </p:cNvSpPr>
          <p:nvPr>
            <p:ph idx="4294967295"/>
          </p:nvPr>
        </p:nvSpPr>
        <p:spPr>
          <a:xfrm>
            <a:off x="385430" y="64608"/>
            <a:ext cx="8524653" cy="4351338"/>
          </a:xfrm>
        </p:spPr>
        <p:txBody>
          <a:bodyPr/>
          <a:lstStyle/>
          <a:p>
            <a:pPr marL="137160" indent="0" algn="ctr">
              <a:buNone/>
            </a:pPr>
            <a:endParaRPr lang="en-US" sz="4400" dirty="0">
              <a:latin typeface="Calibri Light"/>
              <a:cs typeface="Calibri Light"/>
            </a:endParaRPr>
          </a:p>
          <a:p>
            <a:pPr marL="137160" indent="0" algn="ctr">
              <a:buNone/>
            </a:pPr>
            <a:r>
              <a:rPr lang="en-US" sz="4400" b="1" dirty="0">
                <a:solidFill>
                  <a:srgbClr val="003865"/>
                </a:solidFill>
                <a:latin typeface="Calibri Light"/>
                <a:cs typeface="Calibri Light"/>
              </a:rPr>
              <a:t>Remember:</a:t>
            </a:r>
          </a:p>
          <a:p>
            <a:pPr marL="137160" indent="0" algn="ctr">
              <a:buNone/>
            </a:pPr>
            <a:endParaRPr lang="en-US" sz="2000" b="1" dirty="0">
              <a:solidFill>
                <a:srgbClr val="003865"/>
              </a:solidFill>
              <a:latin typeface="Calibri Light"/>
              <a:cs typeface="Calibri Light"/>
            </a:endParaRPr>
          </a:p>
          <a:p>
            <a:pPr marL="137160" indent="0" algn="ctr">
              <a:buNone/>
            </a:pPr>
            <a:r>
              <a:rPr lang="en-US" sz="4400" dirty="0">
                <a:latin typeface="Calibri Light"/>
                <a:cs typeface="Calibri Light"/>
              </a:rPr>
              <a:t>Safety is extremely important</a:t>
            </a:r>
            <a:r>
              <a:rPr lang="uk-UA" sz="4400" dirty="0">
                <a:latin typeface="Calibri Light"/>
                <a:cs typeface="Calibri Light"/>
              </a:rPr>
              <a:t> &amp; </a:t>
            </a:r>
            <a:r>
              <a:rPr lang="en-US" sz="4400" dirty="0">
                <a:latin typeface="Calibri Light"/>
                <a:cs typeface="Calibri Light"/>
              </a:rPr>
              <a:t>must remain a high priority. </a:t>
            </a:r>
          </a:p>
          <a:p>
            <a:pPr marL="137160" indent="0" algn="ctr">
              <a:buNone/>
            </a:pPr>
            <a:r>
              <a:rPr lang="en-US" sz="4400" dirty="0">
                <a:latin typeface="Calibri Light"/>
                <a:cs typeface="Calibri Light"/>
              </a:rPr>
              <a:t>If a passenger refuses your offer of assistance, you must be close by</a:t>
            </a:r>
            <a:r>
              <a:rPr lang="uk-UA" sz="4400" dirty="0">
                <a:latin typeface="Calibri Light"/>
                <a:cs typeface="Calibri Light"/>
              </a:rPr>
              <a:t> &amp; </a:t>
            </a:r>
            <a:r>
              <a:rPr lang="en-US" sz="4400" dirty="0">
                <a:latin typeface="Calibri Light"/>
                <a:cs typeface="Calibri Light"/>
              </a:rPr>
              <a:t>watch for signs of trouble.</a:t>
            </a:r>
          </a:p>
          <a:p>
            <a:pPr marL="137160" indent="0" algn="ctr">
              <a:buNone/>
            </a:pPr>
            <a:endParaRPr lang="en-US" sz="4400" dirty="0">
              <a:latin typeface="Calibri Light"/>
              <a:cs typeface="Calibri Light"/>
            </a:endParaRPr>
          </a:p>
        </p:txBody>
      </p:sp>
    </p:spTree>
    <p:extLst>
      <p:ext uri="{BB962C8B-B14F-4D97-AF65-F5344CB8AC3E}">
        <p14:creationId xmlns:p14="http://schemas.microsoft.com/office/powerpoint/2010/main" val="1006646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667512"/>
          </a:xfrm>
        </p:spPr>
        <p:txBody>
          <a:bodyPr>
            <a:normAutofit/>
          </a:bodyPr>
          <a:lstStyle/>
          <a:p>
            <a:pPr algn="l"/>
            <a:r>
              <a:rPr lang="en-US" dirty="0"/>
              <a:t>Handling Customer (Passenger) Complaints</a:t>
            </a:r>
            <a:endParaRPr lang="en-US" dirty="0">
              <a:cs typeface="Calibri Light"/>
            </a:endParaRPr>
          </a:p>
        </p:txBody>
      </p:sp>
      <p:sp>
        <p:nvSpPr>
          <p:cNvPr id="3" name="Content Placeholder 2"/>
          <p:cNvSpPr>
            <a:spLocks noGrp="1"/>
          </p:cNvSpPr>
          <p:nvPr>
            <p:ph idx="1"/>
          </p:nvPr>
        </p:nvSpPr>
        <p:spPr>
          <a:xfrm>
            <a:off x="562197" y="1639555"/>
            <a:ext cx="7886700" cy="4351338"/>
          </a:xfrm>
        </p:spPr>
        <p:txBody>
          <a:bodyPr/>
          <a:lstStyle/>
          <a:p>
            <a:pPr lvl="1"/>
            <a:endParaRPr lang="en-US" dirty="0"/>
          </a:p>
          <a:p>
            <a:pPr lvl="1"/>
            <a:r>
              <a:rPr lang="en-US" sz="2800" dirty="0"/>
              <a:t>Listen non–defensively, no matter how outrageous the complaint may seem. Listen without bias or judgment</a:t>
            </a:r>
          </a:p>
          <a:p>
            <a:pPr lvl="1"/>
            <a:endParaRPr lang="en-US" sz="2800" dirty="0"/>
          </a:p>
          <a:p>
            <a:pPr lvl="1"/>
            <a:r>
              <a:rPr lang="en-US" sz="2800" dirty="0"/>
              <a:t>Validate the feelings of the person making the complaint.  Acknowledge the frustration</a:t>
            </a:r>
            <a:r>
              <a:rPr lang="uk-UA" sz="2800" dirty="0"/>
              <a:t> &amp; </a:t>
            </a:r>
            <a:r>
              <a:rPr lang="en-US" sz="2800" dirty="0"/>
              <a:t>confirm their right to feel upset</a:t>
            </a: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64</a:t>
            </a:fld>
            <a:endParaRPr lang="en-US" dirty="0"/>
          </a:p>
        </p:txBody>
      </p:sp>
    </p:spTree>
    <p:extLst>
      <p:ext uri="{BB962C8B-B14F-4D97-AF65-F5344CB8AC3E}">
        <p14:creationId xmlns:p14="http://schemas.microsoft.com/office/powerpoint/2010/main" val="828680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43712"/>
          </a:xfrm>
        </p:spPr>
        <p:txBody>
          <a:bodyPr>
            <a:normAutofit/>
          </a:bodyPr>
          <a:lstStyle/>
          <a:p>
            <a:r>
              <a:rPr lang="en-US" sz="3600" dirty="0">
                <a:cs typeface="Calibri Light"/>
              </a:rPr>
              <a:t>Customer Service</a:t>
            </a:r>
            <a:endParaRPr lang="en-US" sz="3600" dirty="0"/>
          </a:p>
        </p:txBody>
      </p:sp>
      <p:sp>
        <p:nvSpPr>
          <p:cNvPr id="3" name="Content Placeholder 2"/>
          <p:cNvSpPr>
            <a:spLocks noGrp="1"/>
          </p:cNvSpPr>
          <p:nvPr>
            <p:ph idx="1"/>
          </p:nvPr>
        </p:nvSpPr>
        <p:spPr/>
        <p:txBody>
          <a:bodyPr/>
          <a:lstStyle/>
          <a:p>
            <a:pPr marL="342900" indent="-342900"/>
            <a:r>
              <a:rPr lang="en-US" sz="2400" dirty="0"/>
              <a:t>Feelings are not always rational, but are real – don’t make promises or try to solve the problem in the heat of the moment</a:t>
            </a:r>
            <a:endParaRPr lang="en-US" sz="2400" dirty="0">
              <a:cs typeface="Calibri" panose="020F0502020204030204"/>
            </a:endParaRPr>
          </a:p>
          <a:p>
            <a:pPr marL="342900" indent="-342900"/>
            <a:endParaRPr lang="en-US" sz="2400" dirty="0">
              <a:cs typeface="Calibri" panose="020F0502020204030204"/>
            </a:endParaRPr>
          </a:p>
          <a:p>
            <a:pPr marL="342900" indent="-342900"/>
            <a:r>
              <a:rPr lang="en-US" sz="2400" dirty="0"/>
              <a:t>Try to see the problem from their point of view</a:t>
            </a:r>
            <a:endParaRPr lang="en-US" sz="2400" dirty="0">
              <a:cs typeface="Calibri" panose="020F0502020204030204"/>
            </a:endParaRPr>
          </a:p>
          <a:p>
            <a:pPr marL="342900" indent="-342900"/>
            <a:endParaRPr lang="en-US" sz="2400" dirty="0">
              <a:cs typeface="Calibri" panose="020F0502020204030204"/>
            </a:endParaRPr>
          </a:p>
          <a:p>
            <a:pPr marL="342900" indent="-342900"/>
            <a:r>
              <a:rPr lang="en-US" sz="2400" dirty="0"/>
              <a:t>Do you know what your company policy is concerning complaints?</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65</a:t>
            </a:fld>
            <a:endParaRPr lang="en-US" dirty="0"/>
          </a:p>
        </p:txBody>
      </p:sp>
    </p:spTree>
    <p:extLst>
      <p:ext uri="{BB962C8B-B14F-4D97-AF65-F5344CB8AC3E}">
        <p14:creationId xmlns:p14="http://schemas.microsoft.com/office/powerpoint/2010/main" val="16331450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a:t/>
            </a:r>
            <a:br>
              <a:rPr lang="en-US" dirty="0"/>
            </a:br>
            <a:r>
              <a:rPr lang="en-US" dirty="0"/>
              <a:t>National RTAP Pre-Trip Inspection </a:t>
            </a:r>
            <a:br>
              <a:rPr lang="en-US" dirty="0"/>
            </a:br>
            <a:r>
              <a:rPr lang="en-US" dirty="0"/>
              <a:t/>
            </a:r>
            <a:br>
              <a:rPr lang="en-US" dirty="0"/>
            </a:br>
            <a:endParaRPr lang="en-US" dirty="0"/>
          </a:p>
        </p:txBody>
      </p:sp>
      <p:sp>
        <p:nvSpPr>
          <p:cNvPr id="3" name="Content Placeholder 2"/>
          <p:cNvSpPr>
            <a:spLocks noGrp="1"/>
          </p:cNvSpPr>
          <p:nvPr>
            <p:ph idx="1"/>
          </p:nvPr>
        </p:nvSpPr>
        <p:spPr>
          <a:xfrm>
            <a:off x="449226" y="1519939"/>
            <a:ext cx="7886700" cy="4351338"/>
          </a:xfrm>
        </p:spPr>
        <p:txBody>
          <a:bodyPr vert="horz" wrap="square" lIns="91440" tIns="45720" rIns="91440" bIns="45720" numCol="1" anchor="t" anchorCtr="0" compatLnSpc="1">
            <a:prstTxWarp prst="textNoShape">
              <a:avLst/>
            </a:prstTxWarp>
            <a:noAutofit/>
          </a:bodyPr>
          <a:lstStyle/>
          <a:p>
            <a:pPr marL="137160" indent="0">
              <a:buNone/>
            </a:pPr>
            <a:r>
              <a:rPr lang="en-US" sz="2800" b="1" dirty="0">
                <a:ea typeface="+mn-lt"/>
                <a:cs typeface="+mn-lt"/>
              </a:rPr>
              <a:t>Passenger Safety Issue One: Pre-trip Inspection - Prepare for vehicle walk-around</a:t>
            </a:r>
            <a:endParaRPr lang="en-US" sz="2800" dirty="0">
              <a:cs typeface="Calibri"/>
            </a:endParaRPr>
          </a:p>
          <a:p>
            <a:pPr marL="0" indent="0">
              <a:buNone/>
            </a:pPr>
            <a:endParaRPr lang="en-US" sz="800" b="1" dirty="0">
              <a:cs typeface="Calibri" panose="020F0502020204030204"/>
            </a:endParaRPr>
          </a:p>
          <a:p>
            <a:pPr marL="457200" indent="-457200">
              <a:buAutoNum type="arabicPeriod"/>
            </a:pPr>
            <a:r>
              <a:rPr lang="en-US" sz="2400" dirty="0"/>
              <a:t>Start the engine</a:t>
            </a:r>
            <a:r>
              <a:rPr lang="uk-UA" sz="2400" dirty="0"/>
              <a:t> &amp; </a:t>
            </a:r>
            <a:r>
              <a:rPr lang="en-US" sz="2400" dirty="0"/>
              <a:t>turn on the fast idle. </a:t>
            </a:r>
            <a:endParaRPr lang="en-US" sz="2400" dirty="0">
              <a:cs typeface="Calibri" panose="020F0502020204030204"/>
            </a:endParaRPr>
          </a:p>
          <a:p>
            <a:pPr marL="457200" indent="-457200">
              <a:buAutoNum type="arabicPeriod"/>
            </a:pPr>
            <a:r>
              <a:rPr lang="en-US" sz="2400" dirty="0"/>
              <a:t>Make sure the transmission is in neutral or park</a:t>
            </a:r>
            <a:r>
              <a:rPr lang="uk-UA" sz="2400" dirty="0"/>
              <a:t> &amp; </a:t>
            </a:r>
            <a:r>
              <a:rPr lang="en-US" sz="2400" dirty="0"/>
              <a:t>the parking brake is set. </a:t>
            </a:r>
            <a:endParaRPr lang="en-US" sz="2400" dirty="0">
              <a:cs typeface="Calibri" panose="020F0502020204030204"/>
            </a:endParaRPr>
          </a:p>
          <a:p>
            <a:pPr marL="457200" indent="-457200">
              <a:buAutoNum type="arabicPeriod"/>
            </a:pPr>
            <a:r>
              <a:rPr lang="en-US" sz="2400" dirty="0"/>
              <a:t>Turn on inside &amp; outside lights &amp; 4-way flashers. </a:t>
            </a:r>
            <a:endParaRPr lang="en-US" sz="2400" dirty="0">
              <a:cs typeface="Calibri" panose="020F0502020204030204"/>
            </a:endParaRPr>
          </a:p>
          <a:p>
            <a:pPr marL="457200" indent="-457200">
              <a:buAutoNum type="arabicPeriod"/>
            </a:pPr>
            <a:r>
              <a:rPr lang="en-US" sz="2400" dirty="0"/>
              <a:t>Turn on heater or A/C, depending on weather. </a:t>
            </a:r>
            <a:endParaRPr lang="en-US" sz="2400" dirty="0">
              <a:cs typeface="Calibri" panose="020F0502020204030204"/>
            </a:endParaRPr>
          </a:p>
          <a:p>
            <a:pPr marL="457200" indent="-457200">
              <a:buAutoNum type="arabicPeriod"/>
            </a:pPr>
            <a:r>
              <a:rPr lang="en-US" sz="2400" dirty="0"/>
              <a:t>Briefly test horn</a:t>
            </a:r>
            <a:r>
              <a:rPr lang="uk-UA" sz="2400" dirty="0"/>
              <a:t> &amp; </a:t>
            </a:r>
            <a:r>
              <a:rPr lang="en-US" sz="2400" dirty="0"/>
              <a:t>windshield washer/wipers. </a:t>
            </a:r>
            <a:endParaRPr lang="en-US" sz="2400" dirty="0">
              <a:cs typeface="Calibri"/>
            </a:endParaRPr>
          </a:p>
          <a:p>
            <a:pPr marL="0" indent="0">
              <a:buNone/>
            </a:pPr>
            <a:endParaRPr lang="en-US" sz="2400" dirty="0">
              <a:cs typeface="Calibri"/>
            </a:endParaRPr>
          </a:p>
          <a:p>
            <a:pPr marL="0" indent="0">
              <a:buNone/>
            </a:pPr>
            <a:r>
              <a:rPr lang="en-US" sz="2400" dirty="0"/>
              <a:t>* It is important to check that the parking brake is working</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66</a:t>
            </a:fld>
            <a:endParaRPr lang="en-US" dirty="0"/>
          </a:p>
        </p:txBody>
      </p:sp>
    </p:spTree>
    <p:extLst>
      <p:ext uri="{BB962C8B-B14F-4D97-AF65-F5344CB8AC3E}">
        <p14:creationId xmlns:p14="http://schemas.microsoft.com/office/powerpoint/2010/main" val="1615834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wrap="square" anchor="b">
            <a:normAutofit/>
          </a:bodyPr>
          <a:lstStyle/>
          <a:p>
            <a:r>
              <a:rPr lang="en-US" dirty="0"/>
              <a:t>10 Commandments </a:t>
            </a:r>
            <a:r>
              <a:rPr lang="en-US" dirty="0">
                <a:cs typeface="Calibri Light"/>
              </a:rPr>
              <a:t/>
            </a:r>
            <a:br>
              <a:rPr lang="en-US" dirty="0">
                <a:cs typeface="Calibri Light"/>
              </a:rPr>
            </a:br>
            <a:r>
              <a:rPr lang="en-US" dirty="0"/>
              <a:t>(video)</a:t>
            </a: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67</a:t>
            </a:fld>
            <a:endParaRPr lang="en-US"/>
          </a:p>
        </p:txBody>
      </p:sp>
    </p:spTree>
    <p:extLst>
      <p:ext uri="{BB962C8B-B14F-4D97-AF65-F5344CB8AC3E}">
        <p14:creationId xmlns:p14="http://schemas.microsoft.com/office/powerpoint/2010/main" val="2534012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4146"/>
            <a:ext cx="9144000" cy="1598036"/>
          </a:xfrm>
        </p:spPr>
        <p:txBody>
          <a:bodyPr wrap="square" anchor="ctr">
            <a:normAutofit/>
          </a:bodyPr>
          <a:lstStyle/>
          <a:p>
            <a:r>
              <a:rPr lang="en-US" b="1" dirty="0"/>
              <a:t>Section 6: </a:t>
            </a:r>
            <a:r>
              <a:rPr lang="en-US" b="1" dirty="0" smtClean="0"/>
              <a:t/>
            </a:r>
            <a:br>
              <a:rPr lang="en-US" b="1" dirty="0" smtClean="0"/>
            </a:br>
            <a:r>
              <a:rPr lang="en-US" b="1" dirty="0" smtClean="0"/>
              <a:t>Communication </a:t>
            </a:r>
            <a:endParaRPr lang="en-US" b="1" dirty="0">
              <a:cs typeface="Calibri Light"/>
            </a:endParaRPr>
          </a:p>
        </p:txBody>
      </p:sp>
      <p:sp>
        <p:nvSpPr>
          <p:cNvPr id="9" name="Subtitle 2">
            <a:extLst>
              <a:ext uri="{FF2B5EF4-FFF2-40B4-BE49-F238E27FC236}">
                <a16:creationId xmlns="" xmlns:a16="http://schemas.microsoft.com/office/drawing/2014/main" id="{472ADC18-EE23-4505-A7E8-BA2B4F138DD4}"/>
              </a:ext>
            </a:extLst>
          </p:cNvPr>
          <p:cNvSpPr>
            <a:spLocks noGrp="1"/>
          </p:cNvSpPr>
          <p:nvPr>
            <p:ph type="subTitle" idx="1"/>
          </p:nvPr>
        </p:nvSpPr>
        <p:spPr>
          <a:xfrm>
            <a:off x="0" y="3361894"/>
            <a:ext cx="9144000" cy="591271"/>
          </a:xfrm>
        </p:spPr>
        <p:txBody>
          <a:bodyPr/>
          <a:lstStyle/>
          <a:p>
            <a:r>
              <a:rPr lang="en-US" dirty="0">
                <a:ea typeface="+mn-lt"/>
                <a:cs typeface="+mn-lt"/>
              </a:rPr>
              <a:t>Passenger Assistance Safety &amp; Sensitivity (PASS)</a:t>
            </a: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68</a:t>
            </a:fld>
            <a:endParaRPr lang="en-US"/>
          </a:p>
        </p:txBody>
      </p:sp>
    </p:spTree>
    <p:extLst>
      <p:ext uri="{BB962C8B-B14F-4D97-AF65-F5344CB8AC3E}">
        <p14:creationId xmlns:p14="http://schemas.microsoft.com/office/powerpoint/2010/main" val="454249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a:cs typeface="Calibri Light"/>
              </a:rPr>
              <a:t>Communication</a:t>
            </a:r>
            <a:endParaRPr lang="en-US" dirty="0"/>
          </a:p>
        </p:txBody>
      </p:sp>
      <p:sp>
        <p:nvSpPr>
          <p:cNvPr id="3" name="Content Placeholder 2"/>
          <p:cNvSpPr>
            <a:spLocks noGrp="1"/>
          </p:cNvSpPr>
          <p:nvPr>
            <p:ph idx="1"/>
          </p:nvPr>
        </p:nvSpPr>
        <p:spPr/>
        <p:txBody>
          <a:bodyPr/>
          <a:lstStyle/>
          <a:p>
            <a:pPr marL="457200" indent="-457200"/>
            <a:r>
              <a:rPr lang="en-US" sz="2400" dirty="0"/>
              <a:t>Communication is a series of obstacles</a:t>
            </a:r>
            <a:r>
              <a:rPr lang="uk-UA" sz="2400" dirty="0"/>
              <a:t> &amp; </a:t>
            </a:r>
            <a:r>
              <a:rPr lang="en-US" sz="2400" dirty="0"/>
              <a:t>openings.</a:t>
            </a:r>
            <a:endParaRPr lang="en-US" sz="2400" dirty="0">
              <a:cs typeface="Calibri" panose="020F0502020204030204"/>
            </a:endParaRPr>
          </a:p>
          <a:p>
            <a:pPr marL="457200" indent="-457200"/>
            <a:endParaRPr lang="en-US" sz="2400" dirty="0">
              <a:cs typeface="Calibri" panose="020F0502020204030204"/>
            </a:endParaRPr>
          </a:p>
          <a:p>
            <a:pPr marL="457200" indent="-457200"/>
            <a:r>
              <a:rPr lang="en-US" sz="2400" dirty="0"/>
              <a:t>You control whether those obstacles become problems, or whether you can find the opening for effective communication. </a:t>
            </a:r>
          </a:p>
          <a:p>
            <a:pPr marL="457200" indent="-457200"/>
            <a:endParaRPr lang="en-US" sz="800" dirty="0"/>
          </a:p>
          <a:p>
            <a:pPr marL="800100" lvl="1" indent="-457200"/>
            <a:r>
              <a:rPr lang="en-US" sz="2400" dirty="0"/>
              <a:t>Open communication can help solve problems, making everyone feel better.</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69</a:t>
            </a:fld>
            <a:endParaRPr lang="en-US" dirty="0"/>
          </a:p>
        </p:txBody>
      </p:sp>
    </p:spTree>
    <p:extLst>
      <p:ext uri="{BB962C8B-B14F-4D97-AF65-F5344CB8AC3E}">
        <p14:creationId xmlns:p14="http://schemas.microsoft.com/office/powerpoint/2010/main" val="51178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098" y="1835294"/>
            <a:ext cx="8229600" cy="5166360"/>
          </a:xfrm>
        </p:spPr>
        <p:txBody>
          <a:bodyPr>
            <a:normAutofit/>
          </a:bodyPr>
          <a:lstStyle/>
          <a:p>
            <a:pPr marL="171450" lvl="1">
              <a:spcBef>
                <a:spcPts val="750"/>
              </a:spcBef>
            </a:pPr>
            <a:r>
              <a:rPr lang="en-US" sz="2600" i="1" dirty="0" smtClean="0"/>
              <a:t>Section 10: Disability </a:t>
            </a:r>
            <a:r>
              <a:rPr lang="en-US" sz="2600" i="1" dirty="0"/>
              <a:t>A</a:t>
            </a:r>
            <a:r>
              <a:rPr lang="en-US" sz="2600" i="1" dirty="0" smtClean="0"/>
              <a:t>wareness</a:t>
            </a:r>
            <a:endParaRPr lang="en-US" sz="2600" i="1" dirty="0"/>
          </a:p>
          <a:p>
            <a:pPr marL="514350" lvl="2">
              <a:spcBef>
                <a:spcPts val="750"/>
              </a:spcBef>
            </a:pPr>
            <a:r>
              <a:rPr lang="en-US" sz="2300" dirty="0"/>
              <a:t>Diabetes</a:t>
            </a:r>
          </a:p>
          <a:p>
            <a:pPr marL="171450" lvl="1">
              <a:spcBef>
                <a:spcPts val="750"/>
              </a:spcBef>
            </a:pPr>
            <a:r>
              <a:rPr lang="en-US" sz="2600" i="1" dirty="0" smtClean="0"/>
              <a:t>Section 9: Service </a:t>
            </a:r>
            <a:r>
              <a:rPr lang="en-US" sz="2600" i="1" dirty="0"/>
              <a:t>A</a:t>
            </a:r>
            <a:r>
              <a:rPr lang="en-US" sz="2600" i="1" dirty="0" smtClean="0"/>
              <a:t>nimals</a:t>
            </a:r>
            <a:endParaRPr lang="en-US" sz="2600" i="1" dirty="0"/>
          </a:p>
          <a:p>
            <a:pPr lvl="1">
              <a:lnSpc>
                <a:spcPct val="150000"/>
              </a:lnSpc>
            </a:pPr>
            <a:endParaRPr lang="en-US" sz="2600" dirty="0" smtClean="0"/>
          </a:p>
          <a:p>
            <a:pPr marL="584835" lvl="1" indent="0">
              <a:lnSpc>
                <a:spcPct val="150000"/>
              </a:lnSpc>
              <a:buNone/>
            </a:pPr>
            <a:endParaRPr lang="en-US" sz="2600" dirty="0">
              <a:cs typeface="Calibri" panose="020F0502020204030204"/>
            </a:endParaRPr>
          </a:p>
          <a:p>
            <a:pPr marL="137160" indent="0">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7</a:t>
            </a:fld>
            <a:endParaRPr lang="en-US" dirty="0"/>
          </a:p>
        </p:txBody>
      </p:sp>
      <p:sp>
        <p:nvSpPr>
          <p:cNvPr id="2" name="Title 1">
            <a:extLst>
              <a:ext uri="{FF2B5EF4-FFF2-40B4-BE49-F238E27FC236}">
                <a16:creationId xmlns="" xmlns:a16="http://schemas.microsoft.com/office/drawing/2014/main" id="{07A49675-E0DB-442D-90B5-9159156B0D1E}"/>
              </a:ext>
            </a:extLst>
          </p:cNvPr>
          <p:cNvSpPr>
            <a:spLocks noGrp="1"/>
          </p:cNvSpPr>
          <p:nvPr>
            <p:ph type="title"/>
          </p:nvPr>
        </p:nvSpPr>
        <p:spPr>
          <a:xfrm>
            <a:off x="628650" y="365125"/>
            <a:ext cx="7886700" cy="1325563"/>
          </a:xfrm>
        </p:spPr>
        <p:txBody>
          <a:bodyPr/>
          <a:lstStyle/>
          <a:p>
            <a:r>
              <a:rPr lang="en-US" dirty="0"/>
              <a:t>Program Content (continued)</a:t>
            </a:r>
          </a:p>
        </p:txBody>
      </p:sp>
    </p:spTree>
    <p:extLst>
      <p:ext uri="{BB962C8B-B14F-4D97-AF65-F5344CB8AC3E}">
        <p14:creationId xmlns:p14="http://schemas.microsoft.com/office/powerpoint/2010/main" val="279050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a:cs typeface="Calibri Light"/>
              </a:rPr>
              <a:t>Communication</a:t>
            </a:r>
            <a:endParaRPr lang="en-US" dirty="0"/>
          </a:p>
        </p:txBody>
      </p:sp>
      <p:sp>
        <p:nvSpPr>
          <p:cNvPr id="3" name="Content Placeholder 2"/>
          <p:cNvSpPr>
            <a:spLocks noGrp="1"/>
          </p:cNvSpPr>
          <p:nvPr>
            <p:ph idx="1"/>
          </p:nvPr>
        </p:nvSpPr>
        <p:spPr>
          <a:xfrm>
            <a:off x="457200" y="1371600"/>
            <a:ext cx="8229600" cy="4953000"/>
          </a:xfrm>
        </p:spPr>
        <p:txBody>
          <a:bodyPr/>
          <a:lstStyle/>
          <a:p>
            <a:pPr marL="0" indent="0">
              <a:buNone/>
            </a:pPr>
            <a:endParaRPr lang="en-US" sz="2400" dirty="0">
              <a:cs typeface="Calibri" panose="020F0502020204030204"/>
            </a:endParaRPr>
          </a:p>
          <a:p>
            <a:pPr marL="457200" indent="-457200"/>
            <a:r>
              <a:rPr lang="en-US" sz="2400" dirty="0"/>
              <a:t>To understand your passenger’s point of view, put yourself in their place.</a:t>
            </a:r>
          </a:p>
          <a:p>
            <a:pPr marL="457200" indent="-457200"/>
            <a:endParaRPr lang="en-US" sz="2400" dirty="0">
              <a:cs typeface="Calibri" panose="020F0502020204030204"/>
            </a:endParaRPr>
          </a:p>
          <a:p>
            <a:pPr marL="457200" indent="-457200"/>
            <a:r>
              <a:rPr lang="en-US" sz="2400" dirty="0"/>
              <a:t>Treat others as you would want to be treated. </a:t>
            </a:r>
          </a:p>
          <a:p>
            <a:pPr marL="457200" indent="-457200"/>
            <a:endParaRPr lang="en-US" sz="800" dirty="0"/>
          </a:p>
          <a:p>
            <a:pPr marL="800100" lvl="1" indent="-457200"/>
            <a:r>
              <a:rPr lang="en-US" sz="2400" dirty="0"/>
              <a:t>How you would want a transportation vehicle operator to treat a member of your family? </a:t>
            </a:r>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70</a:t>
            </a:fld>
            <a:endParaRPr lang="en-US" dirty="0"/>
          </a:p>
        </p:txBody>
      </p:sp>
    </p:spTree>
    <p:extLst>
      <p:ext uri="{BB962C8B-B14F-4D97-AF65-F5344CB8AC3E}">
        <p14:creationId xmlns:p14="http://schemas.microsoft.com/office/powerpoint/2010/main" val="1007256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r>
              <a:rPr lang="en-US" dirty="0">
                <a:cs typeface="Calibri Light"/>
              </a:rPr>
              <a:t>Three Steps for Better Communication</a:t>
            </a:r>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marL="457200" indent="-457200">
              <a:buAutoNum type="arabicPeriod"/>
            </a:pPr>
            <a:endParaRPr lang="en-US" sz="3600" dirty="0">
              <a:cs typeface="Calibri"/>
            </a:endParaRPr>
          </a:p>
          <a:p>
            <a:pPr marL="907415" lvl="1" indent="-514350">
              <a:buFont typeface="+mj-lt"/>
              <a:buAutoNum type="arabicPeriod"/>
            </a:pPr>
            <a:r>
              <a:rPr lang="en-US" sz="3600" b="1" dirty="0"/>
              <a:t>Be alert to the person </a:t>
            </a:r>
            <a:endParaRPr lang="en-US" sz="3600" dirty="0">
              <a:cs typeface="Calibri"/>
            </a:endParaRPr>
          </a:p>
          <a:p>
            <a:pPr marL="907415" lvl="1" indent="-514350">
              <a:buAutoNum type="arabicPeriod"/>
            </a:pPr>
            <a:endParaRPr lang="en-US" sz="3600" dirty="0">
              <a:cs typeface="Calibri"/>
            </a:endParaRPr>
          </a:p>
          <a:p>
            <a:pPr marL="907415" lvl="1" indent="-514350">
              <a:buAutoNum type="arabicPeriod"/>
            </a:pPr>
            <a:r>
              <a:rPr lang="en-US" sz="3600" b="1" dirty="0"/>
              <a:t>Adjust how you communicate</a:t>
            </a:r>
            <a:endParaRPr lang="en-US" sz="3600" b="1" dirty="0">
              <a:cs typeface="Calibri"/>
            </a:endParaRPr>
          </a:p>
          <a:p>
            <a:pPr marL="907415" lvl="1" indent="-514350">
              <a:buAutoNum type="arabicPeriod"/>
            </a:pPr>
            <a:endParaRPr lang="en-US" sz="3600" b="1" dirty="0">
              <a:cs typeface="Calibri"/>
            </a:endParaRPr>
          </a:p>
          <a:p>
            <a:pPr marL="907415" lvl="1" indent="-514350">
              <a:buAutoNum type="arabicPeriod"/>
            </a:pPr>
            <a:r>
              <a:rPr lang="en-US" sz="3600" b="1" dirty="0"/>
              <a:t>Check for comprehension</a:t>
            </a:r>
            <a:endParaRPr lang="en-US" sz="3600" b="1"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71</a:t>
            </a:fld>
            <a:endParaRPr lang="en-US" dirty="0"/>
          </a:p>
        </p:txBody>
      </p:sp>
    </p:spTree>
    <p:extLst>
      <p:ext uri="{BB962C8B-B14F-4D97-AF65-F5344CB8AC3E}">
        <p14:creationId xmlns:p14="http://schemas.microsoft.com/office/powerpoint/2010/main" val="408509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Tips for Communicating with Passengers</a:t>
            </a:r>
            <a:endParaRPr lang="en-US" dirty="0"/>
          </a:p>
        </p:txBody>
      </p:sp>
      <p:sp>
        <p:nvSpPr>
          <p:cNvPr id="3" name="Content Placeholder 2"/>
          <p:cNvSpPr>
            <a:spLocks noGrp="1"/>
          </p:cNvSpPr>
          <p:nvPr>
            <p:ph idx="1"/>
          </p:nvPr>
        </p:nvSpPr>
        <p:spPr>
          <a:xfrm>
            <a:off x="590107" y="1540835"/>
            <a:ext cx="8229600" cy="4876800"/>
          </a:xfrm>
        </p:spPr>
        <p:txBody>
          <a:bodyPr/>
          <a:lstStyle/>
          <a:p>
            <a:pPr marL="342900" indent="-342900"/>
            <a:r>
              <a:rPr lang="en-US" sz="2400" dirty="0"/>
              <a:t>Treat adults as adults</a:t>
            </a:r>
            <a:endParaRPr lang="en-US" dirty="0"/>
          </a:p>
          <a:p>
            <a:pPr marL="342900" indent="-342900"/>
            <a:endParaRPr lang="en-US" sz="2400" dirty="0"/>
          </a:p>
          <a:p>
            <a:pPr marL="342900" indent="-342900"/>
            <a:r>
              <a:rPr lang="en-US" sz="2400" dirty="0"/>
              <a:t>Offer assistance  —  ASK</a:t>
            </a:r>
            <a:endParaRPr lang="en-US" sz="2400" dirty="0">
              <a:cs typeface="Calibri" panose="020F0502020204030204"/>
            </a:endParaRPr>
          </a:p>
          <a:p>
            <a:pPr marL="342900" indent="-342900"/>
            <a:endParaRPr lang="en-US" sz="2400" dirty="0"/>
          </a:p>
          <a:p>
            <a:pPr marL="342900" indent="-342900"/>
            <a:r>
              <a:rPr lang="en-US" sz="2400" dirty="0"/>
              <a:t>Speak directly to the passenger</a:t>
            </a:r>
            <a:endParaRPr lang="en-US" sz="2400" dirty="0">
              <a:cs typeface="Calibri" panose="020F0502020204030204"/>
            </a:endParaRPr>
          </a:p>
          <a:p>
            <a:pPr marL="342900" indent="-342900"/>
            <a:endParaRPr lang="en-US" sz="2400" dirty="0"/>
          </a:p>
          <a:p>
            <a:pPr marL="342900" indent="-342900"/>
            <a:r>
              <a:rPr lang="en-US" sz="2400" dirty="0"/>
              <a:t>If you do not understand the passenger, do not pretend that you did</a:t>
            </a:r>
            <a:endParaRPr lang="en-US" sz="2400" dirty="0">
              <a:cs typeface="Calibri"/>
            </a:endParaRPr>
          </a:p>
          <a:p>
            <a:pPr lvl="1"/>
            <a:endParaRPr lang="en-US" dirty="0"/>
          </a:p>
          <a:p>
            <a:pPr marL="584835" lvl="1" indent="0">
              <a:buNone/>
            </a:pPr>
            <a:endParaRPr lang="en-US"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72</a:t>
            </a:fld>
            <a:endParaRPr lang="en-US" dirty="0"/>
          </a:p>
        </p:txBody>
      </p:sp>
    </p:spTree>
    <p:extLst>
      <p:ext uri="{BB962C8B-B14F-4D97-AF65-F5344CB8AC3E}">
        <p14:creationId xmlns:p14="http://schemas.microsoft.com/office/powerpoint/2010/main" val="1417143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a:cs typeface="Calibri Light"/>
              </a:rPr>
              <a:t>Responsibilities of a Vehicle Operator</a:t>
            </a:r>
            <a:endParaRPr lang="en-US"/>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r>
              <a:rPr lang="en-US" sz="2400" dirty="0"/>
              <a:t>As a vehicle operator, your job is very important. </a:t>
            </a:r>
          </a:p>
          <a:p>
            <a:pPr marL="0" indent="0">
              <a:buNone/>
            </a:pPr>
            <a:endParaRPr lang="en-US" sz="2400" dirty="0"/>
          </a:p>
          <a:p>
            <a:pPr marL="0" indent="0">
              <a:buNone/>
            </a:pPr>
            <a:r>
              <a:rPr lang="en-US" sz="2600" dirty="0"/>
              <a:t>You are required to handle many tasks:</a:t>
            </a:r>
          </a:p>
          <a:p>
            <a:pPr marL="0" indent="0">
              <a:buNone/>
            </a:pPr>
            <a:endParaRPr lang="en-US" sz="800" dirty="0">
              <a:cs typeface="Calibri"/>
            </a:endParaRPr>
          </a:p>
          <a:p>
            <a:pPr marL="342900" indent="-342900"/>
            <a:r>
              <a:rPr lang="en-US" sz="2400" dirty="0"/>
              <a:t>Operate the vehicle in a safe manner</a:t>
            </a:r>
            <a:endParaRPr lang="en-US" sz="2400" dirty="0">
              <a:cs typeface="Calibri" panose="020F0502020204030204"/>
            </a:endParaRPr>
          </a:p>
          <a:p>
            <a:pPr marL="342900" indent="-342900"/>
            <a:r>
              <a:rPr lang="en-US" sz="2400" dirty="0"/>
              <a:t>Remain aware of all that is happening around you in traffic, on sidewalks,</a:t>
            </a:r>
            <a:r>
              <a:rPr lang="uk-UA" sz="2400" dirty="0"/>
              <a:t> &amp; </a:t>
            </a:r>
            <a:r>
              <a:rPr lang="en-US" sz="2400" dirty="0"/>
              <a:t>in your vehicle</a:t>
            </a:r>
          </a:p>
          <a:p>
            <a:pPr marL="342900" indent="-342900"/>
            <a:r>
              <a:rPr lang="en-US" sz="2400" dirty="0"/>
              <a:t>Provide</a:t>
            </a:r>
            <a:r>
              <a:rPr lang="en-US" sz="2400" dirty="0">
                <a:ea typeface="+mn-lt"/>
                <a:cs typeface="+mn-lt"/>
              </a:rPr>
              <a:t> assistance to passengers</a:t>
            </a:r>
          </a:p>
          <a:p>
            <a:pPr marL="342900" indent="-342900"/>
            <a:r>
              <a:rPr lang="en-US" sz="2400" dirty="0">
                <a:ea typeface="+mn-lt"/>
                <a:cs typeface="+mn-lt"/>
              </a:rPr>
              <a:t>Be attentive to special needs</a:t>
            </a:r>
            <a:r>
              <a:rPr lang="uk-UA" sz="2400" dirty="0">
                <a:ea typeface="+mn-lt"/>
                <a:cs typeface="+mn-lt"/>
              </a:rPr>
              <a:t> &amp; </a:t>
            </a:r>
            <a:r>
              <a:rPr lang="en-US" sz="2400" dirty="0">
                <a:ea typeface="+mn-lt"/>
                <a:cs typeface="+mn-lt"/>
              </a:rPr>
              <a:t>potential emergencies</a:t>
            </a:r>
            <a:endParaRPr lang="en-US" sz="1800" dirty="0">
              <a:ea typeface="+mn-lt"/>
              <a:cs typeface="+mn-lt"/>
            </a:endParaRPr>
          </a:p>
          <a:p>
            <a:pPr marL="342900" indent="-342900"/>
            <a:r>
              <a:rPr lang="en-US" sz="2400" b="1" dirty="0">
                <a:ea typeface="+mn-lt"/>
                <a:cs typeface="+mn-lt"/>
              </a:rPr>
              <a:t>Always </a:t>
            </a:r>
            <a:r>
              <a:rPr lang="en-US" sz="2400" dirty="0">
                <a:ea typeface="+mn-lt"/>
                <a:cs typeface="+mn-lt"/>
              </a:rPr>
              <a:t>perform your duties in a pleasant, courteous manner </a:t>
            </a:r>
            <a:endParaRPr lang="en-US" sz="1800" dirty="0">
              <a:cs typeface="Calibri"/>
            </a:endParaRPr>
          </a:p>
          <a:p>
            <a:pPr marL="342900" indent="-342900"/>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73</a:t>
            </a:fld>
            <a:endParaRPr lang="en-US" dirty="0"/>
          </a:p>
        </p:txBody>
      </p:sp>
    </p:spTree>
    <p:extLst>
      <p:ext uri="{BB962C8B-B14F-4D97-AF65-F5344CB8AC3E}">
        <p14:creationId xmlns:p14="http://schemas.microsoft.com/office/powerpoint/2010/main" val="673367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Stress</a:t>
            </a:r>
            <a:endParaRPr lang="en-US" dirty="0"/>
          </a:p>
        </p:txBody>
      </p:sp>
      <p:sp>
        <p:nvSpPr>
          <p:cNvPr id="3" name="Content Placeholder 2"/>
          <p:cNvSpPr>
            <a:spLocks noGrp="1"/>
          </p:cNvSpPr>
          <p:nvPr>
            <p:ph idx="1"/>
          </p:nvPr>
        </p:nvSpPr>
        <p:spPr/>
        <p:txBody>
          <a:bodyPr/>
          <a:lstStyle/>
          <a:p>
            <a:pPr marL="0" indent="0">
              <a:buNone/>
            </a:pPr>
            <a:r>
              <a:rPr lang="en-US" sz="2400" dirty="0"/>
              <a:t>Clearly you face stressors on the job, which can include: </a:t>
            </a:r>
            <a:endParaRPr lang="en-US" sz="2400" dirty="0">
              <a:cs typeface="Calibri"/>
            </a:endParaRPr>
          </a:p>
          <a:p>
            <a:pPr marL="0" indent="0">
              <a:buNone/>
            </a:pPr>
            <a:endParaRPr lang="en-US" sz="1000" dirty="0"/>
          </a:p>
          <a:p>
            <a:pPr marL="342900" indent="-342900"/>
            <a:r>
              <a:rPr lang="en-US" sz="2400" dirty="0"/>
              <a:t>A rapid work pace</a:t>
            </a:r>
            <a:r>
              <a:rPr lang="uk-UA" sz="2400" dirty="0"/>
              <a:t> &amp; </a:t>
            </a:r>
            <a:r>
              <a:rPr lang="en-US" sz="2400" dirty="0"/>
              <a:t>lack of control over work conditions</a:t>
            </a:r>
            <a:endParaRPr lang="en-US" sz="2400" dirty="0">
              <a:cs typeface="Calibri"/>
            </a:endParaRPr>
          </a:p>
          <a:p>
            <a:pPr marL="342900" indent="-342900"/>
            <a:r>
              <a:rPr lang="en-US" sz="2400" dirty="0"/>
              <a:t>Potential for violence</a:t>
            </a:r>
            <a:endParaRPr lang="en-US" sz="2400" dirty="0">
              <a:cs typeface="Calibri" panose="020F0502020204030204"/>
            </a:endParaRPr>
          </a:p>
          <a:p>
            <a:pPr marL="342900" indent="-342900"/>
            <a:r>
              <a:rPr lang="en-US" sz="2400" dirty="0"/>
              <a:t>Lack of bathroom access</a:t>
            </a:r>
          </a:p>
          <a:p>
            <a:pPr marL="342900" indent="-342900"/>
            <a:r>
              <a:rPr lang="en-US" sz="2400" dirty="0"/>
              <a:t>Long</a:t>
            </a:r>
            <a:r>
              <a:rPr lang="en-US" sz="2400" dirty="0">
                <a:ea typeface="+mn-lt"/>
                <a:cs typeface="+mn-lt"/>
              </a:rPr>
              <a:t> hours</a:t>
            </a:r>
          </a:p>
          <a:p>
            <a:pPr marL="342900" indent="-342900"/>
            <a:r>
              <a:rPr lang="en-US" sz="2400" dirty="0">
                <a:ea typeface="+mn-lt"/>
                <a:cs typeface="+mn-lt"/>
              </a:rPr>
              <a:t>Split shifts</a:t>
            </a:r>
            <a:endParaRPr lang="en-US" dirty="0">
              <a:ea typeface="+mn-lt"/>
              <a:cs typeface="+mn-lt"/>
            </a:endParaRPr>
          </a:p>
          <a:p>
            <a:pPr marL="342900" indent="-342900"/>
            <a:r>
              <a:rPr lang="en-US" sz="2400" dirty="0">
                <a:ea typeface="+mn-lt"/>
                <a:cs typeface="+mn-lt"/>
              </a:rPr>
              <a:t>Traffic</a:t>
            </a:r>
            <a:endParaRPr lang="en-US" dirty="0">
              <a:ea typeface="+mn-lt"/>
              <a:cs typeface="+mn-lt"/>
            </a:endParaRPr>
          </a:p>
          <a:p>
            <a:pPr marL="342900" indent="-342900"/>
            <a:r>
              <a:rPr lang="en-US" sz="2400" dirty="0">
                <a:ea typeface="+mn-lt"/>
                <a:cs typeface="+mn-lt"/>
              </a:rPr>
              <a:t>Route scheduling</a:t>
            </a:r>
            <a:endParaRPr lang="en-US" dirty="0">
              <a:cs typeface="Calibri" panose="020F0502020204030204"/>
            </a:endParaRPr>
          </a:p>
          <a:p>
            <a:pPr marL="342900" indent="-342900"/>
            <a:endParaRPr lang="en-US" sz="2400" dirty="0">
              <a:cs typeface="Calibri" panose="020F0502020204030204"/>
            </a:endParaRPr>
          </a:p>
          <a:p>
            <a:pPr marL="137160" indent="0">
              <a:buNone/>
            </a:pPr>
            <a:endParaRPr lang="en-US"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74</a:t>
            </a:fld>
            <a:endParaRPr lang="en-US" dirty="0"/>
          </a:p>
        </p:txBody>
      </p:sp>
    </p:spTree>
    <p:extLst>
      <p:ext uri="{BB962C8B-B14F-4D97-AF65-F5344CB8AC3E}">
        <p14:creationId xmlns:p14="http://schemas.microsoft.com/office/powerpoint/2010/main" val="855925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dirty="0" smtClean="0"/>
              <a:pPr/>
              <a:t>75</a:t>
            </a:fld>
            <a:endParaRPr lang="en-US" dirty="0"/>
          </a:p>
        </p:txBody>
      </p:sp>
      <p:sp>
        <p:nvSpPr>
          <p:cNvPr id="3" name="Content Placeholder 2"/>
          <p:cNvSpPr>
            <a:spLocks noGrp="1"/>
          </p:cNvSpPr>
          <p:nvPr>
            <p:ph idx="4294967295"/>
          </p:nvPr>
        </p:nvSpPr>
        <p:spPr>
          <a:xfrm>
            <a:off x="631308" y="-320823"/>
            <a:ext cx="7886700" cy="4351338"/>
          </a:xfrm>
        </p:spPr>
        <p:txBody>
          <a:bodyPr/>
          <a:lstStyle/>
          <a:p>
            <a:pPr algn="ctr">
              <a:buNone/>
            </a:pPr>
            <a:endParaRPr lang="en-US" sz="5400" dirty="0">
              <a:latin typeface="Calibri Light"/>
              <a:cs typeface="Calibri Light"/>
            </a:endParaRPr>
          </a:p>
          <a:p>
            <a:pPr algn="ctr"/>
            <a:endParaRPr lang="en-US" sz="5400" dirty="0">
              <a:latin typeface="Calibri Light"/>
              <a:cs typeface="Calibri Light"/>
            </a:endParaRPr>
          </a:p>
          <a:p>
            <a:pPr algn="ctr">
              <a:buNone/>
            </a:pPr>
            <a:r>
              <a:rPr lang="en-US" sz="5400" dirty="0">
                <a:latin typeface="Calibri Light"/>
                <a:cs typeface="Calibri Light"/>
              </a:rPr>
              <a:t>Remember – you are your agency’s most valuable asset. Perform your job as a professional</a:t>
            </a:r>
            <a:r>
              <a:rPr lang="uk-UA" sz="5400" dirty="0">
                <a:latin typeface="Calibri Light"/>
                <a:cs typeface="Calibri Light"/>
              </a:rPr>
              <a:t> &amp; </a:t>
            </a:r>
            <a:r>
              <a:rPr lang="en-US" sz="5400" dirty="0">
                <a:latin typeface="Calibri Light"/>
                <a:cs typeface="Calibri Light"/>
              </a:rPr>
              <a:t>you will be successful.</a:t>
            </a:r>
          </a:p>
        </p:txBody>
      </p:sp>
    </p:spTree>
    <p:extLst>
      <p:ext uri="{BB962C8B-B14F-4D97-AF65-F5344CB8AC3E}">
        <p14:creationId xmlns:p14="http://schemas.microsoft.com/office/powerpoint/2010/main" val="1112395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408"/>
            <a:ext cx="8229600" cy="743712"/>
          </a:xfrm>
        </p:spPr>
        <p:txBody>
          <a:bodyPr>
            <a:normAutofit/>
          </a:bodyPr>
          <a:lstStyle/>
          <a:p>
            <a:pPr algn="l"/>
            <a:r>
              <a:rPr lang="en-US" sz="3000" b="1" dirty="0"/>
              <a:t>Tips </a:t>
            </a:r>
            <a:r>
              <a:rPr lang="en-US" sz="3000" dirty="0"/>
              <a:t>for</a:t>
            </a:r>
            <a:r>
              <a:rPr lang="en-US" sz="3000" b="1" dirty="0"/>
              <a:t> </a:t>
            </a:r>
            <a:r>
              <a:rPr lang="en-US" sz="3000" dirty="0"/>
              <a:t>D</a:t>
            </a:r>
            <a:r>
              <a:rPr lang="en-US" sz="3000" b="1" dirty="0"/>
              <a:t>ealing with Stress*</a:t>
            </a:r>
            <a:endParaRPr lang="en-US" sz="3000" b="1" dirty="0">
              <a:cs typeface="Calibri Light"/>
            </a:endParaRPr>
          </a:p>
        </p:txBody>
      </p:sp>
      <p:sp>
        <p:nvSpPr>
          <p:cNvPr id="3" name="Content Placeholder 2"/>
          <p:cNvSpPr>
            <a:spLocks noGrp="1"/>
          </p:cNvSpPr>
          <p:nvPr>
            <p:ph idx="1"/>
          </p:nvPr>
        </p:nvSpPr>
        <p:spPr>
          <a:xfrm>
            <a:off x="457200" y="1752600"/>
            <a:ext cx="8229600" cy="4572000"/>
          </a:xfrm>
        </p:spPr>
        <p:txBody>
          <a:bodyPr>
            <a:normAutofit/>
          </a:bodyPr>
          <a:lstStyle/>
          <a:p>
            <a:pPr lvl="1"/>
            <a:r>
              <a:rPr lang="en-US" sz="2400" dirty="0"/>
              <a:t>Deal with the cause</a:t>
            </a:r>
            <a:endParaRPr lang="en-US" sz="2400" dirty="0">
              <a:cs typeface="Calibri"/>
            </a:endParaRPr>
          </a:p>
          <a:p>
            <a:pPr lvl="1"/>
            <a:r>
              <a:rPr lang="en-US" sz="2400" dirty="0"/>
              <a:t>Talk out your troubles</a:t>
            </a:r>
            <a:endParaRPr lang="en-US" sz="2400" dirty="0">
              <a:cs typeface="Calibri"/>
            </a:endParaRPr>
          </a:p>
          <a:p>
            <a:pPr lvl="1"/>
            <a:r>
              <a:rPr lang="en-US" sz="2400" dirty="0"/>
              <a:t>Learn to pace yourself</a:t>
            </a:r>
            <a:endParaRPr lang="en-US" sz="2400" dirty="0">
              <a:cs typeface="Calibri"/>
            </a:endParaRPr>
          </a:p>
          <a:p>
            <a:pPr lvl="1"/>
            <a:r>
              <a:rPr lang="en-US" sz="2400" dirty="0"/>
              <a:t>Give in occasionally</a:t>
            </a:r>
            <a:endParaRPr lang="en-US" sz="2400" i="1" dirty="0">
              <a:cs typeface="Calibri"/>
            </a:endParaRPr>
          </a:p>
          <a:p>
            <a:pPr lvl="1"/>
            <a:r>
              <a:rPr lang="en-US" sz="2400" dirty="0"/>
              <a:t>Give yourself a pat on the back for things you do well</a:t>
            </a:r>
            <a:endParaRPr lang="en-US" sz="2400" dirty="0">
              <a:cs typeface="Calibri"/>
            </a:endParaRPr>
          </a:p>
          <a:p>
            <a:pPr lvl="1"/>
            <a:r>
              <a:rPr lang="en-US" sz="2400" dirty="0"/>
              <a:t>Give the other person a break</a:t>
            </a:r>
            <a:endParaRPr lang="en-US" sz="2400" dirty="0">
              <a:cs typeface="Calibri"/>
            </a:endParaRPr>
          </a:p>
          <a:p>
            <a:pPr lvl="1"/>
            <a:r>
              <a:rPr lang="en-US" sz="2400" dirty="0">
                <a:ea typeface="+mn-lt"/>
                <a:cs typeface="+mn-lt"/>
              </a:rPr>
              <a:t>Plan for change</a:t>
            </a:r>
          </a:p>
          <a:p>
            <a:pPr lvl="1"/>
            <a:r>
              <a:rPr lang="en-US" sz="2400" dirty="0">
                <a:ea typeface="+mn-lt"/>
                <a:cs typeface="+mn-lt"/>
              </a:rPr>
              <a:t>Develop a positive</a:t>
            </a:r>
            <a:r>
              <a:rPr lang="uk-UA" sz="2400" dirty="0">
                <a:ea typeface="+mn-lt"/>
                <a:cs typeface="+mn-lt"/>
              </a:rPr>
              <a:t> &amp; </a:t>
            </a:r>
            <a:r>
              <a:rPr lang="en-US" sz="2400" dirty="0">
                <a:ea typeface="+mn-lt"/>
                <a:cs typeface="+mn-lt"/>
              </a:rPr>
              <a:t>outgoing attitude</a:t>
            </a:r>
          </a:p>
          <a:p>
            <a:pPr lvl="1"/>
            <a:r>
              <a:rPr lang="en-US" sz="2400" dirty="0">
                <a:ea typeface="+mn-lt"/>
                <a:cs typeface="+mn-lt"/>
              </a:rPr>
              <a:t>Smile</a:t>
            </a:r>
            <a:r>
              <a:rPr lang="uk-UA" sz="2400" dirty="0">
                <a:ea typeface="+mn-lt"/>
                <a:cs typeface="+mn-lt"/>
              </a:rPr>
              <a:t> &amp; </a:t>
            </a:r>
            <a:r>
              <a:rPr lang="en-US" sz="2400" dirty="0">
                <a:ea typeface="+mn-lt"/>
                <a:cs typeface="+mn-lt"/>
              </a:rPr>
              <a:t>have fun</a:t>
            </a:r>
            <a:endParaRPr lang="en-US" sz="600" dirty="0">
              <a:ea typeface="+mn-lt"/>
              <a:cs typeface="+mn-lt"/>
            </a:endParaRPr>
          </a:p>
          <a:p>
            <a:pPr lvl="1"/>
            <a:endParaRPr lang="en-US" sz="2400" i="1" dirty="0">
              <a:ea typeface="+mn-lt"/>
              <a:cs typeface="+mn-lt"/>
            </a:endParaRPr>
          </a:p>
          <a:p>
            <a:pPr marL="342900" lvl="1" indent="0">
              <a:buNone/>
            </a:pPr>
            <a:r>
              <a:rPr lang="en-US" sz="2400" i="1" dirty="0">
                <a:ea typeface="+mn-lt"/>
                <a:cs typeface="+mn-lt"/>
              </a:rPr>
              <a:t>*Source:  “Serving Passengers with Cognitive Disabilities”</a:t>
            </a:r>
            <a:endParaRPr lang="en-US" sz="2400" dirty="0">
              <a:cs typeface="Calibri" panose="020F0502020204030204"/>
            </a:endParaRPr>
          </a:p>
          <a:p>
            <a:pPr lvl="2">
              <a:buNone/>
            </a:pPr>
            <a:endParaRPr lang="en-US" sz="2400" i="1" dirty="0">
              <a:cs typeface="Calibri"/>
            </a:endParaRPr>
          </a:p>
          <a:p>
            <a:pPr lvl="1"/>
            <a:endParaRPr lang="en-US" sz="2400" dirty="0">
              <a:cs typeface="Calibri"/>
            </a:endParaRPr>
          </a:p>
          <a:p>
            <a:pPr lvl="1"/>
            <a:endParaRPr lang="en-US" sz="24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76</a:t>
            </a:fld>
            <a:endParaRPr lang="en-US" dirty="0"/>
          </a:p>
        </p:txBody>
      </p:sp>
    </p:spTree>
    <p:extLst>
      <p:ext uri="{BB962C8B-B14F-4D97-AF65-F5344CB8AC3E}">
        <p14:creationId xmlns:p14="http://schemas.microsoft.com/office/powerpoint/2010/main" val="1455957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wrap="square" anchor="b">
            <a:normAutofit/>
          </a:bodyPr>
          <a:lstStyle/>
          <a:p>
            <a:r>
              <a:rPr lang="en-US" dirty="0"/>
              <a:t>Video</a:t>
            </a:r>
          </a:p>
        </p:txBody>
      </p:sp>
      <p:sp>
        <p:nvSpPr>
          <p:cNvPr id="3" name="Content Placeholder 2"/>
          <p:cNvSpPr>
            <a:spLocks noGrp="1"/>
          </p:cNvSpPr>
          <p:nvPr>
            <p:ph type="subTitle" idx="1"/>
          </p:nvPr>
        </p:nvSpPr>
        <p:spPr>
          <a:xfrm>
            <a:off x="1143000" y="3602038"/>
            <a:ext cx="6858000" cy="1655762"/>
          </a:xfrm>
        </p:spPr>
        <p:txBody>
          <a:bodyPr wrap="square" anchor="t">
            <a:normAutofit/>
          </a:bodyPr>
          <a:lstStyle/>
          <a:p>
            <a:pPr marL="137160" indent="0">
              <a:buNone/>
            </a:pPr>
            <a:endParaRPr lang="en-US"/>
          </a:p>
          <a:p>
            <a:r>
              <a:rPr lang="en-US"/>
              <a:t>Easter Seals</a:t>
            </a:r>
          </a:p>
          <a:p>
            <a:r>
              <a:rPr lang="en-US"/>
              <a:t>A.C.C.E.S.S Matters</a:t>
            </a: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77</a:t>
            </a:fld>
            <a:endParaRPr lang="en-US"/>
          </a:p>
        </p:txBody>
      </p:sp>
    </p:spTree>
    <p:extLst>
      <p:ext uri="{BB962C8B-B14F-4D97-AF65-F5344CB8AC3E}">
        <p14:creationId xmlns:p14="http://schemas.microsoft.com/office/powerpoint/2010/main" val="4824229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dirty="0">
                <a:cs typeface="Calibri Light"/>
              </a:rPr>
              <a:t>People-First Language</a:t>
            </a:r>
            <a:endParaRPr lang="en-US" dirty="0"/>
          </a:p>
        </p:txBody>
      </p:sp>
      <p:sp>
        <p:nvSpPr>
          <p:cNvPr id="3" name="Content Placeholder 2"/>
          <p:cNvSpPr>
            <a:spLocks noGrp="1"/>
          </p:cNvSpPr>
          <p:nvPr>
            <p:ph idx="1"/>
          </p:nvPr>
        </p:nvSpPr>
        <p:spPr>
          <a:xfrm>
            <a:off x="457200" y="1536759"/>
            <a:ext cx="8229600" cy="3474720"/>
          </a:xfrm>
        </p:spPr>
        <p:txBody>
          <a:bodyPr/>
          <a:lstStyle/>
          <a:p>
            <a:pPr marL="342900" indent="-342900"/>
            <a:endParaRPr lang="en-US" sz="2400" dirty="0">
              <a:cs typeface="Calibri" panose="020F0502020204030204"/>
            </a:endParaRPr>
          </a:p>
          <a:p>
            <a:pPr marL="342900" indent="-342900"/>
            <a:r>
              <a:rPr lang="en-US" sz="2400" dirty="0"/>
              <a:t>The words we use in everyday conversation, on the job, at home</a:t>
            </a:r>
            <a:r>
              <a:rPr lang="uk-UA" sz="2400" dirty="0"/>
              <a:t> &amp; </a:t>
            </a:r>
            <a:r>
              <a:rPr lang="en-US" sz="2400" dirty="0"/>
              <a:t>with friends are powerful.  </a:t>
            </a:r>
            <a:endParaRPr lang="en-US" sz="2400" dirty="0">
              <a:cs typeface="Calibri"/>
            </a:endParaRPr>
          </a:p>
          <a:p>
            <a:pPr marL="342900" indent="-342900"/>
            <a:endParaRPr lang="en-US" sz="2400" dirty="0"/>
          </a:p>
          <a:p>
            <a:pPr marL="342900" indent="-342900"/>
            <a:r>
              <a:rPr lang="en-US" sz="2400" dirty="0"/>
              <a:t>The way we refer to other people can either show respect or be a “put-down.”  </a:t>
            </a:r>
            <a:endParaRPr lang="en-US" sz="2400" dirty="0">
              <a:cs typeface="Calibri"/>
            </a:endParaRPr>
          </a:p>
          <a:p>
            <a:pPr marL="342900" indent="-342900"/>
            <a:endParaRPr lang="en-US" sz="2400" dirty="0"/>
          </a:p>
          <a:p>
            <a:pPr marL="342900" indent="-342900"/>
            <a:r>
              <a:rPr lang="en-US" sz="2400" dirty="0"/>
              <a:t>This is especially true when talking with or about people with disabilities.</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78</a:t>
            </a:fld>
            <a:endParaRPr lang="en-US" dirty="0"/>
          </a:p>
        </p:txBody>
      </p:sp>
    </p:spTree>
    <p:extLst>
      <p:ext uri="{BB962C8B-B14F-4D97-AF65-F5344CB8AC3E}">
        <p14:creationId xmlns:p14="http://schemas.microsoft.com/office/powerpoint/2010/main" val="1034191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a:cs typeface="Calibri Light"/>
              </a:rPr>
              <a:t>Communication</a:t>
            </a:r>
            <a:endParaRPr lang="en-US"/>
          </a:p>
        </p:txBody>
      </p:sp>
      <p:sp>
        <p:nvSpPr>
          <p:cNvPr id="3" name="Content Placeholder 2"/>
          <p:cNvSpPr>
            <a:spLocks noGrp="1"/>
          </p:cNvSpPr>
          <p:nvPr>
            <p:ph idx="1"/>
          </p:nvPr>
        </p:nvSpPr>
        <p:spPr>
          <a:xfrm>
            <a:off x="457200" y="1789282"/>
            <a:ext cx="8229600" cy="3931920"/>
          </a:xfrm>
        </p:spPr>
        <p:txBody>
          <a:bodyPr/>
          <a:lstStyle/>
          <a:p>
            <a:pPr marL="0" indent="0">
              <a:buNone/>
            </a:pPr>
            <a:r>
              <a:rPr lang="en-US" sz="3600" dirty="0"/>
              <a:t>As much as the disability itself may affect a person’s life, being treated as a lesser person prevents a person with a disability from leading a productive life</a:t>
            </a:r>
            <a:r>
              <a:rPr lang="uk-UA" sz="3600" dirty="0"/>
              <a:t> &amp; </a:t>
            </a:r>
            <a:r>
              <a:rPr lang="en-US" sz="3600" dirty="0"/>
              <a:t>enjoying the same opportunities as others.</a:t>
            </a:r>
            <a:endParaRPr lang="en-US" sz="3600" dirty="0">
              <a:cs typeface="Calibri"/>
            </a:endParaRPr>
          </a:p>
          <a:p>
            <a:pPr marL="0" indent="0">
              <a:buNone/>
            </a:pPr>
            <a:endParaRPr lang="en-US" sz="3600" dirty="0">
              <a:cs typeface="Calibri"/>
            </a:endParaRPr>
          </a:p>
          <a:p>
            <a:pPr marL="0" indent="0">
              <a:buNone/>
            </a:pPr>
            <a:endParaRPr lang="en-US" sz="3600" dirty="0">
              <a:cs typeface="Calibri"/>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79</a:t>
            </a:fld>
            <a:endParaRPr lang="en-US" dirty="0"/>
          </a:p>
        </p:txBody>
      </p:sp>
    </p:spTree>
    <p:extLst>
      <p:ext uri="{BB962C8B-B14F-4D97-AF65-F5344CB8AC3E}">
        <p14:creationId xmlns:p14="http://schemas.microsoft.com/office/powerpoint/2010/main" val="168787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886" y="1814080"/>
            <a:ext cx="7223414" cy="4129520"/>
          </a:xfrm>
        </p:spPr>
        <p:txBody>
          <a:bodyPr>
            <a:normAutofit/>
          </a:bodyPr>
          <a:lstStyle/>
          <a:p>
            <a:pPr marL="171450" lvl="1">
              <a:spcBef>
                <a:spcPts val="750"/>
              </a:spcBef>
            </a:pPr>
            <a:r>
              <a:rPr lang="en-US" sz="2600" dirty="0"/>
              <a:t>Section 11: </a:t>
            </a:r>
            <a:r>
              <a:rPr lang="en-US" sz="2600" dirty="0" err="1"/>
              <a:t>Bloodborne</a:t>
            </a:r>
            <a:r>
              <a:rPr lang="en-US" sz="2600" dirty="0"/>
              <a:t> Pathogens</a:t>
            </a:r>
          </a:p>
          <a:p>
            <a:pPr marL="171450" lvl="1">
              <a:spcBef>
                <a:spcPts val="750"/>
              </a:spcBef>
            </a:pPr>
            <a:r>
              <a:rPr lang="en-US" sz="2600" dirty="0"/>
              <a:t>Section 12: Mobility Equipment </a:t>
            </a:r>
            <a:r>
              <a:rPr lang="en-US" sz="2600" dirty="0" smtClean="0"/>
              <a:t>Features</a:t>
            </a:r>
          </a:p>
          <a:p>
            <a:pPr marL="171450" lvl="1">
              <a:spcBef>
                <a:spcPts val="750"/>
              </a:spcBef>
            </a:pPr>
            <a:r>
              <a:rPr lang="en-US" sz="2600" dirty="0" smtClean="0"/>
              <a:t>Section</a:t>
            </a:r>
            <a:r>
              <a:rPr lang="en-US" sz="2600" dirty="0" smtClean="0"/>
              <a:t> 13: Vehicle </a:t>
            </a:r>
            <a:r>
              <a:rPr lang="en-US" sz="2600" dirty="0"/>
              <a:t>L</a:t>
            </a:r>
            <a:r>
              <a:rPr lang="en-US" sz="2600" dirty="0" smtClean="0"/>
              <a:t>ift </a:t>
            </a:r>
            <a:r>
              <a:rPr lang="en-US" sz="2600" dirty="0"/>
              <a:t>O</a:t>
            </a:r>
            <a:r>
              <a:rPr lang="en-US" sz="2600" dirty="0" smtClean="0"/>
              <a:t>peration</a:t>
            </a:r>
            <a:endParaRPr lang="en-US" sz="2600" dirty="0"/>
          </a:p>
          <a:p>
            <a:pPr marL="171450" lvl="1">
              <a:spcBef>
                <a:spcPts val="750"/>
              </a:spcBef>
            </a:pPr>
            <a:r>
              <a:rPr lang="en-US" sz="2600" dirty="0" smtClean="0"/>
              <a:t>Section 14: Wheelchair </a:t>
            </a:r>
            <a:r>
              <a:rPr lang="en-US" sz="2600" dirty="0"/>
              <a:t>S</a:t>
            </a:r>
            <a:r>
              <a:rPr lang="en-US" sz="2600" dirty="0" smtClean="0"/>
              <a:t>ecurement</a:t>
            </a:r>
            <a:endParaRPr lang="en-US" sz="2600" dirty="0"/>
          </a:p>
          <a:p>
            <a:pPr marL="171450" lvl="1">
              <a:spcBef>
                <a:spcPts val="750"/>
              </a:spcBef>
            </a:pPr>
            <a:r>
              <a:rPr lang="en-US" sz="2600" dirty="0" smtClean="0"/>
              <a:t>Section 15: Wheelchair </a:t>
            </a:r>
            <a:r>
              <a:rPr lang="en-US" sz="2600" dirty="0"/>
              <a:t>O</a:t>
            </a:r>
            <a:r>
              <a:rPr lang="en-US" sz="2600" dirty="0" smtClean="0"/>
              <a:t>ccupant </a:t>
            </a:r>
            <a:r>
              <a:rPr lang="en-US" sz="2600" dirty="0"/>
              <a:t>S</a:t>
            </a:r>
            <a:r>
              <a:rPr lang="en-US" sz="2600" dirty="0" smtClean="0"/>
              <a:t>ecurement</a:t>
            </a:r>
            <a:endParaRPr lang="en-US" sz="2600" dirty="0"/>
          </a:p>
          <a:p>
            <a:pPr marL="171450" lvl="1">
              <a:spcBef>
                <a:spcPts val="750"/>
              </a:spcBef>
            </a:pPr>
            <a:r>
              <a:rPr lang="en-US" sz="2600" dirty="0" smtClean="0"/>
              <a:t>Section </a:t>
            </a:r>
            <a:r>
              <a:rPr lang="en-US" sz="2600" dirty="0" smtClean="0"/>
              <a:t>16: Transporting </a:t>
            </a:r>
            <a:r>
              <a:rPr lang="en-US" sz="2600" dirty="0"/>
              <a:t>an </a:t>
            </a:r>
            <a:r>
              <a:rPr lang="en-US" sz="2600" dirty="0" smtClean="0"/>
              <a:t>Aging </a:t>
            </a:r>
            <a:r>
              <a:rPr lang="en-US" sz="2600" dirty="0"/>
              <a:t>S</a:t>
            </a:r>
            <a:r>
              <a:rPr lang="en-US" sz="2600" dirty="0" smtClean="0"/>
              <a:t>ociety</a:t>
            </a:r>
            <a:endParaRPr lang="en-US" sz="2600" dirty="0"/>
          </a:p>
          <a:p>
            <a:pPr marL="171450" lvl="1">
              <a:spcBef>
                <a:spcPts val="750"/>
              </a:spcBef>
            </a:pPr>
            <a:r>
              <a:rPr lang="en-US" sz="2600" dirty="0" smtClean="0"/>
              <a:t>Section 17: Sexual </a:t>
            </a:r>
            <a:r>
              <a:rPr lang="en-US" sz="2600" dirty="0"/>
              <a:t>Harassment</a:t>
            </a:r>
          </a:p>
          <a:p>
            <a:pPr marL="171450" lvl="1">
              <a:spcBef>
                <a:spcPts val="750"/>
              </a:spcBef>
            </a:pPr>
            <a:r>
              <a:rPr lang="en-US" sz="2600" dirty="0" smtClean="0"/>
              <a:t>Section 18: Accidents</a:t>
            </a:r>
            <a:r>
              <a:rPr lang="uk-UA" sz="2600" dirty="0" smtClean="0"/>
              <a:t> </a:t>
            </a:r>
            <a:r>
              <a:rPr lang="uk-UA" sz="2600" dirty="0"/>
              <a:t>&amp; </a:t>
            </a:r>
            <a:r>
              <a:rPr lang="en-US" sz="2600" dirty="0"/>
              <a:t>emergencies</a:t>
            </a:r>
          </a:p>
          <a:p>
            <a:pPr marL="514350" lvl="2">
              <a:spcBef>
                <a:spcPts val="750"/>
              </a:spcBef>
            </a:pPr>
            <a:r>
              <a:rPr lang="en-US" sz="2300" dirty="0"/>
              <a:t>Vehicle Evacuation Techniques</a:t>
            </a:r>
          </a:p>
          <a:p>
            <a:pPr marL="137160" indent="0">
              <a:buNone/>
            </a:pPr>
            <a:endParaRPr lang="en-US" dirty="0"/>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smtClean="0"/>
              <a:pPr/>
              <a:t>8</a:t>
            </a:fld>
            <a:endParaRPr lang="en-US" dirty="0"/>
          </a:p>
        </p:txBody>
      </p:sp>
      <p:sp>
        <p:nvSpPr>
          <p:cNvPr id="2" name="Title 1">
            <a:extLst>
              <a:ext uri="{FF2B5EF4-FFF2-40B4-BE49-F238E27FC236}">
                <a16:creationId xmlns="" xmlns:a16="http://schemas.microsoft.com/office/drawing/2014/main" id="{85E91845-AC20-4C4B-AFFA-5B2E34A7AF69}"/>
              </a:ext>
            </a:extLst>
          </p:cNvPr>
          <p:cNvSpPr>
            <a:spLocks noGrp="1"/>
          </p:cNvSpPr>
          <p:nvPr>
            <p:ph type="title"/>
          </p:nvPr>
        </p:nvSpPr>
        <p:spPr>
          <a:xfrm>
            <a:off x="628650" y="365125"/>
            <a:ext cx="7886700" cy="1325563"/>
          </a:xfrm>
        </p:spPr>
        <p:txBody>
          <a:bodyPr/>
          <a:lstStyle/>
          <a:p>
            <a:r>
              <a:rPr lang="en-US" dirty="0"/>
              <a:t>Program Content (continued)</a:t>
            </a:r>
          </a:p>
        </p:txBody>
      </p:sp>
    </p:spTree>
    <p:extLst>
      <p:ext uri="{BB962C8B-B14F-4D97-AF65-F5344CB8AC3E}">
        <p14:creationId xmlns:p14="http://schemas.microsoft.com/office/powerpoint/2010/main" val="20370023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F65EB6D9-0055-40C0-B36E-48039CA07B30}" type="slidenum">
              <a:rPr lang="en-US" dirty="0" smtClean="0"/>
              <a:pPr/>
              <a:t>80</a:t>
            </a:fld>
            <a:endParaRPr lang="en-US" dirty="0"/>
          </a:p>
        </p:txBody>
      </p:sp>
      <p:sp>
        <p:nvSpPr>
          <p:cNvPr id="3" name="Content Placeholder 2"/>
          <p:cNvSpPr>
            <a:spLocks noGrp="1"/>
          </p:cNvSpPr>
          <p:nvPr>
            <p:ph idx="4294967295"/>
          </p:nvPr>
        </p:nvSpPr>
        <p:spPr>
          <a:xfrm>
            <a:off x="478465" y="-885677"/>
            <a:ext cx="7886700" cy="4351338"/>
          </a:xfrm>
        </p:spPr>
        <p:txBody>
          <a:bodyPr/>
          <a:lstStyle/>
          <a:p>
            <a:pPr marL="137160" indent="0" algn="ctr">
              <a:buNone/>
            </a:pPr>
            <a:endParaRPr lang="en-US" sz="5400" dirty="0">
              <a:latin typeface="Calibri Light"/>
              <a:cs typeface="Calibri Light"/>
            </a:endParaRPr>
          </a:p>
          <a:p>
            <a:pPr marL="137160" indent="0" algn="ctr">
              <a:buNone/>
            </a:pPr>
            <a:endParaRPr lang="en-US" sz="5400" dirty="0">
              <a:latin typeface="Calibri Light"/>
              <a:cs typeface="Calibri Light"/>
            </a:endParaRPr>
          </a:p>
          <a:p>
            <a:pPr marL="137160" indent="0" algn="ctr">
              <a:buNone/>
            </a:pPr>
            <a:r>
              <a:rPr lang="en-US" sz="5400" dirty="0">
                <a:latin typeface="Calibri Light"/>
                <a:cs typeface="Calibri Light"/>
              </a:rPr>
              <a:t>Human beings are not inanimate objects</a:t>
            </a:r>
            <a:r>
              <a:rPr lang="uk-UA" sz="5400" dirty="0">
                <a:latin typeface="Calibri Light"/>
                <a:cs typeface="Calibri Light"/>
              </a:rPr>
              <a:t> &amp; </a:t>
            </a:r>
            <a:r>
              <a:rPr lang="en-US" sz="5400" dirty="0">
                <a:latin typeface="Calibri Light"/>
                <a:cs typeface="Calibri Light"/>
              </a:rPr>
              <a:t>should not be treated as such when speaking to or describing people with disabilities.</a:t>
            </a:r>
          </a:p>
        </p:txBody>
      </p:sp>
    </p:spTree>
    <p:extLst>
      <p:ext uri="{BB962C8B-B14F-4D97-AF65-F5344CB8AC3E}">
        <p14:creationId xmlns:p14="http://schemas.microsoft.com/office/powerpoint/2010/main" val="19329588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a:bodyPr>
          <a:lstStyle/>
          <a:p>
            <a:r>
              <a:rPr lang="en-US">
                <a:cs typeface="Calibri Light"/>
              </a:rPr>
              <a:t>Offensive Terms</a:t>
            </a:r>
            <a:endParaRPr lang="en-US"/>
          </a:p>
        </p:txBody>
      </p:sp>
      <p:sp>
        <p:nvSpPr>
          <p:cNvPr id="3" name="Content Placeholder 2"/>
          <p:cNvSpPr>
            <a:spLocks noGrp="1"/>
          </p:cNvSpPr>
          <p:nvPr>
            <p:ph idx="1"/>
          </p:nvPr>
        </p:nvSpPr>
        <p:spPr>
          <a:xfrm>
            <a:off x="457200" y="1516823"/>
            <a:ext cx="8229600" cy="3627120"/>
          </a:xfrm>
        </p:spPr>
        <p:txBody>
          <a:bodyPr/>
          <a:lstStyle/>
          <a:p>
            <a:pPr marL="342900" indent="-342900"/>
            <a:endParaRPr lang="en-US" sz="2400" dirty="0">
              <a:cs typeface="Calibri" panose="020F0502020204030204"/>
            </a:endParaRPr>
          </a:p>
          <a:p>
            <a:pPr marL="342900" indent="-342900"/>
            <a:r>
              <a:rPr lang="en-US" sz="2400" dirty="0"/>
              <a:t>Just as some well-known four letter words are offensive, some words used in referring to people with disabilities are equally offensive.  </a:t>
            </a:r>
            <a:endParaRPr lang="en-US" sz="2400" dirty="0">
              <a:cs typeface="Calibri"/>
            </a:endParaRPr>
          </a:p>
          <a:p>
            <a:pPr marL="342900" indent="-342900"/>
            <a:endParaRPr lang="en-US" sz="2400" dirty="0">
              <a:cs typeface="Calibri"/>
            </a:endParaRPr>
          </a:p>
          <a:p>
            <a:pPr marL="342900" indent="-342900"/>
            <a:r>
              <a:rPr lang="en-US" sz="2400" dirty="0"/>
              <a:t>The use of adjectives, such as disabled, blind or deaf, before the noun or instead of the noun is demeaning.</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81</a:t>
            </a:fld>
            <a:endParaRPr lang="en-US" dirty="0"/>
          </a:p>
        </p:txBody>
      </p:sp>
    </p:spTree>
    <p:extLst>
      <p:ext uri="{BB962C8B-B14F-4D97-AF65-F5344CB8AC3E}">
        <p14:creationId xmlns:p14="http://schemas.microsoft.com/office/powerpoint/2010/main" val="106528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667512"/>
          </a:xfrm>
        </p:spPr>
        <p:txBody>
          <a:bodyPr>
            <a:normAutofit/>
          </a:bodyPr>
          <a:lstStyle/>
          <a:p>
            <a:r>
              <a:rPr lang="en-US" sz="3000" dirty="0"/>
              <a:t>Examples of Offensive “Labels”</a:t>
            </a:r>
            <a:endParaRPr lang="en-US" sz="3000" dirty="0">
              <a:cs typeface="Calibri Light"/>
            </a:endParaRPr>
          </a:p>
        </p:txBody>
      </p:sp>
      <p:sp>
        <p:nvSpPr>
          <p:cNvPr id="3" name="Content Placeholder 2"/>
          <p:cNvSpPr>
            <a:spLocks noGrp="1"/>
          </p:cNvSpPr>
          <p:nvPr>
            <p:ph idx="1"/>
          </p:nvPr>
        </p:nvSpPr>
        <p:spPr>
          <a:xfrm>
            <a:off x="455871" y="1752526"/>
            <a:ext cx="3779875" cy="4125397"/>
          </a:xfrm>
        </p:spPr>
        <p:txBody>
          <a:bodyPr>
            <a:noAutofit/>
          </a:bodyPr>
          <a:lstStyle/>
          <a:p>
            <a:pPr marL="685800" lvl="1" indent="-342900"/>
            <a:r>
              <a:rPr lang="en-US" sz="2400" dirty="0"/>
              <a:t>Afflicted</a:t>
            </a:r>
            <a:endParaRPr lang="en-US" sz="2400" dirty="0">
              <a:cs typeface="Calibri" panose="020F0502020204030204"/>
            </a:endParaRPr>
          </a:p>
          <a:p>
            <a:pPr marL="685800" lvl="1" indent="-342900"/>
            <a:r>
              <a:rPr lang="en-US" sz="2400" dirty="0"/>
              <a:t>Cerebral palsied</a:t>
            </a:r>
            <a:endParaRPr lang="en-US" sz="2400" dirty="0">
              <a:cs typeface="Calibri" panose="020F0502020204030204"/>
            </a:endParaRPr>
          </a:p>
          <a:p>
            <a:pPr marL="685800" lvl="1" indent="-342900"/>
            <a:r>
              <a:rPr lang="en-US" sz="2400" dirty="0"/>
              <a:t>Confined to a wheelchair</a:t>
            </a:r>
            <a:endParaRPr lang="en-US" sz="2400" dirty="0">
              <a:cs typeface="Calibri" panose="020F0502020204030204"/>
            </a:endParaRPr>
          </a:p>
          <a:p>
            <a:pPr marL="685800" lvl="1" indent="-342900"/>
            <a:r>
              <a:rPr lang="en-US" sz="2400" dirty="0"/>
              <a:t>Courageous</a:t>
            </a:r>
            <a:endParaRPr lang="en-US" sz="2400" dirty="0">
              <a:cs typeface="Calibri" panose="020F0502020204030204"/>
            </a:endParaRPr>
          </a:p>
          <a:p>
            <a:pPr marL="685800" lvl="1" indent="-342900"/>
            <a:r>
              <a:rPr lang="en-US" sz="2400" dirty="0"/>
              <a:t>Crippled</a:t>
            </a:r>
            <a:endParaRPr lang="en-US" sz="2400" dirty="0">
              <a:cs typeface="Calibri" panose="020F0502020204030204"/>
            </a:endParaRPr>
          </a:p>
          <a:p>
            <a:pPr marL="685800" lvl="1" indent="-342900"/>
            <a:r>
              <a:rPr lang="en-US" sz="2400" dirty="0"/>
              <a:t>Deaf</a:t>
            </a:r>
            <a:r>
              <a:rPr lang="uk-UA" sz="2400" dirty="0"/>
              <a:t> &amp; </a:t>
            </a:r>
            <a:r>
              <a:rPr lang="en-US" sz="2400" dirty="0"/>
              <a:t>dumb or deaf-mute</a:t>
            </a:r>
            <a:endParaRPr lang="en-US" sz="2400" dirty="0">
              <a:cs typeface="Calibri"/>
            </a:endParaRPr>
          </a:p>
          <a:p>
            <a:pPr marL="685800" lvl="1" indent="-342900"/>
            <a:r>
              <a:rPr lang="en-US" sz="2400" dirty="0"/>
              <a:t>Disease</a:t>
            </a:r>
            <a:r>
              <a:rPr lang="en-US" sz="2400" dirty="0">
                <a:ea typeface="+mn-lt"/>
                <a:cs typeface="+mn-lt"/>
              </a:rPr>
              <a:t>                           </a:t>
            </a:r>
          </a:p>
          <a:p>
            <a:pPr marL="685800" lvl="1" indent="-342900"/>
            <a:r>
              <a:rPr lang="en-US" sz="2400" dirty="0">
                <a:ea typeface="+mn-lt"/>
                <a:cs typeface="+mn-lt"/>
              </a:rPr>
              <a:t>Epileptic </a:t>
            </a:r>
          </a:p>
          <a:p>
            <a:pPr marL="685800" lvl="1" indent="-342900"/>
            <a:r>
              <a:rPr lang="en-US" sz="2400" dirty="0">
                <a:ea typeface="+mn-lt"/>
                <a:cs typeface="+mn-lt"/>
              </a:rPr>
              <a:t>Gimp             </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82</a:t>
            </a:fld>
            <a:endParaRPr lang="en-US" dirty="0"/>
          </a:p>
        </p:txBody>
      </p:sp>
      <p:sp>
        <p:nvSpPr>
          <p:cNvPr id="6" name="Content Placeholder 2">
            <a:extLst>
              <a:ext uri="{FF2B5EF4-FFF2-40B4-BE49-F238E27FC236}">
                <a16:creationId xmlns="" xmlns:a16="http://schemas.microsoft.com/office/drawing/2014/main" id="{056FE150-86D5-4EA4-A418-D69920679717}"/>
              </a:ext>
            </a:extLst>
          </p:cNvPr>
          <p:cNvSpPr txBox="1">
            <a:spLocks/>
          </p:cNvSpPr>
          <p:nvPr/>
        </p:nvSpPr>
        <p:spPr bwMode="auto">
          <a:xfrm>
            <a:off x="3917654" y="1712211"/>
            <a:ext cx="3779875" cy="41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lvl="1" indent="-342900"/>
            <a:r>
              <a:rPr lang="en-US" sz="2400">
                <a:ea typeface="+mn-lt"/>
                <a:cs typeface="+mn-lt"/>
              </a:rPr>
              <a:t>Normal  </a:t>
            </a:r>
            <a:endParaRPr lang="en-US">
              <a:ea typeface="+mn-lt"/>
              <a:cs typeface="+mn-lt"/>
            </a:endParaRPr>
          </a:p>
          <a:p>
            <a:pPr marL="685800" lvl="1" indent="-342900"/>
            <a:r>
              <a:rPr lang="en-US" sz="2400">
                <a:ea typeface="+mn-lt"/>
                <a:cs typeface="+mn-lt"/>
              </a:rPr>
              <a:t>Patient </a:t>
            </a:r>
            <a:endParaRPr lang="en-US">
              <a:ea typeface="+mn-lt"/>
              <a:cs typeface="+mn-lt"/>
            </a:endParaRPr>
          </a:p>
          <a:p>
            <a:pPr marL="685800" lvl="1" indent="-342900"/>
            <a:r>
              <a:rPr lang="en-US" sz="2400">
                <a:ea typeface="+mn-lt"/>
                <a:cs typeface="+mn-lt"/>
              </a:rPr>
              <a:t>Poor</a:t>
            </a:r>
            <a:endParaRPr lang="en-US" sz="2400" dirty="0">
              <a:ea typeface="+mn-lt"/>
              <a:cs typeface="+mn-lt"/>
            </a:endParaRPr>
          </a:p>
          <a:p>
            <a:pPr marL="685800" lvl="1" indent="-342900"/>
            <a:r>
              <a:rPr lang="en-US" sz="2400">
                <a:ea typeface="+mn-lt"/>
                <a:cs typeface="+mn-lt"/>
              </a:rPr>
              <a:t>Retarded, retard        </a:t>
            </a:r>
            <a:endParaRPr lang="en-US">
              <a:ea typeface="+mn-lt"/>
              <a:cs typeface="+mn-lt"/>
            </a:endParaRPr>
          </a:p>
          <a:p>
            <a:pPr marL="685800" lvl="1" indent="-342900"/>
            <a:r>
              <a:rPr lang="en-US" sz="2400">
                <a:ea typeface="+mn-lt"/>
                <a:cs typeface="+mn-lt"/>
              </a:rPr>
              <a:t>Spastic</a:t>
            </a:r>
            <a:endParaRPr lang="en-US">
              <a:ea typeface="+mn-lt"/>
              <a:cs typeface="+mn-lt"/>
            </a:endParaRPr>
          </a:p>
          <a:p>
            <a:pPr marL="685800" lvl="1" indent="-342900">
              <a:buFont typeface="Arial" panose="020B0604020202020204" pitchFamily="34" charset="0"/>
              <a:buChar char="•"/>
            </a:pPr>
            <a:r>
              <a:rPr lang="en-US" sz="2400">
                <a:ea typeface="+mn-lt"/>
                <a:cs typeface="+mn-lt"/>
              </a:rPr>
              <a:t>Suffering           </a:t>
            </a:r>
            <a:endParaRPr lang="en-US">
              <a:ea typeface="+mn-lt"/>
              <a:cs typeface="+mn-lt"/>
            </a:endParaRPr>
          </a:p>
          <a:p>
            <a:pPr marL="685800" lvl="1" indent="-342900"/>
            <a:r>
              <a:rPr lang="en-US" sz="2400" dirty="0">
                <a:ea typeface="+mn-lt"/>
                <a:cs typeface="+mn-lt"/>
              </a:rPr>
              <a:t>Unfortunate</a:t>
            </a:r>
            <a:endParaRPr lang="en-US" dirty="0"/>
          </a:p>
          <a:p>
            <a:pPr marL="685800" lvl="1" indent="-342900"/>
            <a:r>
              <a:rPr lang="en-US" sz="2400">
                <a:ea typeface="+mn-lt"/>
                <a:cs typeface="+mn-lt"/>
              </a:rPr>
              <a:t>Victim</a:t>
            </a:r>
          </a:p>
        </p:txBody>
      </p:sp>
    </p:spTree>
    <p:extLst>
      <p:ext uri="{BB962C8B-B14F-4D97-AF65-F5344CB8AC3E}">
        <p14:creationId xmlns:p14="http://schemas.microsoft.com/office/powerpoint/2010/main" val="6655289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a:bodyPr>
          <a:lstStyle/>
          <a:p>
            <a:r>
              <a:rPr lang="en-US">
                <a:cs typeface="Calibri Light"/>
              </a:rPr>
              <a:t>Use of the Term "Handicap"</a:t>
            </a:r>
            <a:endParaRPr lang="en-US"/>
          </a:p>
        </p:txBody>
      </p:sp>
      <p:sp>
        <p:nvSpPr>
          <p:cNvPr id="3" name="Content Placeholder 2"/>
          <p:cNvSpPr>
            <a:spLocks noGrp="1"/>
          </p:cNvSpPr>
          <p:nvPr>
            <p:ph idx="1"/>
          </p:nvPr>
        </p:nvSpPr>
        <p:spPr>
          <a:xfrm>
            <a:off x="457200" y="1935480"/>
            <a:ext cx="8229600" cy="3398520"/>
          </a:xfrm>
        </p:spPr>
        <p:txBody>
          <a:bodyPr vert="horz" wrap="square" lIns="91440" tIns="45720" rIns="91440" bIns="45720" numCol="1" anchor="t" anchorCtr="0" compatLnSpc="1">
            <a:prstTxWarp prst="textNoShape">
              <a:avLst/>
            </a:prstTxWarp>
            <a:noAutofit/>
          </a:bodyPr>
          <a:lstStyle/>
          <a:p>
            <a:pPr marL="342900" indent="-342900"/>
            <a:r>
              <a:rPr lang="en-US" sz="2400" dirty="0"/>
              <a:t>The term “handicapped” is not the same as “disabled”  </a:t>
            </a:r>
            <a:endParaRPr lang="en-US" sz="2400" dirty="0">
              <a:cs typeface="Calibri" panose="020F0502020204030204"/>
            </a:endParaRPr>
          </a:p>
          <a:p>
            <a:pPr marL="342900" indent="-342900"/>
            <a:r>
              <a:rPr lang="en-US" sz="2400" dirty="0"/>
              <a:t>A handicap is a condition, or barrier, imposed by society, the environment, or one’s self.  </a:t>
            </a:r>
            <a:endParaRPr lang="en-US" dirty="0"/>
          </a:p>
          <a:p>
            <a:pPr marL="342900" indent="-342900"/>
            <a:r>
              <a:rPr lang="en-US" sz="2400" dirty="0"/>
              <a:t>“Handicap” can be used when describing a situation, as in: “The stairs are a handicap for her,” but the term should not be used to describe a person with a disability.</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83</a:t>
            </a:fld>
            <a:endParaRPr lang="en-US" dirty="0"/>
          </a:p>
        </p:txBody>
      </p:sp>
    </p:spTree>
    <p:extLst>
      <p:ext uri="{BB962C8B-B14F-4D97-AF65-F5344CB8AC3E}">
        <p14:creationId xmlns:p14="http://schemas.microsoft.com/office/powerpoint/2010/main" val="1183210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4146"/>
            <a:ext cx="9144000" cy="1598036"/>
          </a:xfrm>
        </p:spPr>
        <p:txBody>
          <a:bodyPr wrap="square" anchor="ctr">
            <a:normAutofit/>
          </a:bodyPr>
          <a:lstStyle/>
          <a:p>
            <a:r>
              <a:rPr lang="en-US" b="1" dirty="0"/>
              <a:t>Section </a:t>
            </a:r>
            <a:r>
              <a:rPr lang="en-US" b="1" dirty="0" smtClean="0"/>
              <a:t>7: </a:t>
            </a:r>
            <a:br>
              <a:rPr lang="en-US" b="1" dirty="0" smtClean="0"/>
            </a:br>
            <a:r>
              <a:rPr lang="en-US" b="1" dirty="0" smtClean="0"/>
              <a:t>Americans </a:t>
            </a:r>
            <a:r>
              <a:rPr lang="en-US" b="1" dirty="0"/>
              <a:t>With Disabilities Act (ADA)</a:t>
            </a:r>
          </a:p>
        </p:txBody>
      </p:sp>
      <p:sp>
        <p:nvSpPr>
          <p:cNvPr id="9" name="Subtitle 2">
            <a:extLst>
              <a:ext uri="{FF2B5EF4-FFF2-40B4-BE49-F238E27FC236}">
                <a16:creationId xmlns="" xmlns:a16="http://schemas.microsoft.com/office/drawing/2014/main" id="{2D2504DC-F5BA-43B7-A8A7-8444D82A9948}"/>
              </a:ext>
            </a:extLst>
          </p:cNvPr>
          <p:cNvSpPr>
            <a:spLocks noGrp="1"/>
          </p:cNvSpPr>
          <p:nvPr>
            <p:ph type="subTitle" idx="1"/>
          </p:nvPr>
        </p:nvSpPr>
        <p:spPr>
          <a:xfrm>
            <a:off x="0" y="3361894"/>
            <a:ext cx="9144000" cy="591271"/>
          </a:xfrm>
        </p:spPr>
        <p:txBody>
          <a:bodyPr/>
          <a:lstStyle/>
          <a:p>
            <a:r>
              <a:rPr lang="en-US" dirty="0">
                <a:cs typeface="Calibri"/>
              </a:rPr>
              <a:t>Passenger Assistance Safety &amp; Sensitivity (PASS)</a:t>
            </a: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84</a:t>
            </a:fld>
            <a:endParaRPr lang="en-US"/>
          </a:p>
        </p:txBody>
      </p:sp>
    </p:spTree>
    <p:extLst>
      <p:ext uri="{BB962C8B-B14F-4D97-AF65-F5344CB8AC3E}">
        <p14:creationId xmlns:p14="http://schemas.microsoft.com/office/powerpoint/2010/main" val="19509467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4885"/>
            <a:ext cx="6858000" cy="2387600"/>
          </a:xfrm>
        </p:spPr>
        <p:txBody>
          <a:bodyPr wrap="square" anchor="b">
            <a:normAutofit/>
          </a:bodyPr>
          <a:lstStyle/>
          <a:p>
            <a:r>
              <a:rPr lang="en-US" dirty="0"/>
              <a:t>What is the ADA?</a:t>
            </a:r>
          </a:p>
        </p:txBody>
      </p:sp>
      <p:sp>
        <p:nvSpPr>
          <p:cNvPr id="3" name="Content Placeholder 2"/>
          <p:cNvSpPr>
            <a:spLocks noGrp="1"/>
          </p:cNvSpPr>
          <p:nvPr>
            <p:ph type="subTitle" idx="1"/>
          </p:nvPr>
        </p:nvSpPr>
        <p:spPr>
          <a:xfrm>
            <a:off x="914400" y="2768600"/>
            <a:ext cx="7315200" cy="1655762"/>
          </a:xfrm>
        </p:spPr>
        <p:txBody>
          <a:bodyPr wrap="square" anchor="t">
            <a:normAutofit/>
          </a:bodyPr>
          <a:lstStyle/>
          <a:p>
            <a:pPr marL="0" indent="0">
              <a:buNone/>
            </a:pPr>
            <a:endParaRPr lang="en-US" dirty="0"/>
          </a:p>
          <a:p>
            <a:pPr marL="0" indent="0">
              <a:buNone/>
            </a:pPr>
            <a:r>
              <a:rPr lang="en-US" sz="2000" dirty="0"/>
              <a:t>The ADA is an extensive civil rights law designed to remove barriers that prevent individuals with disabilities from enjoying the same opportunities that are available to persons without disabilities.</a:t>
            </a:r>
          </a:p>
          <a:p>
            <a:pPr marL="0" indent="0">
              <a:buNone/>
            </a:pPr>
            <a:endParaRPr lang="en-US" dirty="0"/>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85</a:t>
            </a:fld>
            <a:endParaRPr lang="en-US"/>
          </a:p>
        </p:txBody>
      </p:sp>
    </p:spTree>
    <p:extLst>
      <p:ext uri="{BB962C8B-B14F-4D97-AF65-F5344CB8AC3E}">
        <p14:creationId xmlns:p14="http://schemas.microsoft.com/office/powerpoint/2010/main" val="1986161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a:cs typeface="Calibri Light"/>
              </a:rPr>
              <a:t>ADA Regulations</a:t>
            </a:r>
            <a:endParaRPr lang="en-US" dirty="0"/>
          </a:p>
        </p:txBody>
      </p:sp>
      <p:sp>
        <p:nvSpPr>
          <p:cNvPr id="3" name="Content Placeholder 2"/>
          <p:cNvSpPr>
            <a:spLocks noGrp="1"/>
          </p:cNvSpPr>
          <p:nvPr>
            <p:ph idx="1"/>
          </p:nvPr>
        </p:nvSpPr>
        <p:spPr>
          <a:xfrm>
            <a:off x="457200" y="1447800"/>
            <a:ext cx="8229600" cy="4876800"/>
          </a:xfrm>
        </p:spPr>
        <p:txBody>
          <a:bodyPr/>
          <a:lstStyle/>
          <a:p>
            <a:pPr>
              <a:buNone/>
            </a:pPr>
            <a:endParaRPr lang="en-US" sz="2400" dirty="0">
              <a:cs typeface="Calibri"/>
            </a:endParaRPr>
          </a:p>
          <a:p>
            <a:pPr>
              <a:buNone/>
            </a:pPr>
            <a:r>
              <a:rPr lang="en-US" sz="2400"/>
              <a:t>A substantial part of the ADA covers:</a:t>
            </a:r>
            <a:endParaRPr lang="en-US" sz="2400" dirty="0">
              <a:cs typeface="Calibri"/>
            </a:endParaRPr>
          </a:p>
          <a:p>
            <a:pPr marL="342900" indent="-342900"/>
            <a:r>
              <a:rPr lang="en-US" sz="2400" dirty="0"/>
              <a:t> any public entity that provides designated public transportation or intercity or commuter rail transportation; </a:t>
            </a:r>
          </a:p>
          <a:p>
            <a:pPr marL="342900" indent="-342900"/>
            <a:r>
              <a:rPr lang="en-US" sz="2400"/>
              <a:t>any private entity that </a:t>
            </a:r>
            <a:r>
              <a:rPr lang="en-US" sz="2400" dirty="0"/>
              <a:t>provides specified public transportation; </a:t>
            </a:r>
            <a:endParaRPr lang="en-US" sz="2400" dirty="0">
              <a:cs typeface="Calibri"/>
            </a:endParaRPr>
          </a:p>
          <a:p>
            <a:pPr marL="342900" indent="-342900"/>
            <a:r>
              <a:rPr lang="en-US" sz="2400"/>
              <a:t>any private entity that is not primarily engaged in the </a:t>
            </a:r>
            <a:r>
              <a:rPr lang="en-US" sz="2400" dirty="0"/>
              <a:t>business of transporting people but operates a demand responsive or fixed route system. </a:t>
            </a:r>
            <a:endParaRPr lang="en-US" sz="2400">
              <a:cs typeface="Calibri" panose="020F0502020204030204"/>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86</a:t>
            </a:fld>
            <a:endParaRPr lang="en-US" dirty="0"/>
          </a:p>
        </p:txBody>
      </p:sp>
    </p:spTree>
    <p:extLst>
      <p:ext uri="{BB962C8B-B14F-4D97-AF65-F5344CB8AC3E}">
        <p14:creationId xmlns:p14="http://schemas.microsoft.com/office/powerpoint/2010/main" val="7445966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a:lstStyle/>
          <a:p>
            <a:fld id="{F65EB6D9-0055-40C0-B36E-48039CA07B30}" type="slidenum">
              <a:rPr lang="en-US" dirty="0" smtClean="0"/>
              <a:pPr/>
              <a:t>87</a:t>
            </a:fld>
            <a:endParaRPr lang="en-US" dirty="0"/>
          </a:p>
        </p:txBody>
      </p:sp>
      <p:sp>
        <p:nvSpPr>
          <p:cNvPr id="3" name="Content Placeholder 2"/>
          <p:cNvSpPr>
            <a:spLocks noGrp="1"/>
          </p:cNvSpPr>
          <p:nvPr>
            <p:ph idx="4294967295"/>
          </p:nvPr>
        </p:nvSpPr>
        <p:spPr>
          <a:xfrm>
            <a:off x="551564" y="-7938"/>
            <a:ext cx="7886700" cy="4351338"/>
          </a:xfrm>
        </p:spPr>
        <p:txBody>
          <a:bodyPr/>
          <a:lstStyle/>
          <a:p>
            <a:pPr algn="ctr">
              <a:buNone/>
            </a:pPr>
            <a:endParaRPr lang="en-US" sz="5400" dirty="0">
              <a:latin typeface="Calibri Light"/>
              <a:cs typeface="Calibri Light"/>
            </a:endParaRPr>
          </a:p>
          <a:p>
            <a:pPr algn="ctr">
              <a:buNone/>
            </a:pPr>
            <a:r>
              <a:rPr lang="en-US" sz="5000" dirty="0">
                <a:latin typeface="Calibri Light"/>
                <a:cs typeface="Calibri Light"/>
              </a:rPr>
              <a:t>In general, the law prohibits public entities from denying individuals with disabilities the opportunity to use transportation services, if the individuals are capable of using the system.</a:t>
            </a:r>
          </a:p>
        </p:txBody>
      </p:sp>
    </p:spTree>
    <p:extLst>
      <p:ext uri="{BB962C8B-B14F-4D97-AF65-F5344CB8AC3E}">
        <p14:creationId xmlns:p14="http://schemas.microsoft.com/office/powerpoint/2010/main" val="17026552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a:cs typeface="Calibri Light"/>
              </a:rPr>
              <a:t>ADA Regulations</a:t>
            </a:r>
            <a:endParaRPr lang="en-US" dirty="0"/>
          </a:p>
        </p:txBody>
      </p:sp>
      <p:sp>
        <p:nvSpPr>
          <p:cNvPr id="3" name="Content Placeholder 2"/>
          <p:cNvSpPr>
            <a:spLocks noGrp="1"/>
          </p:cNvSpPr>
          <p:nvPr>
            <p:ph idx="1"/>
          </p:nvPr>
        </p:nvSpPr>
        <p:spPr>
          <a:xfrm>
            <a:off x="457200" y="1371600"/>
            <a:ext cx="8229600" cy="4953000"/>
          </a:xfrm>
        </p:spPr>
        <p:txBody>
          <a:bodyPr/>
          <a:lstStyle/>
          <a:p>
            <a:pPr marL="457200" indent="-457200">
              <a:lnSpc>
                <a:spcPct val="80000"/>
              </a:lnSpc>
            </a:pPr>
            <a:endParaRPr lang="en-US" sz="2400" dirty="0">
              <a:cs typeface="Calibri" panose="020F0502020204030204"/>
            </a:endParaRPr>
          </a:p>
          <a:p>
            <a:pPr marL="457200" indent="-457200">
              <a:lnSpc>
                <a:spcPct val="80000"/>
              </a:lnSpc>
            </a:pPr>
            <a:endParaRPr lang="en-US" sz="2400" dirty="0">
              <a:cs typeface="Calibri" panose="020F0502020204030204"/>
            </a:endParaRPr>
          </a:p>
          <a:p>
            <a:pPr marL="457200" indent="-457200">
              <a:lnSpc>
                <a:spcPct val="80000"/>
              </a:lnSpc>
            </a:pPr>
            <a:r>
              <a:rPr lang="en-US" sz="2400" dirty="0"/>
              <a:t>The law requires that all buses be built with an accessible entrance, lift or ramp, securement areas</a:t>
            </a:r>
            <a:r>
              <a:rPr lang="uk-UA" sz="2400" dirty="0"/>
              <a:t> &amp; </a:t>
            </a:r>
            <a:r>
              <a:rPr lang="en-US" sz="2400" dirty="0"/>
              <a:t>securement systems.</a:t>
            </a:r>
            <a:endParaRPr lang="en-US" sz="2400" dirty="0">
              <a:cs typeface="Calibri" panose="020F0502020204030204"/>
            </a:endParaRPr>
          </a:p>
          <a:p>
            <a:pPr marL="457200" indent="-457200">
              <a:lnSpc>
                <a:spcPct val="80000"/>
              </a:lnSpc>
            </a:pPr>
            <a:endParaRPr lang="en-US" sz="2400" dirty="0">
              <a:cs typeface="Calibri" panose="020F0502020204030204"/>
            </a:endParaRPr>
          </a:p>
          <a:p>
            <a:pPr marL="457200" indent="-457200">
              <a:lnSpc>
                <a:spcPct val="80000"/>
              </a:lnSpc>
            </a:pPr>
            <a:r>
              <a:rPr lang="en-US" sz="2400" dirty="0"/>
              <a:t>The ADA requires operators to assist</a:t>
            </a:r>
            <a:r>
              <a:rPr lang="uk-UA" sz="2400" dirty="0"/>
              <a:t> &amp; </a:t>
            </a:r>
            <a:r>
              <a:rPr lang="en-US" sz="2400" dirty="0"/>
              <a:t>be courteous to passengers with disabilities</a:t>
            </a:r>
            <a:r>
              <a:rPr lang="uk-UA" sz="2400" dirty="0"/>
              <a:t> &amp; </a:t>
            </a:r>
            <a:r>
              <a:rPr lang="en-US" sz="2400" dirty="0"/>
              <a:t>also to permit service animals on the vehicles.</a:t>
            </a:r>
            <a:endParaRPr lang="en-US" sz="2400" dirty="0">
              <a:cs typeface="Calibri" panose="020F0502020204030204"/>
            </a:endParaRPr>
          </a:p>
          <a:p>
            <a:pPr marL="457200" indent="-457200">
              <a:lnSpc>
                <a:spcPct val="80000"/>
              </a:lnSpc>
            </a:pPr>
            <a:endParaRPr lang="en-US" sz="2400" dirty="0">
              <a:cs typeface="Calibri" panose="020F0502020204030204"/>
            </a:endParaRPr>
          </a:p>
          <a:p>
            <a:pPr marL="457200" indent="-457200">
              <a:lnSpc>
                <a:spcPct val="80000"/>
              </a:lnSpc>
            </a:pPr>
            <a:endParaRPr lang="en-US" sz="2400" dirty="0">
              <a:cs typeface="Calibri" panose="020F0502020204030204"/>
            </a:endParaRPr>
          </a:p>
          <a:p>
            <a:pPr marL="342900" indent="-342900"/>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88</a:t>
            </a:fld>
            <a:endParaRPr lang="en-US" dirty="0"/>
          </a:p>
        </p:txBody>
      </p:sp>
    </p:spTree>
    <p:extLst>
      <p:ext uri="{BB962C8B-B14F-4D97-AF65-F5344CB8AC3E}">
        <p14:creationId xmlns:p14="http://schemas.microsoft.com/office/powerpoint/2010/main" val="11959632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5DBE568F-D8DB-48B5-918E-16093313E429}"/>
              </a:ext>
            </a:extLst>
          </p:cNvPr>
          <p:cNvSpPr>
            <a:spLocks noGrp="1"/>
          </p:cNvSpPr>
          <p:nvPr>
            <p:ph type="title"/>
          </p:nvPr>
        </p:nvSpPr>
        <p:spPr>
          <a:xfrm>
            <a:off x="628650" y="365125"/>
            <a:ext cx="7886700" cy="1325563"/>
          </a:xfrm>
        </p:spPr>
        <p:txBody>
          <a:bodyPr/>
          <a:lstStyle/>
          <a:p>
            <a:r>
              <a:rPr lang="en-US">
                <a:cs typeface="Calibri Light"/>
              </a:rPr>
              <a:t>ADA Regulations</a:t>
            </a:r>
            <a:endParaRPr lang="en-US"/>
          </a:p>
        </p:txBody>
      </p:sp>
      <p:sp>
        <p:nvSpPr>
          <p:cNvPr id="3" name="Content Placeholder 2"/>
          <p:cNvSpPr>
            <a:spLocks noGrp="1"/>
          </p:cNvSpPr>
          <p:nvPr>
            <p:ph idx="1"/>
          </p:nvPr>
        </p:nvSpPr>
        <p:spPr>
          <a:xfrm>
            <a:off x="628650" y="1825625"/>
            <a:ext cx="7886700" cy="4351338"/>
          </a:xfrm>
        </p:spPr>
        <p:txBody>
          <a:bodyPr wrap="square" anchor="t">
            <a:normAutofit/>
          </a:bodyPr>
          <a:lstStyle/>
          <a:p>
            <a:pPr marL="0" indent="0">
              <a:buNone/>
            </a:pPr>
            <a:r>
              <a:rPr lang="en-US" sz="3600"/>
              <a:t>It is not a violation of the ADA, or discrimination, to refuse to provide service to an individual with a disability because that individual engages in violent, seriously disruptive, or illegal conduct.  </a:t>
            </a:r>
            <a:endParaRPr lang="en-US" sz="3600" dirty="0">
              <a:cs typeface="Calibri"/>
            </a:endParaRPr>
          </a:p>
        </p:txBody>
      </p:sp>
      <p:sp>
        <p:nvSpPr>
          <p:cNvPr id="12" name="Slide Number Placeholder 3">
            <a:extLst>
              <a:ext uri="{FF2B5EF4-FFF2-40B4-BE49-F238E27FC236}">
                <a16:creationId xmlns="" xmlns:a16="http://schemas.microsoft.com/office/drawing/2014/main" id="{B03AA261-296A-4277-923B-8DB6DDDB7EF4}"/>
              </a:ext>
            </a:extLst>
          </p:cNvPr>
          <p:cNvSpPr>
            <a:spLocks noGrp="1"/>
          </p:cNvSpPr>
          <p:nvPr>
            <p:ph type="sldNum" sz="quarter" idx="10"/>
          </p:nvPr>
        </p:nvSpPr>
        <p:spPr>
          <a:xfrm>
            <a:off x="6457950" y="6356350"/>
            <a:ext cx="2057400" cy="365125"/>
          </a:xfrm>
        </p:spPr>
        <p:txBody>
          <a:bodyPr/>
          <a:lstStyle/>
          <a:p>
            <a:pPr>
              <a:spcAft>
                <a:spcPts val="600"/>
              </a:spcAft>
              <a:defRPr/>
            </a:pPr>
            <a:r>
              <a:rPr lang="en-US"/>
              <a:t> / </a:t>
            </a:r>
            <a:fld id="{5E95E51F-7BE0-40B9-9982-033A63A612CB}" type="slidenum">
              <a:rPr lang="en-US" smtClean="0"/>
              <a:pPr>
                <a:spcAft>
                  <a:spcPts val="600"/>
                </a:spcAft>
                <a:defRPr/>
              </a:pPr>
              <a:t>89</a:t>
            </a:fld>
            <a:endParaRPr lang="en-US"/>
          </a:p>
        </p:txBody>
      </p:sp>
      <p:sp>
        <p:nvSpPr>
          <p:cNvPr id="5" name="Slide Number Placeholder 4"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89</a:t>
            </a:fld>
            <a:endParaRPr lang="en-US"/>
          </a:p>
        </p:txBody>
      </p:sp>
    </p:spTree>
    <p:extLst>
      <p:ext uri="{BB962C8B-B14F-4D97-AF65-F5344CB8AC3E}">
        <p14:creationId xmlns:p14="http://schemas.microsoft.com/office/powerpoint/2010/main" val="129696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ctrTitle"/>
          </p:nvPr>
        </p:nvSpPr>
        <p:spPr/>
        <p:txBody>
          <a:bodyPr wrap="square" anchor="b">
            <a:normAutofit fontScale="90000"/>
          </a:bodyPr>
          <a:lstStyle/>
          <a:p>
            <a:r>
              <a:rPr lang="en-US" sz="2100" dirty="0"/>
              <a:t/>
            </a:r>
            <a:br>
              <a:rPr lang="en-US" sz="2100" dirty="0"/>
            </a:br>
            <a:r>
              <a:rPr lang="en-US" sz="2100" dirty="0"/>
              <a:t> </a:t>
            </a:r>
          </a:p>
          <a:p>
            <a:endParaRPr lang="en-US" sz="2100" dirty="0"/>
          </a:p>
          <a:p>
            <a:endParaRPr lang="en-US" sz="2100" dirty="0"/>
          </a:p>
          <a:p>
            <a:pPr marL="137160"/>
            <a:r>
              <a:rPr lang="en-US" sz="5000" b="1" dirty="0" smtClean="0"/>
              <a:t/>
            </a:r>
            <a:br>
              <a:rPr lang="en-US" sz="5000" b="1" dirty="0" smtClean="0"/>
            </a:br>
            <a:r>
              <a:rPr lang="en-US" sz="5000" b="1" dirty="0"/>
              <a:t/>
            </a:r>
            <a:br>
              <a:rPr lang="en-US" sz="5000" b="1" dirty="0"/>
            </a:br>
            <a:r>
              <a:rPr lang="en-US" sz="5000" b="1" dirty="0" smtClean="0"/>
              <a:t/>
            </a:r>
            <a:br>
              <a:rPr lang="en-US" sz="5000" b="1" dirty="0" smtClean="0"/>
            </a:br>
            <a:r>
              <a:rPr lang="en-US" sz="5000" b="1" dirty="0"/>
              <a:t/>
            </a:r>
            <a:br>
              <a:rPr lang="en-US" sz="5000" b="1" dirty="0"/>
            </a:br>
            <a:r>
              <a:rPr lang="en-US" sz="5000" b="1" dirty="0" smtClean="0"/>
              <a:t/>
            </a:r>
            <a:br>
              <a:rPr lang="en-US" sz="5000" b="1" dirty="0" smtClean="0"/>
            </a:br>
            <a:r>
              <a:rPr lang="en-US" sz="5000" b="1" dirty="0" smtClean="0"/>
              <a:t>Section </a:t>
            </a:r>
            <a:r>
              <a:rPr lang="en-US" sz="5000" b="1" dirty="0"/>
              <a:t>1: </a:t>
            </a:r>
            <a:r>
              <a:rPr lang="en-US" sz="5000" b="1" dirty="0" smtClean="0"/>
              <a:t/>
            </a:r>
            <a:br>
              <a:rPr lang="en-US" sz="5000" b="1" dirty="0" smtClean="0"/>
            </a:br>
            <a:r>
              <a:rPr lang="en-US" sz="5000" b="1" dirty="0" smtClean="0"/>
              <a:t>Distracted </a:t>
            </a:r>
            <a:r>
              <a:rPr lang="en-US" sz="5000" b="1" dirty="0"/>
              <a:t>Driving </a:t>
            </a:r>
            <a:endParaRPr lang="en-US" dirty="0">
              <a:cs typeface="Calibri Light"/>
            </a:endParaRPr>
          </a:p>
        </p:txBody>
      </p:sp>
      <p:sp>
        <p:nvSpPr>
          <p:cNvPr id="14" name="Subtitle 2">
            <a:extLst>
              <a:ext uri="{FF2B5EF4-FFF2-40B4-BE49-F238E27FC236}">
                <a16:creationId xmlns="" xmlns:a16="http://schemas.microsoft.com/office/drawing/2014/main" id="{004A3245-A9F9-41B6-84FC-7009D981BBB0}"/>
              </a:ext>
            </a:extLst>
          </p:cNvPr>
          <p:cNvSpPr>
            <a:spLocks noGrp="1"/>
          </p:cNvSpPr>
          <p:nvPr>
            <p:ph type="subTitle" idx="1"/>
          </p:nvPr>
        </p:nvSpPr>
        <p:spPr/>
        <p:txBody>
          <a:bodyPr/>
          <a:lstStyle/>
          <a:p>
            <a:r>
              <a:rPr lang="en-US" dirty="0">
                <a:ea typeface="+mn-lt"/>
                <a:cs typeface="+mn-lt"/>
              </a:rPr>
              <a:t>Passenger Assistance Safety &amp; Sensitivity (PASS)</a:t>
            </a:r>
          </a:p>
        </p:txBody>
      </p:sp>
      <p:sp>
        <p:nvSpPr>
          <p:cNvPr id="4" name="Slide Number Placeholder 3" hidden="1"/>
          <p:cNvSpPr>
            <a:spLocks noGrp="1"/>
          </p:cNvSpPr>
          <p:nvPr>
            <p:ph type="sldNum" sz="quarter" idx="4294967295"/>
          </p:nvPr>
        </p:nvSpPr>
        <p:spPr>
          <a:xfrm>
            <a:off x="8382000" y="6416675"/>
            <a:ext cx="762000" cy="365125"/>
          </a:xfrm>
          <a:prstGeom prst="rect">
            <a:avLst/>
          </a:prstGeom>
        </p:spPr>
        <p:txBody>
          <a:bodyPr/>
          <a:lstStyle/>
          <a:p>
            <a:pPr>
              <a:spcAft>
                <a:spcPts val="600"/>
              </a:spcAft>
            </a:pPr>
            <a:fld id="{F65EB6D9-0055-40C0-B36E-48039CA07B30}" type="slidenum">
              <a:rPr lang="en-US" smtClean="0"/>
              <a:pPr>
                <a:spcAft>
                  <a:spcPts val="600"/>
                </a:spcAft>
              </a:pPr>
              <a:t>9</a:t>
            </a:fld>
            <a:endParaRPr lang="en-US"/>
          </a:p>
        </p:txBody>
      </p:sp>
    </p:spTree>
    <p:extLst>
      <p:ext uri="{BB962C8B-B14F-4D97-AF65-F5344CB8AC3E}">
        <p14:creationId xmlns:p14="http://schemas.microsoft.com/office/powerpoint/2010/main" val="714834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ctrTitle"/>
          </p:nvPr>
        </p:nvSpPr>
        <p:spPr>
          <a:xfrm>
            <a:off x="1143000" y="1554311"/>
            <a:ext cx="6858000" cy="2387600"/>
          </a:xfrm>
        </p:spPr>
        <p:txBody>
          <a:bodyPr wrap="square" anchor="b">
            <a:normAutofit fontScale="90000"/>
          </a:bodyPr>
          <a:lstStyle/>
          <a:p>
            <a:pPr marL="137160" indent="0">
              <a:buNone/>
            </a:pPr>
            <a:endParaRPr lang="en-US" sz="3000" dirty="0"/>
          </a:p>
          <a:p>
            <a:pPr marL="137160"/>
            <a:r>
              <a:rPr lang="en-US" sz="3000" dirty="0"/>
              <a:t>Service may not be refused solely because the individual’s disability results in appearance or involuntary behavior that may offend, annoy, or inconvenience employees or other passengers of the transit system.  </a:t>
            </a:r>
          </a:p>
          <a:p>
            <a:pPr marL="137160" indent="0">
              <a:buNone/>
            </a:pPr>
            <a:endParaRPr lang="en-US" sz="2500" dirty="0"/>
          </a:p>
        </p:txBody>
      </p:sp>
      <p:sp>
        <p:nvSpPr>
          <p:cNvPr id="9" name="Subtitle 2">
            <a:extLst>
              <a:ext uri="{FF2B5EF4-FFF2-40B4-BE49-F238E27FC236}">
                <a16:creationId xmlns="" xmlns:a16="http://schemas.microsoft.com/office/drawing/2014/main" id="{310817A4-40B5-4DE9-9690-FE291A4714E7}"/>
              </a:ext>
            </a:extLst>
          </p:cNvPr>
          <p:cNvSpPr>
            <a:spLocks noGrp="1"/>
          </p:cNvSpPr>
          <p:nvPr>
            <p:ph type="subTitle" idx="1"/>
          </p:nvPr>
        </p:nvSpPr>
        <p:spPr>
          <a:xfrm>
            <a:off x="1143000" y="3874497"/>
            <a:ext cx="6858000" cy="1655762"/>
          </a:xfrm>
        </p:spPr>
        <p:txBody>
          <a:bodyPr wrap="square" anchor="t">
            <a:normAutofit/>
          </a:bodyPr>
          <a:lstStyle/>
          <a:p>
            <a:r>
              <a:rPr lang="en-US" dirty="0"/>
              <a:t>ADA Section (37.5(h))</a:t>
            </a:r>
          </a:p>
        </p:txBody>
      </p:sp>
      <p:sp>
        <p:nvSpPr>
          <p:cNvPr id="4" name="Slide Number Placeholder 3" hidden="1"/>
          <p:cNvSpPr>
            <a:spLocks noGrp="1"/>
          </p:cNvSpPr>
          <p:nvPr>
            <p:ph type="sldNum" sz="quarter" idx="4294967295"/>
          </p:nvPr>
        </p:nvSpPr>
        <p:spPr>
          <a:xfrm>
            <a:off x="7924800" y="6416675"/>
            <a:ext cx="762000" cy="365125"/>
          </a:xfrm>
          <a:prstGeom prst="rect">
            <a:avLst/>
          </a:prstGeom>
        </p:spPr>
        <p:txBody>
          <a:bodyPr/>
          <a:lstStyle/>
          <a:p>
            <a:pPr>
              <a:spcAft>
                <a:spcPts val="600"/>
              </a:spcAft>
            </a:pPr>
            <a:fld id="{F65EB6D9-0055-40C0-B36E-48039CA07B30}" type="slidenum">
              <a:rPr lang="en-US" dirty="0" smtClean="0"/>
              <a:pPr>
                <a:spcAft>
                  <a:spcPts val="600"/>
                </a:spcAft>
              </a:pPr>
              <a:t>90</a:t>
            </a:fld>
            <a:endParaRPr lang="en-US"/>
          </a:p>
        </p:txBody>
      </p:sp>
    </p:spTree>
    <p:extLst>
      <p:ext uri="{BB962C8B-B14F-4D97-AF65-F5344CB8AC3E}">
        <p14:creationId xmlns:p14="http://schemas.microsoft.com/office/powerpoint/2010/main" val="17540693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838200"/>
            <a:ext cx="8229600" cy="362712"/>
          </a:xfrm>
        </p:spPr>
        <p:txBody>
          <a:bodyPr>
            <a:noAutofit/>
          </a:bodyPr>
          <a:lstStyle/>
          <a:p>
            <a:r>
              <a:rPr lang="en-US" dirty="0">
                <a:cs typeface="Calibri Light"/>
              </a:rPr>
              <a:t>ADA Regulations</a:t>
            </a:r>
            <a:endParaRPr lang="en-US" dirty="0"/>
          </a:p>
        </p:txBody>
      </p:sp>
      <p:sp>
        <p:nvSpPr>
          <p:cNvPr id="3" name="Content Placeholder 2"/>
          <p:cNvSpPr>
            <a:spLocks noGrp="1"/>
          </p:cNvSpPr>
          <p:nvPr>
            <p:ph idx="1"/>
          </p:nvPr>
        </p:nvSpPr>
        <p:spPr>
          <a:xfrm>
            <a:off x="457200" y="1219200"/>
            <a:ext cx="8229600" cy="5105400"/>
          </a:xfrm>
        </p:spPr>
        <p:txBody>
          <a:bodyPr/>
          <a:lstStyle/>
          <a:p>
            <a:pPr>
              <a:lnSpc>
                <a:spcPct val="80000"/>
              </a:lnSpc>
            </a:pPr>
            <a:endParaRPr lang="en-US" sz="2400" dirty="0">
              <a:cs typeface="Calibri" panose="020F0502020204030204"/>
            </a:endParaRPr>
          </a:p>
          <a:p>
            <a:pPr>
              <a:lnSpc>
                <a:spcPct val="80000"/>
              </a:lnSpc>
            </a:pPr>
            <a:endParaRPr lang="en-US" sz="2400" dirty="0">
              <a:cs typeface="Calibri" panose="020F0502020204030204"/>
            </a:endParaRPr>
          </a:p>
          <a:p>
            <a:pPr>
              <a:lnSpc>
                <a:spcPct val="80000"/>
              </a:lnSpc>
            </a:pPr>
            <a:r>
              <a:rPr lang="en-US" sz="2400" dirty="0"/>
              <a:t>The ADA prohibits operators from passing customers with disabilities at stops</a:t>
            </a:r>
            <a:r>
              <a:rPr lang="uk-UA" sz="2400" dirty="0"/>
              <a:t> &amp; </a:t>
            </a:r>
            <a:r>
              <a:rPr lang="en-US" sz="2400" dirty="0"/>
              <a:t>requires drivers to make audible stop an announcements</a:t>
            </a:r>
            <a:endParaRPr lang="en-US" sz="2400" dirty="0">
              <a:cs typeface="Calibri" panose="020F0502020204030204"/>
            </a:endParaRPr>
          </a:p>
          <a:p>
            <a:pPr>
              <a:lnSpc>
                <a:spcPct val="80000"/>
              </a:lnSpc>
            </a:pPr>
            <a:endParaRPr lang="en-US" sz="2400" dirty="0">
              <a:cs typeface="Calibri" panose="020F0502020204030204"/>
            </a:endParaRPr>
          </a:p>
          <a:p>
            <a:pPr>
              <a:lnSpc>
                <a:spcPct val="80000"/>
              </a:lnSpc>
            </a:pPr>
            <a:r>
              <a:rPr lang="en-US" sz="2400" dirty="0"/>
              <a:t>The entity is not required to enforce a request for non-disabled or non elderly passengers to move from priority seating areas or wheelchair securement locations. (37.167(j)(3))</a:t>
            </a:r>
            <a:endParaRPr lang="en-US" sz="2400" dirty="0">
              <a:cs typeface="Calibri" panose="020F0502020204030204"/>
            </a:endParaRPr>
          </a:p>
          <a:p>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91</a:t>
            </a:fld>
            <a:endParaRPr lang="en-US" dirty="0"/>
          </a:p>
        </p:txBody>
      </p:sp>
    </p:spTree>
    <p:extLst>
      <p:ext uri="{BB962C8B-B14F-4D97-AF65-F5344CB8AC3E}">
        <p14:creationId xmlns:p14="http://schemas.microsoft.com/office/powerpoint/2010/main" val="21348876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65125"/>
            <a:ext cx="7886700" cy="1325563"/>
          </a:xfrm>
        </p:spPr>
        <p:txBody>
          <a:bodyPr/>
          <a:lstStyle/>
          <a:p>
            <a:r>
              <a:rPr lang="en-US" dirty="0">
                <a:cs typeface="Calibri Light"/>
              </a:rPr>
              <a:t>ADA Regulations</a:t>
            </a:r>
            <a:endParaRPr lang="en-US" dirty="0"/>
          </a:p>
        </p:txBody>
      </p:sp>
      <p:sp>
        <p:nvSpPr>
          <p:cNvPr id="3" name="Content Placeholder 2"/>
          <p:cNvSpPr>
            <a:spLocks noGrp="1"/>
          </p:cNvSpPr>
          <p:nvPr>
            <p:ph idx="1"/>
          </p:nvPr>
        </p:nvSpPr>
        <p:spPr>
          <a:xfrm>
            <a:off x="635295" y="1579747"/>
            <a:ext cx="7886700" cy="4351338"/>
          </a:xfrm>
        </p:spPr>
        <p:txBody>
          <a:bodyPr>
            <a:normAutofit/>
          </a:bodyPr>
          <a:lstStyle/>
          <a:p>
            <a:pPr>
              <a:lnSpc>
                <a:spcPct val="80000"/>
              </a:lnSpc>
            </a:pPr>
            <a:endParaRPr lang="en-US" sz="2400" dirty="0">
              <a:cs typeface="Calibri" panose="020F0502020204030204"/>
            </a:endParaRPr>
          </a:p>
          <a:p>
            <a:pPr>
              <a:lnSpc>
                <a:spcPct val="80000"/>
              </a:lnSpc>
            </a:pPr>
            <a:r>
              <a:rPr lang="en-US" sz="2400" dirty="0"/>
              <a:t>The professional driver/operator must know how to operate all accessible features on the vehicle.</a:t>
            </a:r>
            <a:endParaRPr lang="en-US" sz="2400" dirty="0">
              <a:cs typeface="Calibri" panose="020F0502020204030204"/>
            </a:endParaRPr>
          </a:p>
          <a:p>
            <a:pPr>
              <a:lnSpc>
                <a:spcPct val="80000"/>
              </a:lnSpc>
            </a:pPr>
            <a:endParaRPr lang="en-US" sz="2400" dirty="0">
              <a:cs typeface="Calibri" panose="020F0502020204030204"/>
            </a:endParaRPr>
          </a:p>
          <a:p>
            <a:pPr>
              <a:lnSpc>
                <a:spcPct val="80000"/>
              </a:lnSpc>
            </a:pPr>
            <a:r>
              <a:rPr lang="en-US" sz="2400" dirty="0"/>
              <a:t>You must ask passengers if they need assistance</a:t>
            </a:r>
            <a:r>
              <a:rPr lang="uk-UA" sz="2400" dirty="0"/>
              <a:t> &amp; </a:t>
            </a:r>
            <a:r>
              <a:rPr lang="en-US" sz="2400" dirty="0"/>
              <a:t>specifically what type of assistance they may require.</a:t>
            </a:r>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92</a:t>
            </a:fld>
            <a:endParaRPr lang="en-US" dirty="0"/>
          </a:p>
        </p:txBody>
      </p:sp>
    </p:spTree>
    <p:extLst>
      <p:ext uri="{BB962C8B-B14F-4D97-AF65-F5344CB8AC3E}">
        <p14:creationId xmlns:p14="http://schemas.microsoft.com/office/powerpoint/2010/main" val="19124951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65125"/>
            <a:ext cx="7886700" cy="1325563"/>
          </a:xfrm>
        </p:spPr>
        <p:txBody>
          <a:bodyPr/>
          <a:lstStyle/>
          <a:p>
            <a:r>
              <a:rPr lang="en-US">
                <a:cs typeface="Calibri Light"/>
              </a:rPr>
              <a:t>ADA Regulations</a:t>
            </a:r>
            <a:endParaRPr lang="en-US"/>
          </a:p>
        </p:txBody>
      </p:sp>
      <p:sp>
        <p:nvSpPr>
          <p:cNvPr id="3" name="Content Placeholder 2"/>
          <p:cNvSpPr>
            <a:spLocks noGrp="1"/>
          </p:cNvSpPr>
          <p:nvPr>
            <p:ph idx="1"/>
          </p:nvPr>
        </p:nvSpPr>
        <p:spPr/>
        <p:txBody>
          <a:bodyPr/>
          <a:lstStyle/>
          <a:p>
            <a:pPr marL="480060" indent="-342900"/>
            <a:r>
              <a:rPr lang="en-US" sz="2400" dirty="0"/>
              <a:t>The ADA requires service be provided to a Personal Care Attendant (PCA).</a:t>
            </a:r>
            <a:endParaRPr lang="en-US" sz="2400" dirty="0">
              <a:cs typeface="Calibri" panose="020F0502020204030204"/>
            </a:endParaRPr>
          </a:p>
          <a:p>
            <a:pPr marL="480060" indent="-342900"/>
            <a:endParaRPr lang="en-US" sz="2400" dirty="0">
              <a:cs typeface="Calibri" panose="020F0502020204030204"/>
            </a:endParaRPr>
          </a:p>
          <a:p>
            <a:pPr marL="480060" indent="-342900"/>
            <a:r>
              <a:rPr lang="en-US" sz="2400" dirty="0"/>
              <a:t>In a Paratransit operation the PCA is not required to pay a fare.</a:t>
            </a:r>
            <a:endParaRPr lang="en-US" sz="2400" dirty="0">
              <a:cs typeface="Calibri" panose="020F0502020204030204"/>
            </a:endParaRPr>
          </a:p>
          <a:p>
            <a:pPr marL="480060" indent="-342900"/>
            <a:endParaRPr lang="en-US" sz="2400" dirty="0">
              <a:cs typeface="Calibri" panose="020F0502020204030204"/>
            </a:endParaRPr>
          </a:p>
          <a:p>
            <a:pPr marL="480060" indent="-342900"/>
            <a:r>
              <a:rPr lang="en-US" sz="2400" dirty="0"/>
              <a:t>This fare exemption does not apply in a fixed route operation.</a:t>
            </a:r>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93</a:t>
            </a:fld>
            <a:endParaRPr lang="en-US" dirty="0"/>
          </a:p>
        </p:txBody>
      </p:sp>
    </p:spTree>
    <p:extLst>
      <p:ext uri="{BB962C8B-B14F-4D97-AF65-F5344CB8AC3E}">
        <p14:creationId xmlns:p14="http://schemas.microsoft.com/office/powerpoint/2010/main" val="1093865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626054"/>
            <a:ext cx="8229600" cy="639762"/>
          </a:xfrm>
        </p:spPr>
        <p:txBody>
          <a:bodyPr>
            <a:normAutofit/>
          </a:bodyPr>
          <a:lstStyle/>
          <a:p>
            <a:r>
              <a:rPr lang="en-US" dirty="0">
                <a:cs typeface="Calibri Light"/>
              </a:rPr>
              <a:t>Requirements Under the Law</a:t>
            </a:r>
            <a:endParaRPr lang="en-US" dirty="0"/>
          </a:p>
        </p:txBody>
      </p:sp>
      <p:sp>
        <p:nvSpPr>
          <p:cNvPr id="3" name="Content Placeholder 2"/>
          <p:cNvSpPr>
            <a:spLocks noGrp="1"/>
          </p:cNvSpPr>
          <p:nvPr>
            <p:ph idx="1"/>
          </p:nvPr>
        </p:nvSpPr>
        <p:spPr>
          <a:xfrm>
            <a:off x="457200" y="1219200"/>
            <a:ext cx="8229600" cy="5090160"/>
          </a:xfrm>
        </p:spPr>
        <p:txBody>
          <a:bodyPr/>
          <a:lstStyle/>
          <a:p>
            <a:endParaRPr lang="en-US" sz="2400" u="sng" dirty="0">
              <a:cs typeface="Calibri" panose="020F0502020204030204"/>
            </a:endParaRPr>
          </a:p>
          <a:p>
            <a:pPr>
              <a:buFont typeface="Arial" panose="05000000000000000000" pitchFamily="2" charset="2"/>
              <a:buChar char="•"/>
            </a:pPr>
            <a:r>
              <a:rPr lang="en-US" sz="2400" dirty="0"/>
              <a:t>The ADA states that a vehicle operator must use the accessibility related equipment in the vehicle. </a:t>
            </a:r>
            <a:endParaRPr lang="en-US" sz="2400" dirty="0">
              <a:cs typeface="Calibri" panose="020F0502020204030204"/>
            </a:endParaRPr>
          </a:p>
          <a:p>
            <a:endParaRPr lang="en-US" sz="2400" dirty="0">
              <a:cs typeface="Calibri" panose="020F0502020204030204"/>
            </a:endParaRPr>
          </a:p>
          <a:p>
            <a:pPr>
              <a:buFont typeface="Arial" panose="05000000000000000000" pitchFamily="2" charset="2"/>
              <a:buChar char="•"/>
            </a:pPr>
            <a:r>
              <a:rPr lang="en-US" sz="2400" dirty="0"/>
              <a:t>Permit passengers with disabilities who do not use wheelchairs or other mobility devices, including standees, to use the lift.</a:t>
            </a:r>
            <a:endParaRPr lang="en-US" sz="2400" dirty="0">
              <a:cs typeface="Calibri" panose="020F0502020204030204"/>
            </a:endParaRPr>
          </a:p>
          <a:p>
            <a:endParaRPr lang="en-US" sz="2400" dirty="0">
              <a:cs typeface="Calibri" panose="020F0502020204030204"/>
            </a:endParaRPr>
          </a:p>
          <a:p>
            <a:pPr marL="480060" indent="-342900"/>
            <a:endParaRPr lang="en-US" sz="2400" dirty="0">
              <a:cs typeface="Calibri" panose="020F0502020204030204"/>
            </a:endParaRPr>
          </a:p>
        </p:txBody>
      </p:sp>
      <p:sp>
        <p:nvSpPr>
          <p:cNvPr id="4" name="Slide Number Placeholder 3"/>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94</a:t>
            </a:fld>
            <a:endParaRPr lang="en-US" dirty="0"/>
          </a:p>
        </p:txBody>
      </p:sp>
    </p:spTree>
    <p:extLst>
      <p:ext uri="{BB962C8B-B14F-4D97-AF65-F5344CB8AC3E}">
        <p14:creationId xmlns:p14="http://schemas.microsoft.com/office/powerpoint/2010/main" val="2139625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sz="3700" dirty="0">
                <a:cs typeface="Calibri Light"/>
              </a:rPr>
              <a:t>Lift</a:t>
            </a:r>
            <a:r>
              <a:rPr lang="en-US" dirty="0">
                <a:cs typeface="Calibri Light"/>
              </a:rPr>
              <a:t> </a:t>
            </a:r>
            <a:r>
              <a:rPr lang="en-US" sz="3700" dirty="0">
                <a:cs typeface="Calibri Light"/>
              </a:rPr>
              <a:t>Operations</a:t>
            </a:r>
            <a:endParaRPr lang="en-US" sz="3700" dirty="0"/>
          </a:p>
        </p:txBody>
      </p:sp>
      <p:sp>
        <p:nvSpPr>
          <p:cNvPr id="3" name="Content Placeholder 2"/>
          <p:cNvSpPr>
            <a:spLocks noGrp="1"/>
          </p:cNvSpPr>
          <p:nvPr>
            <p:ph idx="1"/>
          </p:nvPr>
        </p:nvSpPr>
        <p:spPr>
          <a:xfrm>
            <a:off x="257840" y="1388435"/>
            <a:ext cx="8229600" cy="5029200"/>
          </a:xfrm>
        </p:spPr>
        <p:txBody>
          <a:bodyPr>
            <a:normAutofit/>
          </a:bodyPr>
          <a:lstStyle/>
          <a:p>
            <a:pPr lvl="1"/>
            <a:r>
              <a:rPr lang="en-US" sz="2400" dirty="0"/>
              <a:t>Operate the lift, or ramp, at all stops when needed or requested.</a:t>
            </a:r>
            <a:endParaRPr lang="en-US" sz="2400" dirty="0">
              <a:cs typeface="Calibri"/>
            </a:endParaRPr>
          </a:p>
          <a:p>
            <a:pPr lvl="2">
              <a:buNone/>
            </a:pPr>
            <a:endParaRPr lang="en-US" sz="2400" dirty="0">
              <a:cs typeface="Calibri"/>
            </a:endParaRPr>
          </a:p>
          <a:p>
            <a:pPr lvl="1"/>
            <a:r>
              <a:rPr lang="en-US" sz="2400" dirty="0"/>
              <a:t>Immediately report lift, or ramp, failures.</a:t>
            </a:r>
            <a:endParaRPr lang="en-US" sz="2400" dirty="0">
              <a:cs typeface="Calibri"/>
            </a:endParaRPr>
          </a:p>
          <a:p>
            <a:pPr lvl="2">
              <a:lnSpc>
                <a:spcPct val="90000"/>
              </a:lnSpc>
              <a:buNone/>
            </a:pPr>
            <a:endParaRPr lang="en-US" sz="2400" dirty="0">
              <a:cs typeface="Calibri"/>
            </a:endParaRPr>
          </a:p>
          <a:p>
            <a:pPr lvl="1">
              <a:lnSpc>
                <a:spcPct val="90000"/>
              </a:lnSpc>
            </a:pPr>
            <a:r>
              <a:rPr lang="en-US" sz="2400" dirty="0"/>
              <a:t>Allow passengers with disabilities to board the lift either forward or backwards.</a:t>
            </a:r>
            <a:endParaRPr lang="en-US" sz="2400" dirty="0">
              <a:cs typeface="Calibri"/>
            </a:endParaRPr>
          </a:p>
          <a:p>
            <a:pPr lvl="2">
              <a:lnSpc>
                <a:spcPct val="90000"/>
              </a:lnSpc>
              <a:buNone/>
            </a:pPr>
            <a:endParaRPr lang="en-US" sz="2400" dirty="0">
              <a:cs typeface="Calibri"/>
            </a:endParaRPr>
          </a:p>
          <a:p>
            <a:pPr lvl="1">
              <a:lnSpc>
                <a:spcPct val="90000"/>
              </a:lnSpc>
            </a:pPr>
            <a:r>
              <a:rPr lang="en-US" sz="2400" dirty="0"/>
              <a:t>Transport any mobility device that fits on the lift, or ramp,</a:t>
            </a:r>
            <a:r>
              <a:rPr lang="uk-UA" sz="2400" dirty="0"/>
              <a:t> &amp; </a:t>
            </a:r>
            <a:r>
              <a:rPr lang="en-US" sz="2400" dirty="0"/>
              <a:t>within the “envelope” for securement.</a:t>
            </a:r>
            <a:endParaRPr lang="en-US" sz="2400" dirty="0">
              <a:cs typeface="Calibri"/>
            </a:endParaRPr>
          </a:p>
          <a:p>
            <a:pPr lvl="2">
              <a:lnSpc>
                <a:spcPct val="90000"/>
              </a:lnSpc>
              <a:buNone/>
            </a:pPr>
            <a:endParaRPr lang="en-US" sz="24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95</a:t>
            </a:fld>
            <a:endParaRPr lang="en-US" dirty="0"/>
          </a:p>
        </p:txBody>
      </p:sp>
    </p:spTree>
    <p:extLst>
      <p:ext uri="{BB962C8B-B14F-4D97-AF65-F5344CB8AC3E}">
        <p14:creationId xmlns:p14="http://schemas.microsoft.com/office/powerpoint/2010/main" val="11802636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700" dirty="0">
                <a:cs typeface="Calibri Light"/>
              </a:rPr>
              <a:t>ADA</a:t>
            </a:r>
            <a:r>
              <a:rPr lang="en-US" dirty="0">
                <a:cs typeface="Calibri Light"/>
              </a:rPr>
              <a:t> </a:t>
            </a:r>
            <a:r>
              <a:rPr lang="en-US" sz="3700" dirty="0">
                <a:cs typeface="Calibri Light"/>
              </a:rPr>
              <a:t>Regulations</a:t>
            </a:r>
            <a:endParaRPr lang="en-US" sz="3700" dirty="0"/>
          </a:p>
        </p:txBody>
      </p:sp>
      <p:sp>
        <p:nvSpPr>
          <p:cNvPr id="3" name="Content Placeholder 2"/>
          <p:cNvSpPr>
            <a:spLocks noGrp="1"/>
          </p:cNvSpPr>
          <p:nvPr>
            <p:ph idx="1"/>
          </p:nvPr>
        </p:nvSpPr>
        <p:spPr>
          <a:xfrm>
            <a:off x="457200" y="1295400"/>
            <a:ext cx="8229600" cy="5029200"/>
          </a:xfrm>
        </p:spPr>
        <p:txBody>
          <a:bodyPr>
            <a:normAutofit/>
          </a:bodyPr>
          <a:lstStyle/>
          <a:p>
            <a:pPr lvl="1"/>
            <a:endParaRPr lang="en-US" sz="2400" dirty="0">
              <a:cs typeface="Calibri"/>
            </a:endParaRPr>
          </a:p>
          <a:p>
            <a:pPr lvl="1"/>
            <a:r>
              <a:rPr lang="en-US" sz="2400" dirty="0"/>
              <a:t>Secure mobility devices using the available securement </a:t>
            </a:r>
            <a:r>
              <a:rPr lang="en-US" sz="2400"/>
              <a:t>system. </a:t>
            </a:r>
            <a:r>
              <a:rPr lang="en-US" sz="2400" b="1">
                <a:solidFill>
                  <a:srgbClr val="003865"/>
                </a:solidFill>
              </a:rPr>
              <a:t>If the mobility device absolutely cannot be secured </a:t>
            </a:r>
            <a:r>
              <a:rPr lang="en-US" sz="2400" b="1" dirty="0">
                <a:solidFill>
                  <a:srgbClr val="003865"/>
                </a:solidFill>
              </a:rPr>
              <a:t>using the existing securement system, explain to the passenger that he or she is not secured.  If the passenger still wants to be transported, you must provide the ride. </a:t>
            </a:r>
            <a:endParaRPr lang="en-US" sz="2400" b="1" dirty="0">
              <a:solidFill>
                <a:srgbClr val="003865"/>
              </a:solidFill>
              <a:cs typeface="Calibri"/>
            </a:endParaRPr>
          </a:p>
          <a:p>
            <a:pPr lvl="1"/>
            <a:endParaRPr lang="en-US" sz="2400" b="1" dirty="0"/>
          </a:p>
          <a:p>
            <a:pPr lvl="1"/>
            <a:r>
              <a:rPr lang="en-US" sz="2400" dirty="0"/>
              <a:t>The passenger cannot refuse securement of their mobility device.</a:t>
            </a: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96</a:t>
            </a:fld>
            <a:endParaRPr lang="en-US" dirty="0"/>
          </a:p>
        </p:txBody>
      </p:sp>
    </p:spTree>
    <p:extLst>
      <p:ext uri="{BB962C8B-B14F-4D97-AF65-F5344CB8AC3E}">
        <p14:creationId xmlns:p14="http://schemas.microsoft.com/office/powerpoint/2010/main" val="1182410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362712"/>
          </a:xfrm>
        </p:spPr>
        <p:txBody>
          <a:bodyPr>
            <a:noAutofit/>
          </a:bodyPr>
          <a:lstStyle/>
          <a:p>
            <a:r>
              <a:rPr lang="en-US" dirty="0">
                <a:cs typeface="Calibri Light"/>
              </a:rPr>
              <a:t>ADA Regulations</a:t>
            </a:r>
            <a:endParaRPr lang="en-US" dirty="0"/>
          </a:p>
        </p:txBody>
      </p:sp>
      <p:sp>
        <p:nvSpPr>
          <p:cNvPr id="3" name="Content Placeholder 2"/>
          <p:cNvSpPr>
            <a:spLocks noGrp="1"/>
          </p:cNvSpPr>
          <p:nvPr>
            <p:ph idx="1"/>
          </p:nvPr>
        </p:nvSpPr>
        <p:spPr>
          <a:xfrm>
            <a:off x="457200" y="1219200"/>
            <a:ext cx="8229600" cy="5105400"/>
          </a:xfrm>
        </p:spPr>
        <p:txBody>
          <a:bodyPr/>
          <a:lstStyle/>
          <a:p>
            <a:pPr lvl="1"/>
            <a:endParaRPr lang="en-US" sz="2400" dirty="0">
              <a:cs typeface="Calibri"/>
            </a:endParaRPr>
          </a:p>
          <a:p>
            <a:pPr lvl="1"/>
            <a:r>
              <a:rPr lang="en-US" sz="2400" dirty="0"/>
              <a:t>Permit passengers with disabilities to travel with respirators or a portable oxygen supply.</a:t>
            </a:r>
            <a:endParaRPr lang="en-US" sz="2400" dirty="0">
              <a:cs typeface="Calibri"/>
            </a:endParaRPr>
          </a:p>
          <a:p>
            <a:pPr lvl="1"/>
            <a:r>
              <a:rPr lang="en-US" sz="2400" dirty="0"/>
              <a:t>Permit service animals to accompany passengers with disabilities on your vehicle</a:t>
            </a:r>
            <a:endParaRPr lang="en-US" sz="2400" dirty="0">
              <a:cs typeface="Calibri"/>
            </a:endParaRPr>
          </a:p>
          <a:p>
            <a:pPr lvl="1"/>
            <a:r>
              <a:rPr lang="en-US" sz="2400" dirty="0"/>
              <a:t>Announce all transfer points, major intersections</a:t>
            </a:r>
            <a:r>
              <a:rPr lang="uk-UA" sz="2400" dirty="0"/>
              <a:t> &amp; </a:t>
            </a:r>
            <a:r>
              <a:rPr lang="en-US" sz="2400" dirty="0"/>
              <a:t>destination points as well as any stops requested by the passenger.</a:t>
            </a:r>
            <a:endParaRPr lang="en-US" sz="2400" dirty="0">
              <a:cs typeface="Calibri"/>
            </a:endParaRPr>
          </a:p>
          <a:p>
            <a:pPr lvl="1"/>
            <a:r>
              <a:rPr lang="en-US" sz="2400" dirty="0"/>
              <a:t>Manually assist any passenger having difficulty utilizing the vehicle ramp</a:t>
            </a:r>
            <a:endParaRPr lang="en-US" sz="24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97</a:t>
            </a:fld>
            <a:endParaRPr lang="en-US" dirty="0"/>
          </a:p>
        </p:txBody>
      </p:sp>
    </p:spTree>
    <p:extLst>
      <p:ext uri="{BB962C8B-B14F-4D97-AF65-F5344CB8AC3E}">
        <p14:creationId xmlns:p14="http://schemas.microsoft.com/office/powerpoint/2010/main" val="17817809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86700" cy="1325563"/>
          </a:xfrm>
        </p:spPr>
        <p:txBody>
          <a:bodyPr/>
          <a:lstStyle/>
          <a:p>
            <a:r>
              <a:rPr lang="en-US" dirty="0">
                <a:cs typeface="Calibri Light"/>
              </a:rPr>
              <a:t>ADA Regulations</a:t>
            </a:r>
            <a:endParaRPr lang="en-US" dirty="0"/>
          </a:p>
        </p:txBody>
      </p:sp>
      <p:sp>
        <p:nvSpPr>
          <p:cNvPr id="3" name="Content Placeholder 2"/>
          <p:cNvSpPr>
            <a:spLocks noGrp="1"/>
          </p:cNvSpPr>
          <p:nvPr>
            <p:ph idx="1"/>
          </p:nvPr>
        </p:nvSpPr>
        <p:spPr/>
        <p:txBody>
          <a:bodyPr/>
          <a:lstStyle/>
          <a:p>
            <a:pPr marL="0" indent="0">
              <a:buNone/>
            </a:pPr>
            <a:r>
              <a:rPr lang="en-US" sz="2400" dirty="0"/>
              <a:t>Under the law, you cannot require passengers with disabilities to:</a:t>
            </a:r>
            <a:endParaRPr lang="en-US" sz="2400">
              <a:cs typeface="Calibri"/>
            </a:endParaRPr>
          </a:p>
          <a:p>
            <a:pPr>
              <a:buNone/>
            </a:pPr>
            <a:endParaRPr lang="en-US" sz="2400" u="sng" dirty="0">
              <a:cs typeface="Calibri"/>
            </a:endParaRPr>
          </a:p>
          <a:p>
            <a:pPr lvl="1"/>
            <a:r>
              <a:rPr lang="en-US" sz="2400" dirty="0"/>
              <a:t>Transfer from a mobility device to a regular seat. You MAY recommend they do so.</a:t>
            </a:r>
            <a:endParaRPr lang="en-US" sz="2400" dirty="0">
              <a:cs typeface="Calibri"/>
            </a:endParaRPr>
          </a:p>
          <a:p>
            <a:pPr lvl="1"/>
            <a:endParaRPr lang="en-US" sz="2400" dirty="0"/>
          </a:p>
          <a:p>
            <a:pPr lvl="1"/>
            <a:r>
              <a:rPr lang="en-US" sz="2400" dirty="0"/>
              <a:t>Use designated seats if the person does not want to.</a:t>
            </a:r>
            <a:endParaRPr lang="en-US" sz="2400" dirty="0">
              <a:cs typeface="Calibri"/>
            </a:endParaRPr>
          </a:p>
          <a:p>
            <a:pPr lvl="1"/>
            <a:endParaRPr lang="en-US" sz="2400" dirty="0">
              <a:cs typeface="Calibri"/>
            </a:endParaRPr>
          </a:p>
          <a:p>
            <a:pPr lvl="1"/>
            <a:r>
              <a:rPr lang="en-US" sz="2400" dirty="0"/>
              <a:t>Have a Personal Care Attendant.</a:t>
            </a:r>
            <a:endParaRPr lang="en-US" sz="2400" dirty="0">
              <a:cs typeface="Calibri"/>
            </a:endParaRPr>
          </a:p>
          <a:p>
            <a:pPr>
              <a:buNone/>
            </a:pPr>
            <a:endParaRPr lang="en-US" sz="2400" dirty="0">
              <a:cs typeface="Calibri"/>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98</a:t>
            </a:fld>
            <a:endParaRPr lang="en-US" dirty="0"/>
          </a:p>
        </p:txBody>
      </p:sp>
    </p:spTree>
    <p:extLst>
      <p:ext uri="{BB962C8B-B14F-4D97-AF65-F5344CB8AC3E}">
        <p14:creationId xmlns:p14="http://schemas.microsoft.com/office/powerpoint/2010/main" val="2581136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188"/>
            <a:ext cx="8229600" cy="438912"/>
          </a:xfrm>
        </p:spPr>
        <p:txBody>
          <a:bodyPr>
            <a:noAutofit/>
          </a:bodyPr>
          <a:lstStyle/>
          <a:p>
            <a:r>
              <a:rPr lang="en-US" dirty="0">
                <a:cs typeface="Calibri Light"/>
              </a:rPr>
              <a:t>ADA Regulations</a:t>
            </a:r>
            <a:endParaRPr lang="en-US" dirty="0"/>
          </a:p>
        </p:txBody>
      </p:sp>
      <p:sp>
        <p:nvSpPr>
          <p:cNvPr id="3" name="Content Placeholder 2"/>
          <p:cNvSpPr>
            <a:spLocks noGrp="1"/>
          </p:cNvSpPr>
          <p:nvPr>
            <p:ph idx="1"/>
          </p:nvPr>
        </p:nvSpPr>
        <p:spPr>
          <a:xfrm>
            <a:off x="297712" y="1295400"/>
            <a:ext cx="8229600" cy="5029200"/>
          </a:xfrm>
        </p:spPr>
        <p:txBody>
          <a:bodyPr/>
          <a:lstStyle/>
          <a:p>
            <a:pPr marL="0" indent="0">
              <a:lnSpc>
                <a:spcPct val="90000"/>
              </a:lnSpc>
              <a:buNone/>
            </a:pPr>
            <a:endParaRPr lang="en-US" sz="2400" u="sng" dirty="0">
              <a:cs typeface="Calibri"/>
            </a:endParaRPr>
          </a:p>
          <a:p>
            <a:pPr marL="628650" lvl="1" indent="-285750">
              <a:lnSpc>
                <a:spcPct val="90000"/>
              </a:lnSpc>
            </a:pPr>
            <a:endParaRPr lang="en-US" sz="2400" dirty="0">
              <a:cs typeface="Calibri" panose="020F0502020204030204"/>
            </a:endParaRPr>
          </a:p>
          <a:p>
            <a:pPr marL="800100" lvl="1" indent="-457200"/>
            <a:r>
              <a:rPr lang="en-US" sz="2400" dirty="0"/>
              <a:t>You must stop for all customers with disabilities</a:t>
            </a:r>
            <a:r>
              <a:rPr lang="uk-UA" sz="2400" dirty="0"/>
              <a:t> &amp; </a:t>
            </a:r>
            <a:r>
              <a:rPr lang="en-US" sz="2400" dirty="0"/>
              <a:t>use the lift, or ramp,</a:t>
            </a:r>
            <a:r>
              <a:rPr lang="uk-UA" sz="2400" dirty="0"/>
              <a:t> &amp; </a:t>
            </a:r>
            <a:r>
              <a:rPr lang="en-US" sz="2400" dirty="0"/>
              <a:t>securement equipment as needed. Passing by persons with disabilities is against the ADA. </a:t>
            </a:r>
            <a:endParaRPr lang="en-US" sz="2400" dirty="0">
              <a:cs typeface="Calibri" panose="020F0502020204030204"/>
            </a:endParaRPr>
          </a:p>
          <a:p>
            <a:pPr marL="800100" lvl="1" indent="-457200"/>
            <a:endParaRPr lang="en-US" sz="2400" dirty="0"/>
          </a:p>
          <a:p>
            <a:pPr marL="800100" lvl="1" indent="-457200">
              <a:lnSpc>
                <a:spcPct val="90000"/>
              </a:lnSpc>
            </a:pPr>
            <a:r>
              <a:rPr lang="en-US" sz="2400" dirty="0"/>
              <a:t>If all securement areas are in use – stop</a:t>
            </a:r>
            <a:r>
              <a:rPr lang="uk-UA" sz="2400" dirty="0"/>
              <a:t> &amp; </a:t>
            </a:r>
            <a:r>
              <a:rPr lang="en-US" sz="2400" dirty="0"/>
              <a:t>advise the customer of the situation</a:t>
            </a:r>
            <a:r>
              <a:rPr lang="uk-UA" sz="2400" dirty="0"/>
              <a:t> &amp; </a:t>
            </a:r>
            <a:r>
              <a:rPr lang="en-US" sz="2400" dirty="0"/>
              <a:t>that another vehicle will be along shortly.</a:t>
            </a:r>
            <a:endParaRPr lang="en-US" sz="2400" dirty="0">
              <a:cs typeface="Calibri" panose="020F0502020204030204"/>
            </a:endParaRPr>
          </a:p>
          <a:p>
            <a:pPr marL="800100" lvl="1" indent="-457200">
              <a:lnSpc>
                <a:spcPct val="90000"/>
              </a:lnSpc>
            </a:pPr>
            <a:endParaRPr lang="en-US" sz="2400" dirty="0">
              <a:cs typeface="Calibri" panose="020F0502020204030204"/>
            </a:endParaRPr>
          </a:p>
          <a:p>
            <a:endParaRPr lang="en-US" sz="2400" dirty="0">
              <a:cs typeface="Calibri" panose="020F0502020204030204"/>
            </a:endParaRPr>
          </a:p>
        </p:txBody>
      </p:sp>
      <p:sp>
        <p:nvSpPr>
          <p:cNvPr id="5" name="Slide Number Placeholder 4"/>
          <p:cNvSpPr>
            <a:spLocks noGrp="1"/>
          </p:cNvSpPr>
          <p:nvPr>
            <p:ph type="sldNum" sz="quarter" idx="4294967295"/>
          </p:nvPr>
        </p:nvSpPr>
        <p:spPr>
          <a:xfrm>
            <a:off x="7924800" y="6416675"/>
            <a:ext cx="762000" cy="365125"/>
          </a:xfrm>
          <a:prstGeom prst="rect">
            <a:avLst/>
          </a:prstGeom>
        </p:spPr>
        <p:txBody>
          <a:bodyPr/>
          <a:lstStyle/>
          <a:p>
            <a:fld id="{F65EB6D9-0055-40C0-B36E-48039CA07B30}" type="slidenum">
              <a:rPr lang="en-US" dirty="0" smtClean="0"/>
              <a:pPr/>
              <a:t>99</a:t>
            </a:fld>
            <a:endParaRPr lang="en-US" dirty="0"/>
          </a:p>
        </p:txBody>
      </p:sp>
    </p:spTree>
    <p:extLst>
      <p:ext uri="{BB962C8B-B14F-4D97-AF65-F5344CB8AC3E}">
        <p14:creationId xmlns:p14="http://schemas.microsoft.com/office/powerpoint/2010/main" val="746215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RTAP_Template.potx" id="{2A655FFE-5DDC-4A7E-8891-ADCEC684E0E6}" vid="{C1BE49B8-9589-48EA-AA38-58932E16A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OICERECEIVED xmlns="938b48e1-7e3b-47e3-a0fe-af87b324f9b1">false</INVOICERECEIVED>
    <PAIDINVOICE_x002d_DRB xmlns="938b48e1-7e3b-47e3-a0fe-af87b324f9b1">false</PAIDINVOICE_x002d_DRB>
    <Consultant xmlns="938b48e1-7e3b-47e3-a0fe-af87b324f9b1" xsi:nil="true"/>
    <YEAR xmlns="938b48e1-7e3b-47e3-a0fe-af87b324f9b1" xsi:nil="true"/>
    <Typeofdocument xmlns="938b48e1-7e3b-47e3-a0fe-af87b324f9b1" xsi:nil="true"/>
    <ACTUALAMOUNTPAID xmlns="938b48e1-7e3b-47e3-a0fe-af87b324f9b1" xsi:nil="true"/>
    <DateofMeeting xmlns="938b48e1-7e3b-47e3-a0fe-af87b324f9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82975B66FABA4FB2183A1F5045CF82" ma:contentTypeVersion="23" ma:contentTypeDescription="Create a new document." ma:contentTypeScope="" ma:versionID="e55f9a646fabbc125d32171967dfdaf5">
  <xsd:schema xmlns:xsd="http://www.w3.org/2001/XMLSchema" xmlns:xs="http://www.w3.org/2001/XMLSchema" xmlns:p="http://schemas.microsoft.com/office/2006/metadata/properties" xmlns:ns2="938b48e1-7e3b-47e3-a0fe-af87b324f9b1" xmlns:ns3="49f88142-05fc-4063-821d-0119ee3c6fca" targetNamespace="http://schemas.microsoft.com/office/2006/metadata/properties" ma:root="true" ma:fieldsID="84627f0ab3a7abd0c989e44e81766ae0" ns2:_="" ns3:_="">
    <xsd:import namespace="938b48e1-7e3b-47e3-a0fe-af87b324f9b1"/>
    <xsd:import namespace="49f88142-05fc-4063-821d-0119ee3c6fca"/>
    <xsd:element name="properties">
      <xsd:complexType>
        <xsd:sequence>
          <xsd:element name="documentManagement">
            <xsd:complexType>
              <xsd:all>
                <xsd:element ref="ns2:MediaServiceMetadata" minOccurs="0"/>
                <xsd:element ref="ns2:MediaServiceFastMetadata" minOccurs="0"/>
                <xsd:element ref="ns2:Consultant" minOccurs="0"/>
                <xsd:element ref="ns2:Typeofdocument" minOccurs="0"/>
                <xsd:element ref="ns2:MediaServiceAutoKeyPoints" minOccurs="0"/>
                <xsd:element ref="ns2:MediaServiceKeyPoints" minOccurs="0"/>
                <xsd:element ref="ns2:ACTUALAMOUNTPAID" minOccurs="0"/>
                <xsd:element ref="ns2:INVOICERECEIVED" minOccurs="0"/>
                <xsd:element ref="ns2:PAIDINVOICE_x002d_DRB"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YEAR" minOccurs="0"/>
                <xsd:element ref="ns2:MediaServiceLocation" minOccurs="0"/>
                <xsd:element ref="ns3:SharedWithUsers" minOccurs="0"/>
                <xsd:element ref="ns3:SharedWithDetails" minOccurs="0"/>
                <xsd:element ref="ns2:DateofMee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b48e1-7e3b-47e3-a0fe-af87b324f9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nsultant" ma:index="10" nillable="true" ma:displayName="Consultant " ma:description="Consultant name " ma:format="Dropdown" ma:internalName="Consultant">
      <xsd:simpleType>
        <xsd:restriction base="dms:Choice">
          <xsd:enumeration value="DRB Consulting"/>
          <xsd:enumeration value="AECOM"/>
          <xsd:enumeration value="RLS"/>
          <xsd:enumeration value="CAZARIN (WEB SITE)"/>
          <xsd:enumeration value="N/A"/>
        </xsd:restriction>
      </xsd:simpleType>
    </xsd:element>
    <xsd:element name="Typeofdocument" ma:index="11" nillable="true" ma:displayName="Type of document " ma:description="the document correlates to what " ma:format="Dropdown" ma:internalName="Typeofdocument">
      <xsd:simpleType>
        <xsd:restriction base="dms:Choice">
          <xsd:enumeration value="Agreement"/>
          <xsd:enumeration value="Contract"/>
          <xsd:enumeration value="Invoice"/>
          <xsd:enumeration value="Proposal"/>
          <xsd:enumeration value="Receipt"/>
          <xsd:enumeration value="Review Form"/>
          <xsd:enumeration value="Template"/>
          <xsd:enumeration value="Work Order"/>
          <xsd:enumeration value="Event Detail"/>
          <xsd:enumeration value="N/A"/>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ACTUALAMOUNTPAID" ma:index="14" nillable="true" ma:displayName="PAID AMOUNT " ma:decimals="2" ma:description="Paid Amount " ma:format="Dropdown" ma:LCID="1033" ma:internalName="ACTUALAMOUNTPAID">
      <xsd:simpleType>
        <xsd:restriction base="dms:Currency"/>
      </xsd:simpleType>
    </xsd:element>
    <xsd:element name="INVOICERECEIVED" ma:index="15" nillable="true" ma:displayName="INVOICE RECEIVED" ma:default="0" ma:format="Dropdown" ma:internalName="INVOICERECEIVED">
      <xsd:simpleType>
        <xsd:restriction base="dms:Boolean"/>
      </xsd:simpleType>
    </xsd:element>
    <xsd:element name="PAIDINVOICE_x002d_DRB" ma:index="16" nillable="true" ma:displayName="PAID INVOICE - DRB " ma:default="0" ma:format="Dropdown" ma:internalName="PAIDINVOICE_x002d_DRB">
      <xsd:simpleType>
        <xsd:restriction base="dms:Boolea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YEAR" ma:index="22" nillable="true" ma:displayName="YEAR" ma:format="Dropdown" ma:internalName="YEAR">
      <xsd:simpleType>
        <xsd:restriction base="dms:Text">
          <xsd:maxLength value="255"/>
        </xsd:restriction>
      </xsd:simpleType>
    </xsd:element>
    <xsd:element name="MediaServiceLocation" ma:index="23" nillable="true" ma:displayName="Location" ma:internalName="MediaServiceLocation" ma:readOnly="true">
      <xsd:simpleType>
        <xsd:restriction base="dms:Text"/>
      </xsd:simpleType>
    </xsd:element>
    <xsd:element name="DateofMeeting" ma:index="26" nillable="true" ma:displayName="Date of Meeting " ma:description="Meeting date " ma:format="DateOnly" ma:internalName="DateofMeeting">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9f88142-05fc-4063-821d-0119ee3c6fca"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E2B6D-389A-4FC8-9171-8115FD26D499}">
  <ds:schemaRefs>
    <ds:schemaRef ds:uri="http://schemas.microsoft.com/office/2006/metadata/properties"/>
    <ds:schemaRef ds:uri="http://schemas.microsoft.com/office/infopath/2007/PartnerControls"/>
    <ds:schemaRef ds:uri="938b48e1-7e3b-47e3-a0fe-af87b324f9b1"/>
  </ds:schemaRefs>
</ds:datastoreItem>
</file>

<file path=customXml/itemProps2.xml><?xml version="1.0" encoding="utf-8"?>
<ds:datastoreItem xmlns:ds="http://schemas.openxmlformats.org/officeDocument/2006/customXml" ds:itemID="{9B4CBE55-4B11-4EF5-B733-427251A63A63}"/>
</file>

<file path=customXml/itemProps3.xml><?xml version="1.0" encoding="utf-8"?>
<ds:datastoreItem xmlns:ds="http://schemas.openxmlformats.org/officeDocument/2006/customXml" ds:itemID="{599F6FDE-1720-4BE0-B115-3AB032A8F6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MnDOT</Template>
  <TotalTime>11053</TotalTime>
  <Words>12466</Words>
  <Application>Microsoft Macintosh PowerPoint</Application>
  <PresentationFormat>On-screen Show (4:3)</PresentationFormat>
  <Paragraphs>2535</Paragraphs>
  <Slides>353</Slides>
  <Notes>255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353</vt:i4>
      </vt:variant>
    </vt:vector>
  </HeadingPairs>
  <TitlesOfParts>
    <vt:vector size="361" baseType="lpstr">
      <vt:lpstr>Calibri</vt:lpstr>
      <vt:lpstr>Calibri Light</vt:lpstr>
      <vt:lpstr>Cambria</vt:lpstr>
      <vt:lpstr>MS PGothic</vt:lpstr>
      <vt:lpstr>Wingdings</vt:lpstr>
      <vt:lpstr>游ゴシック</vt:lpstr>
      <vt:lpstr>Arial</vt:lpstr>
      <vt:lpstr>Office Theme</vt:lpstr>
      <vt:lpstr>Passenger Assistance Safety &amp; Sensitivity (PASS) 6.0</vt:lpstr>
      <vt:lpstr>DISCLAIMER</vt:lpstr>
      <vt:lpstr>CTAA Contact Information</vt:lpstr>
      <vt:lpstr>University of Wisconsin-Milwaukee Contact Information</vt:lpstr>
      <vt:lpstr>Program Objective</vt:lpstr>
      <vt:lpstr>Program Content</vt:lpstr>
      <vt:lpstr>Program Content (continued)</vt:lpstr>
      <vt:lpstr>Program Content (continued)</vt:lpstr>
      <vt:lpstr>          Section 1:  Distracted Driving </vt:lpstr>
      <vt:lpstr>Compass Maneuvering (video)</vt:lpstr>
      <vt:lpstr>Driving Safety</vt:lpstr>
      <vt:lpstr>Distracted Driving</vt:lpstr>
      <vt:lpstr>Distracted Driving</vt:lpstr>
      <vt:lpstr>Distracted Driving</vt:lpstr>
      <vt:lpstr>Distracted Driving</vt:lpstr>
      <vt:lpstr>   Using a cell phone delays a driver’s reactions as much as having a blood alcohol concentration of .08 percent.</vt:lpstr>
      <vt:lpstr>Distracted Driving</vt:lpstr>
      <vt:lpstr>Distracted Driving</vt:lpstr>
      <vt:lpstr>Distracted Driving</vt:lpstr>
      <vt:lpstr>Free Online Training</vt:lpstr>
      <vt:lpstr>Section 2:  Driver Fatigue</vt:lpstr>
      <vt:lpstr>  The best way to prevent driver fatigue is to make certain you have enough sleep before driving regardless of the length of your trip. </vt:lpstr>
      <vt:lpstr>Driver Fatigue</vt:lpstr>
      <vt:lpstr>Driver Fatigue</vt:lpstr>
      <vt:lpstr>Driver Fatigue</vt:lpstr>
      <vt:lpstr>               </vt:lpstr>
      <vt:lpstr>Driver Fatigue</vt:lpstr>
      <vt:lpstr>Driver Fatigue</vt:lpstr>
      <vt:lpstr>Free Online Training</vt:lpstr>
      <vt:lpstr>Section 3: Transit Employee Occupational Safety &amp; Health</vt:lpstr>
      <vt:lpstr> As a professional transit driver/operator you may be exposed to a broad array of biological, physical, &amp; ergonomic hazards, as well as various stressors. </vt:lpstr>
      <vt:lpstr>Transit Employee Safety &amp; Health</vt:lpstr>
      <vt:lpstr>PowerPoint Presentation</vt:lpstr>
      <vt:lpstr>PowerPoint Presentation</vt:lpstr>
      <vt:lpstr>Transit Employee Safety &amp; Health</vt:lpstr>
      <vt:lpstr>Transit Employee Safety &amp; Health</vt:lpstr>
      <vt:lpstr>PowerPoint Presentation</vt:lpstr>
      <vt:lpstr>Section 4:  You As a Professional</vt:lpstr>
      <vt:lpstr>Characteristics of a Professional</vt:lpstr>
      <vt:lpstr>PowerPoint Presentation</vt:lpstr>
      <vt:lpstr>You as a Professional</vt:lpstr>
      <vt:lpstr>You as a Professional</vt:lpstr>
      <vt:lpstr>You as a Professional</vt:lpstr>
      <vt:lpstr>You as a Professional</vt:lpstr>
      <vt:lpstr>PowerPoint Presentation</vt:lpstr>
      <vt:lpstr>You as a Professional</vt:lpstr>
      <vt:lpstr>You as a Professional</vt:lpstr>
      <vt:lpstr>You as a Professional</vt:lpstr>
      <vt:lpstr>You as a Professional</vt:lpstr>
      <vt:lpstr>You as a Professional</vt:lpstr>
      <vt:lpstr>You as a Professional</vt:lpstr>
      <vt:lpstr>Section 5:  Customer Service</vt:lpstr>
      <vt:lpstr>PowerPoint Presentation</vt:lpstr>
      <vt:lpstr>Who are your Customers? </vt:lpstr>
      <vt:lpstr>Customer Service</vt:lpstr>
      <vt:lpstr>Interaction with Passengers</vt:lpstr>
      <vt:lpstr>Customer Service</vt:lpstr>
      <vt:lpstr>Customer Service</vt:lpstr>
      <vt:lpstr>Customer Service</vt:lpstr>
      <vt:lpstr>Customer Service</vt:lpstr>
      <vt:lpstr>Customer Service</vt:lpstr>
      <vt:lpstr>Customer Service</vt:lpstr>
      <vt:lpstr>PowerPoint Presentation</vt:lpstr>
      <vt:lpstr>Handling Customer (Passenger) Complaints</vt:lpstr>
      <vt:lpstr>Customer Service</vt:lpstr>
      <vt:lpstr> National RTAP Pre-Trip Inspection   </vt:lpstr>
      <vt:lpstr>10 Commandments  (video)</vt:lpstr>
      <vt:lpstr>Section 6:  Communication </vt:lpstr>
      <vt:lpstr>Communication</vt:lpstr>
      <vt:lpstr>Communication</vt:lpstr>
      <vt:lpstr>Three Steps for Better Communication</vt:lpstr>
      <vt:lpstr>Tips for Communicating with Passengers</vt:lpstr>
      <vt:lpstr>Responsibilities of a Vehicle Operator</vt:lpstr>
      <vt:lpstr>Stress</vt:lpstr>
      <vt:lpstr>PowerPoint Presentation</vt:lpstr>
      <vt:lpstr>Tips for Dealing with Stress*</vt:lpstr>
      <vt:lpstr>Video</vt:lpstr>
      <vt:lpstr>People-First Language</vt:lpstr>
      <vt:lpstr>Communication</vt:lpstr>
      <vt:lpstr>PowerPoint Presentation</vt:lpstr>
      <vt:lpstr>Offensive Terms</vt:lpstr>
      <vt:lpstr>Examples of Offensive “Labels”</vt:lpstr>
      <vt:lpstr>Use of the Term "Handicap"</vt:lpstr>
      <vt:lpstr>Section 7:  Americans With Disabilities Act (ADA)</vt:lpstr>
      <vt:lpstr>What is the ADA?</vt:lpstr>
      <vt:lpstr>ADA Regulations</vt:lpstr>
      <vt:lpstr>PowerPoint Presentation</vt:lpstr>
      <vt:lpstr>ADA Regulations</vt:lpstr>
      <vt:lpstr>ADA Regulations</vt:lpstr>
      <vt:lpstr> Service may not be refused solely because the individual’s disability results in appearance or involuntary behavior that may offend, annoy, or inconvenience employees or other passengers of the transit system.   </vt:lpstr>
      <vt:lpstr>ADA Regulations</vt:lpstr>
      <vt:lpstr>ADA Regulations</vt:lpstr>
      <vt:lpstr>ADA Regulations</vt:lpstr>
      <vt:lpstr>Requirements Under the Law</vt:lpstr>
      <vt:lpstr>Lift Operations</vt:lpstr>
      <vt:lpstr>ADA Regulations</vt:lpstr>
      <vt:lpstr>ADA Regulations</vt:lpstr>
      <vt:lpstr>ADA Regulations</vt:lpstr>
      <vt:lpstr>ADA Regulations</vt:lpstr>
      <vt:lpstr>ADA Regulations</vt:lpstr>
      <vt:lpstr>Section 8: Taxi Services &amp; The ADA  (49CFR part 37; 37.29)</vt:lpstr>
      <vt:lpstr>Taxi Services &amp; The ADA</vt:lpstr>
      <vt:lpstr>Taxi Services &amp; the ADA</vt:lpstr>
      <vt:lpstr>Taxi Services &amp; the ADA</vt:lpstr>
      <vt:lpstr>PowerPoint Presentation</vt:lpstr>
      <vt:lpstr>Taxi Services &amp; the ADA</vt:lpstr>
      <vt:lpstr>Taxi Services &amp; the ADA</vt:lpstr>
      <vt:lpstr>Taxi Services &amp; the ADA</vt:lpstr>
      <vt:lpstr>Taxi Services &amp; the ADA</vt:lpstr>
      <vt:lpstr>Taxi Services &amp; the ADA</vt:lpstr>
      <vt:lpstr>Additional Resources</vt:lpstr>
      <vt:lpstr>Additional Resources</vt:lpstr>
      <vt:lpstr>Section 9: Assisting Passengers with Service Animals</vt:lpstr>
      <vt:lpstr>   Included in the ADA regulations is the right of a person traveling with a service animal to have equal access to public transportation &amp; accommodations.  </vt:lpstr>
      <vt:lpstr>Service Animals</vt:lpstr>
      <vt:lpstr>Service Animals</vt:lpstr>
      <vt:lpstr>Service Animals</vt:lpstr>
      <vt:lpstr>Service Animals</vt:lpstr>
      <vt:lpstr>Service Animals</vt:lpstr>
      <vt:lpstr>PowerPoint Presentation</vt:lpstr>
      <vt:lpstr>Service Animals</vt:lpstr>
      <vt:lpstr>Service Animals</vt:lpstr>
      <vt:lpstr>Service Animals</vt:lpstr>
      <vt:lpstr>Service Animals</vt:lpstr>
      <vt:lpstr>Service Animals</vt:lpstr>
      <vt:lpstr>Section 10:  Disability Awareness</vt:lpstr>
      <vt:lpstr>Disability Awareness</vt:lpstr>
      <vt:lpstr>Disability Awareness</vt:lpstr>
      <vt:lpstr>Disability Awareness</vt:lpstr>
      <vt:lpstr>Disability Awareness</vt:lpstr>
      <vt:lpstr>Disability Awareness</vt:lpstr>
      <vt:lpstr>PowerPoint Presentation</vt:lpstr>
      <vt:lpstr>Disability Awareness</vt:lpstr>
      <vt:lpstr>Disability Awareness</vt:lpstr>
      <vt:lpstr>Hidden Disabilities</vt:lpstr>
      <vt:lpstr>Disability Awareness</vt:lpstr>
      <vt:lpstr>Persons with Visual Impairments</vt:lpstr>
      <vt:lpstr>Vision Loss</vt:lpstr>
      <vt:lpstr>Vision Loss &amp; Aging</vt:lpstr>
      <vt:lpstr>Some Types of Vision Loss</vt:lpstr>
      <vt:lpstr>Cataracts</vt:lpstr>
      <vt:lpstr>Glaucoma</vt:lpstr>
      <vt:lpstr>Diabetic Retinopathy</vt:lpstr>
      <vt:lpstr>Retinitis Pigmentosa</vt:lpstr>
      <vt:lpstr>Nearsightedness</vt:lpstr>
      <vt:lpstr>Disability Awareness</vt:lpstr>
      <vt:lpstr>Communicate</vt:lpstr>
      <vt:lpstr>Techniques</vt:lpstr>
      <vt:lpstr>Trust Walk</vt:lpstr>
      <vt:lpstr>Techniques</vt:lpstr>
      <vt:lpstr>Hearing Impairments</vt:lpstr>
      <vt:lpstr>Speech Disorders</vt:lpstr>
      <vt:lpstr>Cognitive Disabilities</vt:lpstr>
      <vt:lpstr>Cognitive Disabilities</vt:lpstr>
      <vt:lpstr>Alzheimer's Disease</vt:lpstr>
      <vt:lpstr>PowerPoint Presentation</vt:lpstr>
      <vt:lpstr>Alzheimer's Disease</vt:lpstr>
      <vt:lpstr>Alzheimer's Disease</vt:lpstr>
      <vt:lpstr>Stroke</vt:lpstr>
      <vt:lpstr>Five Symptoms of Stroke</vt:lpstr>
      <vt:lpstr>Stroke</vt:lpstr>
      <vt:lpstr>Cerebral Palsy</vt:lpstr>
      <vt:lpstr>Cerebral Palsy</vt:lpstr>
      <vt:lpstr>Cerebral Palsy</vt:lpstr>
      <vt:lpstr>Amputation</vt:lpstr>
      <vt:lpstr>Amputation</vt:lpstr>
      <vt:lpstr>Learning Disabilities</vt:lpstr>
      <vt:lpstr>Learning Disabilities</vt:lpstr>
      <vt:lpstr>Intellectual Disabilities</vt:lpstr>
      <vt:lpstr>PowerPoint Presentation</vt:lpstr>
      <vt:lpstr>Intellectual Disabilities</vt:lpstr>
      <vt:lpstr>Intellectual Disabilities</vt:lpstr>
      <vt:lpstr>Mental Illnesses</vt:lpstr>
      <vt:lpstr>Mental Illnesses</vt:lpstr>
      <vt:lpstr>Autism</vt:lpstr>
      <vt:lpstr> Autism is a lifelong disability that usually affects a person’s social interaction, learning, communication, &amp; behavior due to interference with the way the person’s brain collects &amp; organizes information.  </vt:lpstr>
      <vt:lpstr>Autism</vt:lpstr>
      <vt:lpstr>Autism</vt:lpstr>
      <vt:lpstr>   Autism is a very complex disorder, &amp; the needs of these individuals vary greatly.</vt:lpstr>
      <vt:lpstr>Autism</vt:lpstr>
      <vt:lpstr>Traumatic Brain Injury</vt:lpstr>
      <vt:lpstr>Traumatic Brain Injury</vt:lpstr>
      <vt:lpstr>Spinal Cord Injury</vt:lpstr>
      <vt:lpstr>Spinal Cord Injury</vt:lpstr>
      <vt:lpstr>Spinal Cord Injury</vt:lpstr>
      <vt:lpstr>Diabetes</vt:lpstr>
      <vt:lpstr>Diabetes</vt:lpstr>
      <vt:lpstr>Epilepsy or Seizure Disorders</vt:lpstr>
      <vt:lpstr>Epilepsy or Seizure Disorders</vt:lpstr>
      <vt:lpstr>Epilepsy or Seizure Disorders</vt:lpstr>
      <vt:lpstr>Epilepsy or Seizure Disorders</vt:lpstr>
      <vt:lpstr> Epilepsy can usually be controlled with medication.  However, it is dangerous to assume that because the person’s condition was under control one day, he or she cannot have a seizure on the next.   </vt:lpstr>
      <vt:lpstr>Epilepsy or Seizure Disorders</vt:lpstr>
      <vt:lpstr>Section 11:  Bloodborne Pathogens</vt:lpstr>
      <vt:lpstr>National RTAP: Bloodborne Pathogens    </vt:lpstr>
      <vt:lpstr>Bloodborne Pathogens</vt:lpstr>
      <vt:lpstr>Bloodborne Pathogens</vt:lpstr>
      <vt:lpstr> Knowledge of &amp; compliance with the bloodborne pathogen regulations is the best way to protect yourself, your family, employer, &amp; passengers from infection.  </vt:lpstr>
      <vt:lpstr>Bloodborne Pathogens</vt:lpstr>
      <vt:lpstr>Bloodborne Pathogens</vt:lpstr>
      <vt:lpstr>Bloodborne Pathogens</vt:lpstr>
      <vt:lpstr>Bloodborne Pathogens</vt:lpstr>
      <vt:lpstr>Bloodborne Pathogens</vt:lpstr>
      <vt:lpstr>Bloodborne Pathogens</vt:lpstr>
      <vt:lpstr>  Hepatitis is not spread to another person through casual contact such as helping passengers onto or off your vehicle. It is a blood-to-blood transmission. </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National RTAP </vt:lpstr>
      <vt:lpstr>National RTAP </vt:lpstr>
      <vt:lpstr>Section 12:  Mobility Equipment &amp; Features</vt:lpstr>
      <vt:lpstr>  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 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Mobility Equipment &amp; Features</vt:lpstr>
      <vt:lpstr>Frequently Asked Questions About Wheelchairs</vt:lpstr>
      <vt:lpstr>Frequently Asked Questions About Wheelchairs</vt:lpstr>
      <vt:lpstr>Mobility Equipment &amp; Features</vt:lpstr>
      <vt:lpstr>Mobility Equipment &amp; Features</vt:lpstr>
      <vt:lpstr>Mobility Equipment &amp; Features</vt:lpstr>
      <vt:lpstr>Section 13:  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Lift Operating Procedures</vt:lpstr>
      <vt:lpstr>PowerPoint Presentation</vt:lpstr>
      <vt:lpstr>Lift Operating Procedures</vt:lpstr>
      <vt:lpstr>Lift Operating Procedures</vt:lpstr>
      <vt:lpstr>Lift Operating Procedures</vt:lpstr>
      <vt:lpstr>Lift Operating Procedures</vt:lpstr>
      <vt:lpstr>BRAUN LIFT</vt:lpstr>
      <vt:lpstr>Lift Operating Procedures</vt:lpstr>
      <vt:lpstr>Lift Operating Procedures</vt:lpstr>
      <vt:lpstr>Lift Operating Procedures</vt:lpstr>
      <vt:lpstr>RICON LIFT</vt:lpstr>
      <vt:lpstr>Lift Operating Procedures</vt:lpstr>
      <vt:lpstr>Lift Operating Procedures</vt:lpstr>
      <vt:lpstr>MAXON MOBILITY LIFT</vt:lpstr>
      <vt:lpstr>Lift Operating Procedures</vt:lpstr>
      <vt:lpstr>Lift Operating Procedures</vt:lpstr>
      <vt:lpstr>Lift Operating Procedures</vt:lpstr>
      <vt:lpstr>Lift Operating Procedures</vt:lpstr>
      <vt:lpstr>Section 14:  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Wheelchair Securement</vt:lpstr>
      <vt:lpstr>Section 15:  Securing the Wheelchair Occupant</vt:lpstr>
      <vt:lpstr>Securing the Wheelchair Occupant</vt:lpstr>
      <vt:lpstr>Securing the Wheelchair Occupant</vt:lpstr>
      <vt:lpstr>Securing the Wheelchair Occupant</vt:lpstr>
      <vt:lpstr>Securing the Wheelchair Occupant</vt:lpstr>
      <vt:lpstr>Securing the Wheelchair Occupant</vt:lpstr>
      <vt:lpstr>Securing the Wheelchair Occupant</vt:lpstr>
      <vt:lpstr>Securing the Wheelchair Occupant</vt:lpstr>
      <vt:lpstr>Securing the Wheelchair Occupant</vt:lpstr>
      <vt:lpstr>Securing the Wheelchair Occupant</vt:lpstr>
      <vt:lpstr>Securing the Wheelchair Occupant</vt:lpstr>
      <vt:lpstr>Securing the Wheelchair Occupant</vt:lpstr>
      <vt:lpstr>Section 16:  Transporting an Aging Society</vt:lpstr>
      <vt:lpstr>Securing the Wheelchair Occupant</vt:lpstr>
      <vt:lpstr>Transporting an Aging Society</vt:lpstr>
      <vt:lpstr>Transporting an Aging Society</vt:lpstr>
      <vt:lpstr>Transporting an Aging Society</vt:lpstr>
      <vt:lpstr>Transporting an Aging Society</vt:lpstr>
      <vt:lpstr>Transporting an Aging Society</vt:lpstr>
      <vt:lpstr>Transporting an Aging Society</vt:lpstr>
      <vt:lpstr>Transporting an Aging Society</vt:lpstr>
      <vt:lpstr>Section 17:  Sexual Harassment</vt:lpstr>
      <vt:lpstr>Sexual Harassment</vt:lpstr>
      <vt:lpstr>Sexual Harassment</vt:lpstr>
      <vt:lpstr>Sexual Harassment</vt:lpstr>
      <vt:lpstr>Sexual Harassment</vt:lpstr>
      <vt:lpstr>Sexual Harassment</vt:lpstr>
      <vt:lpstr>Sexual Harassment</vt:lpstr>
      <vt:lpstr>Sexual Harassment</vt:lpstr>
      <vt:lpstr>Section 18:  Accidents, Incidents, &amp; Emergencies</vt:lpstr>
      <vt:lpstr>PowerPoint Presentation</vt:lpstr>
      <vt:lpstr>Accidents, Incidents, &amp; Emergencies</vt:lpstr>
      <vt:lpstr>Accidents, Incidents, &amp; Emergencies</vt:lpstr>
      <vt:lpstr>Accidents, Incidents, &amp; Emergencies</vt:lpstr>
      <vt:lpstr>Accidents, Incidents, &amp; Emergencies</vt:lpstr>
      <vt:lpstr>PowerPoint Presentation</vt:lpstr>
      <vt:lpstr>Accidents, Incidents, &amp; Emergencies</vt:lpstr>
      <vt:lpstr>Accidents, Incidents, &amp; Emergencies</vt:lpstr>
      <vt:lpstr>Accidents, Incidents, &amp; Emergencies</vt:lpstr>
      <vt:lpstr>Accidents, Incidents, &amp; Emergencies</vt:lpstr>
      <vt:lpstr>Accidents, Incidents, &amp; Emergencies</vt:lpstr>
      <vt:lpstr>Accidents, Incidents, &amp; Emergencies</vt:lpstr>
      <vt:lpstr>Accidents, Incidents, &amp; Emergencies</vt:lpstr>
      <vt:lpstr>Accidents, Incidents, &amp; Emergencies</vt:lpstr>
      <vt:lpstr>Fire Extinguishers</vt:lpstr>
      <vt:lpstr>Fire Extinguisher Operation</vt:lpstr>
      <vt:lpstr>Special Considerations for Fires</vt:lpstr>
      <vt:lpstr>National RTAP Emergency Evacuations (video)</vt:lpstr>
      <vt:lpstr>Vehicle Evacuation (video)</vt:lpstr>
      <vt:lpstr>Thank You!!</vt:lpstr>
    </vt:vector>
  </TitlesOfParts>
  <Company>MNDOT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Peterson</dc:creator>
  <cp:lastModifiedBy>araefarley@gmail.com</cp:lastModifiedBy>
  <cp:revision>5118</cp:revision>
  <dcterms:created xsi:type="dcterms:W3CDTF">2011-09-13T21:05:29Z</dcterms:created>
  <dcterms:modified xsi:type="dcterms:W3CDTF">2020-10-12T22:08:34Z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0x0101001F82975B66FABA4FB2183A1F5045CF82</vt:lpwstr>
  </property>
</Properties>
</file>