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73" r:id="rId5"/>
  </p:sldMasterIdLst>
  <p:notesMasterIdLst>
    <p:notesMasterId r:id="rId307"/>
  </p:notesMasterIdLst>
  <p:handoutMasterIdLst>
    <p:handoutMasterId r:id="rId308"/>
  </p:handoutMasterIdLst>
  <p:sldIdLst>
    <p:sldId id="470" r:id="rId6"/>
    <p:sldId id="297" r:id="rId7"/>
    <p:sldId id="1057" r:id="rId8"/>
    <p:sldId id="310" r:id="rId9"/>
    <p:sldId id="489" r:id="rId10"/>
    <p:sldId id="1058" r:id="rId11"/>
    <p:sldId id="423" r:id="rId12"/>
    <p:sldId id="496" r:id="rId13"/>
    <p:sldId id="1293" r:id="rId14"/>
    <p:sldId id="1259" r:id="rId15"/>
    <p:sldId id="1258" r:id="rId16"/>
    <p:sldId id="1296" r:id="rId17"/>
    <p:sldId id="1297" r:id="rId18"/>
    <p:sldId id="1257" r:id="rId19"/>
    <p:sldId id="1295" r:id="rId20"/>
    <p:sldId id="1256" r:id="rId21"/>
    <p:sldId id="503" r:id="rId22"/>
    <p:sldId id="504" r:id="rId23"/>
    <p:sldId id="499" r:id="rId24"/>
    <p:sldId id="494" r:id="rId25"/>
    <p:sldId id="1070" r:id="rId26"/>
    <p:sldId id="1255" r:id="rId27"/>
    <p:sldId id="1253" r:id="rId28"/>
    <p:sldId id="1252" r:id="rId29"/>
    <p:sldId id="1250" r:id="rId30"/>
    <p:sldId id="1251" r:id="rId31"/>
    <p:sldId id="1254" r:id="rId32"/>
    <p:sldId id="1324" r:id="rId33"/>
    <p:sldId id="1313" r:id="rId34"/>
    <p:sldId id="1315" r:id="rId35"/>
    <p:sldId id="1320" r:id="rId36"/>
    <p:sldId id="1321" r:id="rId37"/>
    <p:sldId id="1322" r:id="rId38"/>
    <p:sldId id="311" r:id="rId39"/>
    <p:sldId id="1290" r:id="rId40"/>
    <p:sldId id="1291" r:id="rId41"/>
    <p:sldId id="1292" r:id="rId42"/>
    <p:sldId id="422" r:id="rId43"/>
    <p:sldId id="421" r:id="rId44"/>
    <p:sldId id="1073" r:id="rId45"/>
    <p:sldId id="1072" r:id="rId46"/>
    <p:sldId id="1079" r:id="rId47"/>
    <p:sldId id="1287" r:id="rId48"/>
    <p:sldId id="1288" r:id="rId49"/>
    <p:sldId id="385" r:id="rId50"/>
    <p:sldId id="1086" r:id="rId51"/>
    <p:sldId id="386" r:id="rId52"/>
    <p:sldId id="551" r:id="rId53"/>
    <p:sldId id="1074" r:id="rId54"/>
    <p:sldId id="1075" r:id="rId55"/>
    <p:sldId id="1354" r:id="rId56"/>
    <p:sldId id="1355" r:id="rId57"/>
    <p:sldId id="1356" r:id="rId58"/>
    <p:sldId id="1357" r:id="rId59"/>
    <p:sldId id="1264" r:id="rId60"/>
    <p:sldId id="1265" r:id="rId61"/>
    <p:sldId id="1266" r:id="rId62"/>
    <p:sldId id="1267" r:id="rId63"/>
    <p:sldId id="1269" r:id="rId64"/>
    <p:sldId id="1270" r:id="rId65"/>
    <p:sldId id="1271" r:id="rId66"/>
    <p:sldId id="1272" r:id="rId67"/>
    <p:sldId id="1273" r:id="rId68"/>
    <p:sldId id="1274" r:id="rId69"/>
    <p:sldId id="1275" r:id="rId70"/>
    <p:sldId id="1276" r:id="rId71"/>
    <p:sldId id="1277" r:id="rId72"/>
    <p:sldId id="1278" r:id="rId73"/>
    <p:sldId id="1279" r:id="rId74"/>
    <p:sldId id="1280" r:id="rId75"/>
    <p:sldId id="1281" r:id="rId76"/>
    <p:sldId id="1282" r:id="rId77"/>
    <p:sldId id="1283" r:id="rId78"/>
    <p:sldId id="1284" r:id="rId79"/>
    <p:sldId id="1286" r:id="rId80"/>
    <p:sldId id="1285" r:id="rId81"/>
    <p:sldId id="1262" r:id="rId82"/>
    <p:sldId id="1263" r:id="rId83"/>
    <p:sldId id="472" r:id="rId84"/>
    <p:sldId id="1152" r:id="rId85"/>
    <p:sldId id="1325" r:id="rId86"/>
    <p:sldId id="1076" r:id="rId87"/>
    <p:sldId id="428" r:id="rId88"/>
    <p:sldId id="427" r:id="rId89"/>
    <p:sldId id="426" r:id="rId90"/>
    <p:sldId id="425" r:id="rId91"/>
    <p:sldId id="424" r:id="rId92"/>
    <p:sldId id="1149" r:id="rId93"/>
    <p:sldId id="1150" r:id="rId94"/>
    <p:sldId id="314" r:id="rId95"/>
    <p:sldId id="477" r:id="rId96"/>
    <p:sldId id="1060" r:id="rId97"/>
    <p:sldId id="1061" r:id="rId98"/>
    <p:sldId id="433" r:id="rId99"/>
    <p:sldId id="473" r:id="rId100"/>
    <p:sldId id="474" r:id="rId101"/>
    <p:sldId id="436" r:id="rId102"/>
    <p:sldId id="430" r:id="rId103"/>
    <p:sldId id="431" r:id="rId104"/>
    <p:sldId id="315" r:id="rId105"/>
    <p:sldId id="463" r:id="rId106"/>
    <p:sldId id="464" r:id="rId107"/>
    <p:sldId id="491" r:id="rId108"/>
    <p:sldId id="465" r:id="rId109"/>
    <p:sldId id="466" r:id="rId110"/>
    <p:sldId id="1077" r:id="rId111"/>
    <p:sldId id="1080" r:id="rId112"/>
    <p:sldId id="1147" r:id="rId113"/>
    <p:sldId id="1331" r:id="rId114"/>
    <p:sldId id="1148" r:id="rId115"/>
    <p:sldId id="1332" r:id="rId116"/>
    <p:sldId id="1330" r:id="rId117"/>
    <p:sldId id="316" r:id="rId118"/>
    <p:sldId id="552" r:id="rId119"/>
    <p:sldId id="317" r:id="rId120"/>
    <p:sldId id="318" r:id="rId121"/>
    <p:sldId id="1078" r:id="rId122"/>
    <p:sldId id="1098" r:id="rId123"/>
    <p:sldId id="1350" r:id="rId124"/>
    <p:sldId id="1327" r:id="rId125"/>
    <p:sldId id="1339" r:id="rId126"/>
    <p:sldId id="1351" r:id="rId127"/>
    <p:sldId id="1097" r:id="rId128"/>
    <p:sldId id="1082" r:id="rId129"/>
    <p:sldId id="1083" r:id="rId130"/>
    <p:sldId id="1146" r:id="rId131"/>
    <p:sldId id="1328" r:id="rId132"/>
    <p:sldId id="319" r:id="rId133"/>
    <p:sldId id="1102" r:id="rId134"/>
    <p:sldId id="1103" r:id="rId135"/>
    <p:sldId id="1104" r:id="rId136"/>
    <p:sldId id="1153" r:id="rId137"/>
    <p:sldId id="478" r:id="rId138"/>
    <p:sldId id="320" r:id="rId139"/>
    <p:sldId id="1106" r:id="rId140"/>
    <p:sldId id="1352" r:id="rId141"/>
    <p:sldId id="1105" r:id="rId142"/>
    <p:sldId id="438" r:id="rId143"/>
    <p:sldId id="439" r:id="rId144"/>
    <p:sldId id="440" r:id="rId145"/>
    <p:sldId id="441" r:id="rId146"/>
    <p:sldId id="442" r:id="rId147"/>
    <p:sldId id="443" r:id="rId148"/>
    <p:sldId id="444" r:id="rId149"/>
    <p:sldId id="445" r:id="rId150"/>
    <p:sldId id="446" r:id="rId151"/>
    <p:sldId id="447" r:id="rId152"/>
    <p:sldId id="393" r:id="rId153"/>
    <p:sldId id="394" r:id="rId154"/>
    <p:sldId id="395" r:id="rId155"/>
    <p:sldId id="1099" r:id="rId156"/>
    <p:sldId id="392" r:id="rId157"/>
    <p:sldId id="391" r:id="rId158"/>
    <p:sldId id="397" r:id="rId159"/>
    <p:sldId id="448" r:id="rId160"/>
    <p:sldId id="321" r:id="rId161"/>
    <p:sldId id="1335" r:id="rId162"/>
    <p:sldId id="1096" r:id="rId163"/>
    <p:sldId id="1095" r:id="rId164"/>
    <p:sldId id="1336" r:id="rId165"/>
    <p:sldId id="805" r:id="rId166"/>
    <p:sldId id="782" r:id="rId167"/>
    <p:sldId id="783" r:id="rId168"/>
    <p:sldId id="784" r:id="rId169"/>
    <p:sldId id="1039" r:id="rId170"/>
    <p:sldId id="322" r:id="rId171"/>
    <p:sldId id="1084" r:id="rId172"/>
    <p:sldId id="1085" r:id="rId173"/>
    <p:sldId id="786" r:id="rId174"/>
    <p:sldId id="1038" r:id="rId175"/>
    <p:sldId id="1062" r:id="rId176"/>
    <p:sldId id="787" r:id="rId177"/>
    <p:sldId id="1045" r:id="rId178"/>
    <p:sldId id="803" r:id="rId179"/>
    <p:sldId id="1115" r:id="rId180"/>
    <p:sldId id="789" r:id="rId181"/>
    <p:sldId id="323" r:id="rId182"/>
    <p:sldId id="1089" r:id="rId183"/>
    <p:sldId id="1333" r:id="rId184"/>
    <p:sldId id="1090" r:id="rId185"/>
    <p:sldId id="1334" r:id="rId186"/>
    <p:sldId id="456" r:id="rId187"/>
    <p:sldId id="1051" r:id="rId188"/>
    <p:sldId id="1052" r:id="rId189"/>
    <p:sldId id="324" r:id="rId190"/>
    <p:sldId id="1053" r:id="rId191"/>
    <p:sldId id="1091" r:id="rId192"/>
    <p:sldId id="1092" r:id="rId193"/>
    <p:sldId id="1093" r:id="rId194"/>
    <p:sldId id="1063" r:id="rId195"/>
    <p:sldId id="1054" r:id="rId196"/>
    <p:sldId id="1094" r:id="rId197"/>
    <p:sldId id="1055" r:id="rId198"/>
    <p:sldId id="1064" r:id="rId199"/>
    <p:sldId id="1112" r:id="rId200"/>
    <p:sldId id="1154" r:id="rId201"/>
    <p:sldId id="325" r:id="rId202"/>
    <p:sldId id="326" r:id="rId203"/>
    <p:sldId id="1155" r:id="rId204"/>
    <p:sldId id="1156" r:id="rId205"/>
    <p:sldId id="1158" r:id="rId206"/>
    <p:sldId id="1353" r:id="rId207"/>
    <p:sldId id="1157" r:id="rId208"/>
    <p:sldId id="1050" r:id="rId209"/>
    <p:sldId id="1160" r:id="rId210"/>
    <p:sldId id="1159" r:id="rId211"/>
    <p:sldId id="1161" r:id="rId212"/>
    <p:sldId id="1162" r:id="rId213"/>
    <p:sldId id="1163" r:id="rId214"/>
    <p:sldId id="1165" r:id="rId215"/>
    <p:sldId id="1164" r:id="rId216"/>
    <p:sldId id="475" r:id="rId217"/>
    <p:sldId id="459" r:id="rId218"/>
    <p:sldId id="327" r:id="rId219"/>
    <p:sldId id="1088" r:id="rId220"/>
    <p:sldId id="1340" r:id="rId221"/>
    <p:sldId id="509" r:id="rId222"/>
    <p:sldId id="1172" r:id="rId223"/>
    <p:sldId id="1173" r:id="rId224"/>
    <p:sldId id="1174" r:id="rId225"/>
    <p:sldId id="1175" r:id="rId226"/>
    <p:sldId id="1176" r:id="rId227"/>
    <p:sldId id="1177" r:id="rId228"/>
    <p:sldId id="1178" r:id="rId229"/>
    <p:sldId id="1179" r:id="rId230"/>
    <p:sldId id="1166" r:id="rId231"/>
    <p:sldId id="1329" r:id="rId232"/>
    <p:sldId id="437" r:id="rId233"/>
    <p:sldId id="1168" r:id="rId234"/>
    <p:sldId id="1169" r:id="rId235"/>
    <p:sldId id="1180" r:id="rId236"/>
    <p:sldId id="417" r:id="rId237"/>
    <p:sldId id="328" r:id="rId238"/>
    <p:sldId id="476" r:id="rId239"/>
    <p:sldId id="1244" r:id="rId240"/>
    <p:sldId id="1245" r:id="rId241"/>
    <p:sldId id="513" r:id="rId242"/>
    <p:sldId id="514" r:id="rId243"/>
    <p:sldId id="1241" r:id="rId244"/>
    <p:sldId id="1081" r:id="rId245"/>
    <p:sldId id="1243" r:id="rId246"/>
    <p:sldId id="1100" r:id="rId247"/>
    <p:sldId id="1101" r:id="rId248"/>
    <p:sldId id="1242" r:id="rId249"/>
    <p:sldId id="1246" r:id="rId250"/>
    <p:sldId id="1247" r:id="rId251"/>
    <p:sldId id="1248" r:id="rId252"/>
    <p:sldId id="1301" r:id="rId253"/>
    <p:sldId id="329" r:id="rId254"/>
    <p:sldId id="330" r:id="rId255"/>
    <p:sldId id="1182" r:id="rId256"/>
    <p:sldId id="1181" r:id="rId257"/>
    <p:sldId id="1195" r:id="rId258"/>
    <p:sldId id="1219" r:id="rId259"/>
    <p:sldId id="1221" r:id="rId260"/>
    <p:sldId id="1226" r:id="rId261"/>
    <p:sldId id="1232" r:id="rId262"/>
    <p:sldId id="1222" r:id="rId263"/>
    <p:sldId id="1198" r:id="rId264"/>
    <p:sldId id="1229" r:id="rId265"/>
    <p:sldId id="1199" r:id="rId266"/>
    <p:sldId id="331" r:id="rId267"/>
    <p:sldId id="418" r:id="rId268"/>
    <p:sldId id="1184" r:id="rId269"/>
    <p:sldId id="1185" r:id="rId270"/>
    <p:sldId id="1186" r:id="rId271"/>
    <p:sldId id="1261" r:id="rId272"/>
    <p:sldId id="1289" r:id="rId273"/>
    <p:sldId id="332" r:id="rId274"/>
    <p:sldId id="1107" r:id="rId275"/>
    <p:sldId id="1201" r:id="rId276"/>
    <p:sldId id="1200" r:id="rId277"/>
    <p:sldId id="1191" r:id="rId278"/>
    <p:sldId id="1192" r:id="rId279"/>
    <p:sldId id="1233" r:id="rId280"/>
    <p:sldId id="1235" r:id="rId281"/>
    <p:sldId id="1239" r:id="rId282"/>
    <p:sldId id="1230" r:id="rId283"/>
    <p:sldId id="336" r:id="rId284"/>
    <p:sldId id="462" r:id="rId285"/>
    <p:sldId id="521" r:id="rId286"/>
    <p:sldId id="467" r:id="rId287"/>
    <p:sldId id="485" r:id="rId288"/>
    <p:sldId id="487" r:id="rId289"/>
    <p:sldId id="490" r:id="rId290"/>
    <p:sldId id="529" r:id="rId291"/>
    <p:sldId id="532" r:id="rId292"/>
    <p:sldId id="337" r:id="rId293"/>
    <p:sldId id="455" r:id="rId294"/>
    <p:sldId id="1087" r:id="rId295"/>
    <p:sldId id="1343" r:id="rId296"/>
    <p:sldId id="450" r:id="rId297"/>
    <p:sldId id="452" r:id="rId298"/>
    <p:sldId id="1358" r:id="rId299"/>
    <p:sldId id="454" r:id="rId300"/>
    <p:sldId id="554" r:id="rId301"/>
    <p:sldId id="555" r:id="rId302"/>
    <p:sldId id="556" r:id="rId303"/>
    <p:sldId id="557" r:id="rId304"/>
    <p:sldId id="558" r:id="rId305"/>
    <p:sldId id="559" r:id="rId3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452B62-BC8C-EF66-B8D6-928A7667380D}" name="Berta Hartig" initials="BH" userId="S::bertashermerhartig_gmail.com#ext#@drbconsult.onmicrosoft.com::258830c1-dd6b-4d36-ab15-e8823ec3e68f" providerId="AD"/>
  <p188:author id="{A3C45D89-D6B8-7327-F268-F43192546FA0}" name="Mariah Helgeson" initials="MH" userId="S::mariah@drbconsult.onmicrosoft.com::51b1bd1c-374c-4333-91a8-ada6f1cc33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A"/>
    <a:srgbClr val="00ABCD"/>
    <a:srgbClr val="5D295F"/>
    <a:srgbClr val="4472C4"/>
    <a:srgbClr val="003865"/>
    <a:srgbClr val="78BE21"/>
    <a:srgbClr val="8D3F2B"/>
    <a:srgbClr val="003E6C"/>
    <a:srgbClr val="71BF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22DEC-B32C-D94B-7395-BDD2B063920E}" v="205" dt="2024-08-31T00:37:19.662"/>
    <p1510:client id="{6C5AFC52-3CD7-81E1-837F-AF1A8299F8C1}" v="2" dt="2024-08-30T23:43:27.299"/>
    <p1510:client id="{873CF395-5C7E-92F4-1C81-34B28969A6A8}" v="24" dt="2024-08-30T19:24:54.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1"/>
  </p:normalViewPr>
  <p:slideViewPr>
    <p:cSldViewPr snapToGrid="0">
      <p:cViewPr varScale="1">
        <p:scale>
          <a:sx n="103" d="100"/>
          <a:sy n="103" d="100"/>
        </p:scale>
        <p:origin x="1880" y="168"/>
      </p:cViewPr>
      <p:guideLst>
        <p:guide orient="horz" pos="2160"/>
        <p:guide pos="2880"/>
      </p:guideLst>
    </p:cSldViewPr>
  </p:slideViewPr>
  <p:notesTextViewPr>
    <p:cViewPr>
      <p:scale>
        <a:sx n="1" d="1"/>
        <a:sy n="1" d="1"/>
      </p:scale>
      <p:origin x="0" y="0"/>
    </p:cViewPr>
  </p:notesTextViewPr>
  <p:sorterViewPr>
    <p:cViewPr varScale="1">
      <p:scale>
        <a:sx n="1" d="1"/>
        <a:sy n="1" d="1"/>
      </p:scale>
      <p:origin x="0" y="-6665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notesMaster" Target="notesMasters/notesMaster1.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handoutMaster" Target="handoutMasters/handoutMaster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presProps" Target="pres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viewProps" Target="viewProps.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theme" Target="theme/theme1.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tableStyles" Target="tableStyles.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microsoft.com/office/2018/10/relationships/authors" Target="authors.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0EA43-0E0E-4FF9-9AB0-CA11E9CD58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967FA8D-9645-46AA-B521-31E04B557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C3DEEED-C2AF-4D0D-BD54-00CE731765B5}" type="datetimeFigureOut">
              <a:rPr lang="en-US"/>
              <a:pPr>
                <a:defRPr/>
              </a:pPr>
              <a:t>8/30/2024</a:t>
            </a:fld>
            <a:endParaRPr lang="en-US"/>
          </a:p>
        </p:txBody>
      </p:sp>
      <p:sp>
        <p:nvSpPr>
          <p:cNvPr id="4" name="Footer Placeholder 3">
            <a:extLst>
              <a:ext uri="{FF2B5EF4-FFF2-40B4-BE49-F238E27FC236}">
                <a16:creationId xmlns:a16="http://schemas.microsoft.com/office/drawing/2014/main" id="{AAC78554-D180-4928-90EC-F6D17E990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882B3C7-9794-4405-AB92-038E05017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A23D616-B990-405A-9EA6-2D47E0CC0315}" type="slidenum">
              <a:rPr lang="en-US"/>
              <a:pPr>
                <a:defRPr/>
              </a:pPr>
              <a:t>‹#›</a:t>
            </a:fld>
            <a:endParaRPr lang="en-US"/>
          </a:p>
        </p:txBody>
      </p:sp>
    </p:spTree>
    <p:extLst>
      <p:ext uri="{BB962C8B-B14F-4D97-AF65-F5344CB8AC3E}">
        <p14:creationId xmlns:p14="http://schemas.microsoft.com/office/powerpoint/2010/main" val="435357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3AD0BA-AA7C-44CE-BE0C-6B4DB83BA2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52DB33-9D22-4A65-884E-85CF67AB735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E9EABF2-A636-4BE2-B57D-9A94C73F67BC}" type="datetimeFigureOut">
              <a:rPr lang="en-US"/>
              <a:pPr>
                <a:defRPr/>
              </a:pPr>
              <a:t>8/30/2024</a:t>
            </a:fld>
            <a:endParaRPr lang="en-US"/>
          </a:p>
        </p:txBody>
      </p:sp>
      <p:sp>
        <p:nvSpPr>
          <p:cNvPr id="4" name="Slide Image Placeholder 3">
            <a:extLst>
              <a:ext uri="{FF2B5EF4-FFF2-40B4-BE49-F238E27FC236}">
                <a16:creationId xmlns:a16="http://schemas.microsoft.com/office/drawing/2014/main" id="{080163F1-3899-4032-92B4-CDBB6F53817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3E310-AC7E-495A-9903-E0D84F7A3F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60892C-CAF6-4ADE-9657-B132E97DF2B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6CDAD87-FE74-433F-BDAF-7749888EBD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F736FB6-9959-4104-B02E-ECA05475264E}" type="slidenum">
              <a:rPr lang="en-US"/>
              <a:pPr>
                <a:defRPr/>
              </a:pPr>
              <a:t>‹#›</a:t>
            </a:fld>
            <a:endParaRPr lang="en-US"/>
          </a:p>
        </p:txBody>
      </p:sp>
    </p:spTree>
    <p:extLst>
      <p:ext uri="{BB962C8B-B14F-4D97-AF65-F5344CB8AC3E}">
        <p14:creationId xmlns:p14="http://schemas.microsoft.com/office/powerpoint/2010/main" val="2011487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1KFOK-CkMA"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a:t>
            </a:fld>
            <a:endParaRPr lang="en-US"/>
          </a:p>
        </p:txBody>
      </p:sp>
    </p:spTree>
    <p:extLst>
      <p:ext uri="{BB962C8B-B14F-4D97-AF65-F5344CB8AC3E}">
        <p14:creationId xmlns:p14="http://schemas.microsoft.com/office/powerpoint/2010/main" val="202982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16</a:t>
            </a:fld>
            <a:endParaRPr lang="en-US"/>
          </a:p>
        </p:txBody>
      </p:sp>
    </p:spTree>
    <p:extLst>
      <p:ext uri="{BB962C8B-B14F-4D97-AF65-F5344CB8AC3E}">
        <p14:creationId xmlns:p14="http://schemas.microsoft.com/office/powerpoint/2010/main" val="16514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a:t>
            </a:fld>
            <a:endParaRPr lang="en-US"/>
          </a:p>
        </p:txBody>
      </p:sp>
    </p:spTree>
    <p:extLst>
      <p:ext uri="{BB962C8B-B14F-4D97-AF65-F5344CB8AC3E}">
        <p14:creationId xmlns:p14="http://schemas.microsoft.com/office/powerpoint/2010/main" val="33977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18</a:t>
            </a:fld>
            <a:endParaRPr lang="en-US"/>
          </a:p>
        </p:txBody>
      </p:sp>
    </p:spTree>
    <p:extLst>
      <p:ext uri="{BB962C8B-B14F-4D97-AF65-F5344CB8AC3E}">
        <p14:creationId xmlns:p14="http://schemas.microsoft.com/office/powerpoint/2010/main" val="358897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19</a:t>
            </a:fld>
            <a:endParaRPr lang="en-US"/>
          </a:p>
        </p:txBody>
      </p:sp>
    </p:spTree>
    <p:extLst>
      <p:ext uri="{BB962C8B-B14F-4D97-AF65-F5344CB8AC3E}">
        <p14:creationId xmlns:p14="http://schemas.microsoft.com/office/powerpoint/2010/main" val="262587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20</a:t>
            </a:fld>
            <a:endParaRPr lang="en-US"/>
          </a:p>
        </p:txBody>
      </p:sp>
    </p:spTree>
    <p:extLst>
      <p:ext uri="{BB962C8B-B14F-4D97-AF65-F5344CB8AC3E}">
        <p14:creationId xmlns:p14="http://schemas.microsoft.com/office/powerpoint/2010/main" val="50519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21</a:t>
            </a:fld>
            <a:endParaRPr lang="en-US"/>
          </a:p>
        </p:txBody>
      </p:sp>
    </p:spTree>
    <p:extLst>
      <p:ext uri="{BB962C8B-B14F-4D97-AF65-F5344CB8AC3E}">
        <p14:creationId xmlns:p14="http://schemas.microsoft.com/office/powerpoint/2010/main" val="425215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22</a:t>
            </a:fld>
            <a:endParaRPr lang="en-US"/>
          </a:p>
        </p:txBody>
      </p:sp>
    </p:spTree>
    <p:extLst>
      <p:ext uri="{BB962C8B-B14F-4D97-AF65-F5344CB8AC3E}">
        <p14:creationId xmlns:p14="http://schemas.microsoft.com/office/powerpoint/2010/main" val="224070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b="1"/>
              <a:t>What are Federal Motor Carrier Safety Regulations (FMCSRs) and Hazardous Materials Regulations (HMRs) and Where are They Published?</a:t>
            </a:r>
          </a:p>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23</a:t>
            </a:fld>
            <a:endParaRPr lang="en-US"/>
          </a:p>
        </p:txBody>
      </p:sp>
    </p:spTree>
    <p:extLst>
      <p:ext uri="{BB962C8B-B14F-4D97-AF65-F5344CB8AC3E}">
        <p14:creationId xmlns:p14="http://schemas.microsoft.com/office/powerpoint/2010/main" val="409496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24</a:t>
            </a:fld>
            <a:endParaRPr lang="en-US"/>
          </a:p>
        </p:txBody>
      </p:sp>
    </p:spTree>
    <p:extLst>
      <p:ext uri="{BB962C8B-B14F-4D97-AF65-F5344CB8AC3E}">
        <p14:creationId xmlns:p14="http://schemas.microsoft.com/office/powerpoint/2010/main" val="84471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25</a:t>
            </a:fld>
            <a:endParaRPr lang="en-US"/>
          </a:p>
        </p:txBody>
      </p:sp>
    </p:spTree>
    <p:extLst>
      <p:ext uri="{BB962C8B-B14F-4D97-AF65-F5344CB8AC3E}">
        <p14:creationId xmlns:p14="http://schemas.microsoft.com/office/powerpoint/2010/main" val="334812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8</a:t>
            </a:fld>
            <a:endParaRPr lang="en-US"/>
          </a:p>
        </p:txBody>
      </p:sp>
    </p:spTree>
    <p:extLst>
      <p:ext uri="{BB962C8B-B14F-4D97-AF65-F5344CB8AC3E}">
        <p14:creationId xmlns:p14="http://schemas.microsoft.com/office/powerpoint/2010/main" val="34932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b="1"/>
          </a:p>
          <a:p>
            <a:pPr marL="0" indent="0">
              <a:buNone/>
            </a:pPr>
            <a:r>
              <a:rPr lang="en-US" sz="1200"/>
              <a:t>The Federal Motor Carrier Safety Regulations (FMCSRs) and Hazardous Material Regulations (HMRs) set forth minimum safety standards for motor carriers and drivers. They are published in </a:t>
            </a:r>
            <a:r>
              <a:rPr lang="en-US" sz="1200">
                <a:hlinkClick r:id="rId3"/>
              </a:rPr>
              <a:t>Title 49 of the U.S. Code of Federal Regulations (CFR)</a:t>
            </a:r>
            <a:r>
              <a:rPr lang="en-US" sz="1200"/>
              <a:t> and organized into Sections and Parts, designated by a numbered entry. Citations appear as follows: 49 CFR 390 or 49 CFR 390.15, where:</a:t>
            </a:r>
          </a:p>
          <a:p>
            <a:r>
              <a:rPr lang="en-US" sz="1200"/>
              <a:t>Title: 49</a:t>
            </a:r>
          </a:p>
          <a:p>
            <a:r>
              <a:rPr lang="en-US" sz="1200"/>
              <a:t>Part: 390</a:t>
            </a:r>
          </a:p>
          <a:p>
            <a:r>
              <a:rPr lang="en-US" sz="1200"/>
              <a:t>Section: 15</a:t>
            </a:r>
          </a:p>
          <a:p>
            <a:r>
              <a:rPr lang="en-US" sz="1200"/>
              <a:t>Title 49 governs transportation.</a:t>
            </a:r>
          </a:p>
          <a:p>
            <a:endParaRPr 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26</a:t>
            </a:fld>
            <a:endParaRPr lang="en-US"/>
          </a:p>
        </p:txBody>
      </p:sp>
    </p:spTree>
    <p:extLst>
      <p:ext uri="{BB962C8B-B14F-4D97-AF65-F5344CB8AC3E}">
        <p14:creationId xmlns:p14="http://schemas.microsoft.com/office/powerpoint/2010/main" val="395110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27</a:t>
            </a:fld>
            <a:endParaRPr lang="en-US"/>
          </a:p>
        </p:txBody>
      </p:sp>
    </p:spTree>
    <p:extLst>
      <p:ext uri="{BB962C8B-B14F-4D97-AF65-F5344CB8AC3E}">
        <p14:creationId xmlns:p14="http://schemas.microsoft.com/office/powerpoint/2010/main" val="334554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a:t>
            </a:fld>
            <a:endParaRPr lang="en-US"/>
          </a:p>
        </p:txBody>
      </p:sp>
    </p:spTree>
    <p:extLst>
      <p:ext uri="{BB962C8B-B14F-4D97-AF65-F5344CB8AC3E}">
        <p14:creationId xmlns:p14="http://schemas.microsoft.com/office/powerpoint/2010/main" val="7509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29</a:t>
            </a:fld>
            <a:endParaRPr lang="en-US"/>
          </a:p>
        </p:txBody>
      </p:sp>
    </p:spTree>
    <p:extLst>
      <p:ext uri="{BB962C8B-B14F-4D97-AF65-F5344CB8AC3E}">
        <p14:creationId xmlns:p14="http://schemas.microsoft.com/office/powerpoint/2010/main" val="294857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30</a:t>
            </a:fld>
            <a:endParaRPr lang="en-US"/>
          </a:p>
        </p:txBody>
      </p:sp>
    </p:spTree>
    <p:extLst>
      <p:ext uri="{BB962C8B-B14F-4D97-AF65-F5344CB8AC3E}">
        <p14:creationId xmlns:p14="http://schemas.microsoft.com/office/powerpoint/2010/main" val="3838670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31</a:t>
            </a:fld>
            <a:endParaRPr lang="en-US"/>
          </a:p>
        </p:txBody>
      </p:sp>
    </p:spTree>
    <p:extLst>
      <p:ext uri="{BB962C8B-B14F-4D97-AF65-F5344CB8AC3E}">
        <p14:creationId xmlns:p14="http://schemas.microsoft.com/office/powerpoint/2010/main" val="54418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32</a:t>
            </a:fld>
            <a:endParaRPr lang="en-US"/>
          </a:p>
        </p:txBody>
      </p:sp>
    </p:spTree>
    <p:extLst>
      <p:ext uri="{BB962C8B-B14F-4D97-AF65-F5344CB8AC3E}">
        <p14:creationId xmlns:p14="http://schemas.microsoft.com/office/powerpoint/2010/main" val="2504026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33</a:t>
            </a:fld>
            <a:endParaRPr lang="en-US"/>
          </a:p>
        </p:txBody>
      </p:sp>
    </p:spTree>
    <p:extLst>
      <p:ext uri="{BB962C8B-B14F-4D97-AF65-F5344CB8AC3E}">
        <p14:creationId xmlns:p14="http://schemas.microsoft.com/office/powerpoint/2010/main" val="3357431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38</a:t>
            </a:fld>
            <a:endParaRPr lang="en-US"/>
          </a:p>
        </p:txBody>
      </p:sp>
    </p:spTree>
    <p:extLst>
      <p:ext uri="{BB962C8B-B14F-4D97-AF65-F5344CB8AC3E}">
        <p14:creationId xmlns:p14="http://schemas.microsoft.com/office/powerpoint/2010/main" val="2963953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39</a:t>
            </a:fld>
            <a:endParaRPr lang="en-US"/>
          </a:p>
        </p:txBody>
      </p:sp>
    </p:spTree>
    <p:extLst>
      <p:ext uri="{BB962C8B-B14F-4D97-AF65-F5344CB8AC3E}">
        <p14:creationId xmlns:p14="http://schemas.microsoft.com/office/powerpoint/2010/main" val="141458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a:t>
            </a:fld>
            <a:endParaRPr lang="en-US"/>
          </a:p>
        </p:txBody>
      </p:sp>
    </p:spTree>
    <p:extLst>
      <p:ext uri="{BB962C8B-B14F-4D97-AF65-F5344CB8AC3E}">
        <p14:creationId xmlns:p14="http://schemas.microsoft.com/office/powerpoint/2010/main" val="407912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40</a:t>
            </a:fld>
            <a:endParaRPr lang="en-US"/>
          </a:p>
        </p:txBody>
      </p:sp>
    </p:spTree>
    <p:extLst>
      <p:ext uri="{BB962C8B-B14F-4D97-AF65-F5344CB8AC3E}">
        <p14:creationId xmlns:p14="http://schemas.microsoft.com/office/powerpoint/2010/main" val="175691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47</a:t>
            </a:fld>
            <a:endParaRPr lang="en-US"/>
          </a:p>
        </p:txBody>
      </p:sp>
    </p:spTree>
    <p:extLst>
      <p:ext uri="{BB962C8B-B14F-4D97-AF65-F5344CB8AC3E}">
        <p14:creationId xmlns:p14="http://schemas.microsoft.com/office/powerpoint/2010/main" val="811116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48</a:t>
            </a:fld>
            <a:endParaRPr lang="en-US"/>
          </a:p>
        </p:txBody>
      </p:sp>
    </p:spTree>
    <p:extLst>
      <p:ext uri="{BB962C8B-B14F-4D97-AF65-F5344CB8AC3E}">
        <p14:creationId xmlns:p14="http://schemas.microsoft.com/office/powerpoint/2010/main" val="1165643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49</a:t>
            </a:fld>
            <a:endParaRPr lang="en-US"/>
          </a:p>
        </p:txBody>
      </p:sp>
    </p:spTree>
    <p:extLst>
      <p:ext uri="{BB962C8B-B14F-4D97-AF65-F5344CB8AC3E}">
        <p14:creationId xmlns:p14="http://schemas.microsoft.com/office/powerpoint/2010/main" val="3299511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50</a:t>
            </a:fld>
            <a:endParaRPr lang="en-US"/>
          </a:p>
        </p:txBody>
      </p:sp>
    </p:spTree>
    <p:extLst>
      <p:ext uri="{BB962C8B-B14F-4D97-AF65-F5344CB8AC3E}">
        <p14:creationId xmlns:p14="http://schemas.microsoft.com/office/powerpoint/2010/main" val="921099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51</a:t>
            </a:fld>
            <a:endParaRPr lang="en-US"/>
          </a:p>
        </p:txBody>
      </p:sp>
    </p:spTree>
    <p:extLst>
      <p:ext uri="{BB962C8B-B14F-4D97-AF65-F5344CB8AC3E}">
        <p14:creationId xmlns:p14="http://schemas.microsoft.com/office/powerpoint/2010/main" val="1324050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52</a:t>
            </a:fld>
            <a:endParaRPr lang="en-US"/>
          </a:p>
        </p:txBody>
      </p:sp>
    </p:spTree>
    <p:extLst>
      <p:ext uri="{BB962C8B-B14F-4D97-AF65-F5344CB8AC3E}">
        <p14:creationId xmlns:p14="http://schemas.microsoft.com/office/powerpoint/2010/main" val="11712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53</a:t>
            </a:fld>
            <a:endParaRPr lang="en-US"/>
          </a:p>
        </p:txBody>
      </p:sp>
    </p:spTree>
    <p:extLst>
      <p:ext uri="{BB962C8B-B14F-4D97-AF65-F5344CB8AC3E}">
        <p14:creationId xmlns:p14="http://schemas.microsoft.com/office/powerpoint/2010/main" val="1849493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54</a:t>
            </a:fld>
            <a:endParaRPr lang="en-US"/>
          </a:p>
        </p:txBody>
      </p:sp>
    </p:spTree>
    <p:extLst>
      <p:ext uri="{BB962C8B-B14F-4D97-AF65-F5344CB8AC3E}">
        <p14:creationId xmlns:p14="http://schemas.microsoft.com/office/powerpoint/2010/main" val="33475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55</a:t>
            </a:fld>
            <a:endParaRPr lang="en-US"/>
          </a:p>
        </p:txBody>
      </p:sp>
    </p:spTree>
    <p:extLst>
      <p:ext uri="{BB962C8B-B14F-4D97-AF65-F5344CB8AC3E}">
        <p14:creationId xmlns:p14="http://schemas.microsoft.com/office/powerpoint/2010/main" val="114828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10</a:t>
            </a:fld>
            <a:endParaRPr lang="en-US"/>
          </a:p>
        </p:txBody>
      </p:sp>
    </p:spTree>
    <p:extLst>
      <p:ext uri="{BB962C8B-B14F-4D97-AF65-F5344CB8AC3E}">
        <p14:creationId xmlns:p14="http://schemas.microsoft.com/office/powerpoint/2010/main" val="20985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56</a:t>
            </a:fld>
            <a:endParaRPr lang="en-US"/>
          </a:p>
        </p:txBody>
      </p:sp>
    </p:spTree>
    <p:extLst>
      <p:ext uri="{BB962C8B-B14F-4D97-AF65-F5344CB8AC3E}">
        <p14:creationId xmlns:p14="http://schemas.microsoft.com/office/powerpoint/2010/main" val="836901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57</a:t>
            </a:fld>
            <a:endParaRPr lang="en-US"/>
          </a:p>
        </p:txBody>
      </p:sp>
    </p:spTree>
    <p:extLst>
      <p:ext uri="{BB962C8B-B14F-4D97-AF65-F5344CB8AC3E}">
        <p14:creationId xmlns:p14="http://schemas.microsoft.com/office/powerpoint/2010/main" val="1723883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58</a:t>
            </a:fld>
            <a:endParaRPr lang="en-US"/>
          </a:p>
        </p:txBody>
      </p:sp>
    </p:spTree>
    <p:extLst>
      <p:ext uri="{BB962C8B-B14F-4D97-AF65-F5344CB8AC3E}">
        <p14:creationId xmlns:p14="http://schemas.microsoft.com/office/powerpoint/2010/main" val="1561451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59</a:t>
            </a:fld>
            <a:endParaRPr lang="en-US"/>
          </a:p>
        </p:txBody>
      </p:sp>
    </p:spTree>
    <p:extLst>
      <p:ext uri="{BB962C8B-B14F-4D97-AF65-F5344CB8AC3E}">
        <p14:creationId xmlns:p14="http://schemas.microsoft.com/office/powerpoint/2010/main" val="2498882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60</a:t>
            </a:fld>
            <a:endParaRPr lang="en-US"/>
          </a:p>
        </p:txBody>
      </p:sp>
    </p:spTree>
    <p:extLst>
      <p:ext uri="{BB962C8B-B14F-4D97-AF65-F5344CB8AC3E}">
        <p14:creationId xmlns:p14="http://schemas.microsoft.com/office/powerpoint/2010/main" val="2887387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61</a:t>
            </a:fld>
            <a:endParaRPr lang="en-US"/>
          </a:p>
        </p:txBody>
      </p:sp>
    </p:spTree>
    <p:extLst>
      <p:ext uri="{BB962C8B-B14F-4D97-AF65-F5344CB8AC3E}">
        <p14:creationId xmlns:p14="http://schemas.microsoft.com/office/powerpoint/2010/main" val="3765968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62</a:t>
            </a:fld>
            <a:endParaRPr lang="en-US"/>
          </a:p>
        </p:txBody>
      </p:sp>
    </p:spTree>
    <p:extLst>
      <p:ext uri="{BB962C8B-B14F-4D97-AF65-F5344CB8AC3E}">
        <p14:creationId xmlns:p14="http://schemas.microsoft.com/office/powerpoint/2010/main" val="3469801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63</a:t>
            </a:fld>
            <a:endParaRPr lang="en-US"/>
          </a:p>
        </p:txBody>
      </p:sp>
    </p:spTree>
    <p:extLst>
      <p:ext uri="{BB962C8B-B14F-4D97-AF65-F5344CB8AC3E}">
        <p14:creationId xmlns:p14="http://schemas.microsoft.com/office/powerpoint/2010/main" val="1452640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64</a:t>
            </a:fld>
            <a:endParaRPr lang="en-US"/>
          </a:p>
        </p:txBody>
      </p:sp>
    </p:spTree>
    <p:extLst>
      <p:ext uri="{BB962C8B-B14F-4D97-AF65-F5344CB8AC3E}">
        <p14:creationId xmlns:p14="http://schemas.microsoft.com/office/powerpoint/2010/main" val="2279821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65</a:t>
            </a:fld>
            <a:endParaRPr lang="en-US"/>
          </a:p>
        </p:txBody>
      </p:sp>
    </p:spTree>
    <p:extLst>
      <p:ext uri="{BB962C8B-B14F-4D97-AF65-F5344CB8AC3E}">
        <p14:creationId xmlns:p14="http://schemas.microsoft.com/office/powerpoint/2010/main" val="317693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a:t>
            </a:fld>
            <a:endParaRPr lang="en-US"/>
          </a:p>
        </p:txBody>
      </p:sp>
    </p:spTree>
    <p:extLst>
      <p:ext uri="{BB962C8B-B14F-4D97-AF65-F5344CB8AC3E}">
        <p14:creationId xmlns:p14="http://schemas.microsoft.com/office/powerpoint/2010/main" val="3310067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66</a:t>
            </a:fld>
            <a:endParaRPr lang="en-US"/>
          </a:p>
        </p:txBody>
      </p:sp>
    </p:spTree>
    <p:extLst>
      <p:ext uri="{BB962C8B-B14F-4D97-AF65-F5344CB8AC3E}">
        <p14:creationId xmlns:p14="http://schemas.microsoft.com/office/powerpoint/2010/main" val="3440958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67</a:t>
            </a:fld>
            <a:endParaRPr lang="en-US"/>
          </a:p>
        </p:txBody>
      </p:sp>
    </p:spTree>
    <p:extLst>
      <p:ext uri="{BB962C8B-B14F-4D97-AF65-F5344CB8AC3E}">
        <p14:creationId xmlns:p14="http://schemas.microsoft.com/office/powerpoint/2010/main" val="159404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68</a:t>
            </a:fld>
            <a:endParaRPr lang="en-US"/>
          </a:p>
        </p:txBody>
      </p:sp>
    </p:spTree>
    <p:extLst>
      <p:ext uri="{BB962C8B-B14F-4D97-AF65-F5344CB8AC3E}">
        <p14:creationId xmlns:p14="http://schemas.microsoft.com/office/powerpoint/2010/main" val="2369506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69</a:t>
            </a:fld>
            <a:endParaRPr lang="en-US"/>
          </a:p>
        </p:txBody>
      </p:sp>
    </p:spTree>
    <p:extLst>
      <p:ext uri="{BB962C8B-B14F-4D97-AF65-F5344CB8AC3E}">
        <p14:creationId xmlns:p14="http://schemas.microsoft.com/office/powerpoint/2010/main" val="1305047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70</a:t>
            </a:fld>
            <a:endParaRPr lang="en-US"/>
          </a:p>
        </p:txBody>
      </p:sp>
    </p:spTree>
    <p:extLst>
      <p:ext uri="{BB962C8B-B14F-4D97-AF65-F5344CB8AC3E}">
        <p14:creationId xmlns:p14="http://schemas.microsoft.com/office/powerpoint/2010/main" val="2797081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71</a:t>
            </a:fld>
            <a:endParaRPr lang="en-US"/>
          </a:p>
        </p:txBody>
      </p:sp>
    </p:spTree>
    <p:extLst>
      <p:ext uri="{BB962C8B-B14F-4D97-AF65-F5344CB8AC3E}">
        <p14:creationId xmlns:p14="http://schemas.microsoft.com/office/powerpoint/2010/main" val="11887306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72</a:t>
            </a:fld>
            <a:endParaRPr lang="en-US"/>
          </a:p>
        </p:txBody>
      </p:sp>
    </p:spTree>
    <p:extLst>
      <p:ext uri="{BB962C8B-B14F-4D97-AF65-F5344CB8AC3E}">
        <p14:creationId xmlns:p14="http://schemas.microsoft.com/office/powerpoint/2010/main" val="2554007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73</a:t>
            </a:fld>
            <a:endParaRPr lang="en-US"/>
          </a:p>
        </p:txBody>
      </p:sp>
    </p:spTree>
    <p:extLst>
      <p:ext uri="{BB962C8B-B14F-4D97-AF65-F5344CB8AC3E}">
        <p14:creationId xmlns:p14="http://schemas.microsoft.com/office/powerpoint/2010/main" val="3513379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74</a:t>
            </a:fld>
            <a:endParaRPr lang="en-US"/>
          </a:p>
        </p:txBody>
      </p:sp>
    </p:spTree>
    <p:extLst>
      <p:ext uri="{BB962C8B-B14F-4D97-AF65-F5344CB8AC3E}">
        <p14:creationId xmlns:p14="http://schemas.microsoft.com/office/powerpoint/2010/main" val="3933493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75</a:t>
            </a:fld>
            <a:endParaRPr lang="en-US"/>
          </a:p>
        </p:txBody>
      </p:sp>
    </p:spTree>
    <p:extLst>
      <p:ext uri="{BB962C8B-B14F-4D97-AF65-F5344CB8AC3E}">
        <p14:creationId xmlns:p14="http://schemas.microsoft.com/office/powerpoint/2010/main" val="164728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a:t>
            </a:fld>
            <a:endParaRPr lang="en-US"/>
          </a:p>
        </p:txBody>
      </p:sp>
    </p:spTree>
    <p:extLst>
      <p:ext uri="{BB962C8B-B14F-4D97-AF65-F5344CB8AC3E}">
        <p14:creationId xmlns:p14="http://schemas.microsoft.com/office/powerpoint/2010/main" val="42812173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76</a:t>
            </a:fld>
            <a:endParaRPr lang="en-US"/>
          </a:p>
        </p:txBody>
      </p:sp>
    </p:spTree>
    <p:extLst>
      <p:ext uri="{BB962C8B-B14F-4D97-AF65-F5344CB8AC3E}">
        <p14:creationId xmlns:p14="http://schemas.microsoft.com/office/powerpoint/2010/main" val="1754603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90</a:t>
            </a:fld>
            <a:endParaRPr lang="en-US"/>
          </a:p>
        </p:txBody>
      </p:sp>
    </p:spTree>
    <p:extLst>
      <p:ext uri="{BB962C8B-B14F-4D97-AF65-F5344CB8AC3E}">
        <p14:creationId xmlns:p14="http://schemas.microsoft.com/office/powerpoint/2010/main" val="323914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https://youtu.be/L1KFOK-CkMA</a:t>
            </a:r>
            <a:r>
              <a:rPr lang="en-US"/>
              <a:t> (link to the embedded video)</a:t>
            </a:r>
          </a:p>
        </p:txBody>
      </p:sp>
      <p:sp>
        <p:nvSpPr>
          <p:cNvPr id="4" name="Slide Number Placeholder 3"/>
          <p:cNvSpPr>
            <a:spLocks noGrp="1"/>
          </p:cNvSpPr>
          <p:nvPr>
            <p:ph type="sldNum" sz="quarter" idx="5"/>
          </p:nvPr>
        </p:nvSpPr>
        <p:spPr/>
        <p:txBody>
          <a:bodyPr/>
          <a:lstStyle/>
          <a:p>
            <a:pPr>
              <a:defRPr/>
            </a:pPr>
            <a:fld id="{AF736FB6-9959-4104-B02E-ECA05475264E}" type="slidenum">
              <a:rPr lang="en-US"/>
              <a:pPr>
                <a:defRPr/>
              </a:pPr>
              <a:t>91</a:t>
            </a:fld>
            <a:endParaRPr lang="en-US"/>
          </a:p>
        </p:txBody>
      </p:sp>
    </p:spTree>
    <p:extLst>
      <p:ext uri="{BB962C8B-B14F-4D97-AF65-F5344CB8AC3E}">
        <p14:creationId xmlns:p14="http://schemas.microsoft.com/office/powerpoint/2010/main" val="1849866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92</a:t>
            </a:fld>
            <a:endParaRPr lang="en-US"/>
          </a:p>
        </p:txBody>
      </p:sp>
    </p:spTree>
    <p:extLst>
      <p:ext uri="{BB962C8B-B14F-4D97-AF65-F5344CB8AC3E}">
        <p14:creationId xmlns:p14="http://schemas.microsoft.com/office/powerpoint/2010/main" val="2602370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93</a:t>
            </a:fld>
            <a:endParaRPr lang="en-US"/>
          </a:p>
        </p:txBody>
      </p:sp>
    </p:spTree>
    <p:extLst>
      <p:ext uri="{BB962C8B-B14F-4D97-AF65-F5344CB8AC3E}">
        <p14:creationId xmlns:p14="http://schemas.microsoft.com/office/powerpoint/2010/main" val="971092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99</a:t>
            </a:fld>
            <a:endParaRPr lang="en-US"/>
          </a:p>
        </p:txBody>
      </p:sp>
    </p:spTree>
    <p:extLst>
      <p:ext uri="{BB962C8B-B14F-4D97-AF65-F5344CB8AC3E}">
        <p14:creationId xmlns:p14="http://schemas.microsoft.com/office/powerpoint/2010/main" val="3107812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118</a:t>
            </a:fld>
            <a:endParaRPr lang="en-US"/>
          </a:p>
        </p:txBody>
      </p:sp>
    </p:spTree>
    <p:extLst>
      <p:ext uri="{BB962C8B-B14F-4D97-AF65-F5344CB8AC3E}">
        <p14:creationId xmlns:p14="http://schemas.microsoft.com/office/powerpoint/2010/main" val="1857151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119</a:t>
            </a:fld>
            <a:endParaRPr lang="en-US"/>
          </a:p>
        </p:txBody>
      </p:sp>
    </p:spTree>
    <p:extLst>
      <p:ext uri="{BB962C8B-B14F-4D97-AF65-F5344CB8AC3E}">
        <p14:creationId xmlns:p14="http://schemas.microsoft.com/office/powerpoint/2010/main" val="4214050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120</a:t>
            </a:fld>
            <a:endParaRPr lang="en-US"/>
          </a:p>
        </p:txBody>
      </p:sp>
    </p:spTree>
    <p:extLst>
      <p:ext uri="{BB962C8B-B14F-4D97-AF65-F5344CB8AC3E}">
        <p14:creationId xmlns:p14="http://schemas.microsoft.com/office/powerpoint/2010/main" val="709664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143000" y="685800"/>
            <a:ext cx="4572000" cy="3429000"/>
          </a:xfrm>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B70E5D4C-E1E8-474F-B0D0-0C2CCD74C05F}" type="slidenum">
              <a:rPr lang="en-US" altLang="en-US" smtClean="0"/>
              <a:pPr/>
              <a:t>148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13</a:t>
            </a:fld>
            <a:endParaRPr lang="en-US"/>
          </a:p>
        </p:txBody>
      </p:sp>
    </p:spTree>
    <p:extLst>
      <p:ext uri="{BB962C8B-B14F-4D97-AF65-F5344CB8AC3E}">
        <p14:creationId xmlns:p14="http://schemas.microsoft.com/office/powerpoint/2010/main" val="3152888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143000" y="685800"/>
            <a:ext cx="4572000" cy="342900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9CD4D-55EA-42F6-A81F-28A4B15D7A37}" type="slidenum">
              <a:rPr lang="en-US" altLang="en-US" smtClean="0"/>
              <a:pPr/>
              <a:t>149</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9962" indent="-283522">
              <a:defRPr>
                <a:solidFill>
                  <a:schemeClr val="tx1"/>
                </a:solidFill>
                <a:latin typeface="Arial" charset="0"/>
              </a:defRPr>
            </a:lvl2pPr>
            <a:lvl3pPr marL="1137204" indent="-227441">
              <a:defRPr>
                <a:solidFill>
                  <a:schemeClr val="tx1"/>
                </a:solidFill>
                <a:latin typeface="Arial" charset="0"/>
              </a:defRPr>
            </a:lvl3pPr>
            <a:lvl4pPr marL="1593644" indent="-227441">
              <a:defRPr>
                <a:solidFill>
                  <a:schemeClr val="tx1"/>
                </a:solidFill>
                <a:latin typeface="Arial" charset="0"/>
              </a:defRPr>
            </a:lvl4pPr>
            <a:lvl5pPr marL="2048526" indent="-227441">
              <a:defRPr>
                <a:solidFill>
                  <a:schemeClr val="tx1"/>
                </a:solidFill>
                <a:latin typeface="Arial" charset="0"/>
              </a:defRPr>
            </a:lvl5pPr>
            <a:lvl6pPr marL="2497176" indent="-227441" eaLnBrk="0" fontAlgn="base" hangingPunct="0">
              <a:spcBef>
                <a:spcPct val="0"/>
              </a:spcBef>
              <a:spcAft>
                <a:spcPct val="0"/>
              </a:spcAft>
              <a:defRPr>
                <a:solidFill>
                  <a:schemeClr val="tx1"/>
                </a:solidFill>
                <a:latin typeface="Arial" charset="0"/>
              </a:defRPr>
            </a:lvl6pPr>
            <a:lvl7pPr marL="2945826" indent="-227441" eaLnBrk="0" fontAlgn="base" hangingPunct="0">
              <a:spcBef>
                <a:spcPct val="0"/>
              </a:spcBef>
              <a:spcAft>
                <a:spcPct val="0"/>
              </a:spcAft>
              <a:defRPr>
                <a:solidFill>
                  <a:schemeClr val="tx1"/>
                </a:solidFill>
                <a:latin typeface="Arial" charset="0"/>
              </a:defRPr>
            </a:lvl7pPr>
            <a:lvl8pPr marL="3394477" indent="-227441" eaLnBrk="0" fontAlgn="base" hangingPunct="0">
              <a:spcBef>
                <a:spcPct val="0"/>
              </a:spcBef>
              <a:spcAft>
                <a:spcPct val="0"/>
              </a:spcAft>
              <a:defRPr>
                <a:solidFill>
                  <a:schemeClr val="tx1"/>
                </a:solidFill>
                <a:latin typeface="Arial" charset="0"/>
              </a:defRPr>
            </a:lvl8pPr>
            <a:lvl9pPr marL="3843127" indent="-227441" eaLnBrk="0" fontAlgn="base" hangingPunct="0">
              <a:spcBef>
                <a:spcPct val="0"/>
              </a:spcBef>
              <a:spcAft>
                <a:spcPct val="0"/>
              </a:spcAft>
              <a:defRPr>
                <a:solidFill>
                  <a:schemeClr val="tx1"/>
                </a:solidFill>
                <a:latin typeface="Arial" charset="0"/>
              </a:defRPr>
            </a:lvl9pPr>
          </a:lstStyle>
          <a:p>
            <a:fld id="{8306C856-60C9-4F28-A21D-737D9A7FCE17}" type="slidenum">
              <a:rPr lang="en-US" altLang="en-US" smtClean="0"/>
              <a:pPr/>
              <a:t>152</a:t>
            </a:fld>
            <a:endParaRPr lang="en-US" altLang="en-US"/>
          </a:p>
        </p:txBody>
      </p:sp>
      <p:sp>
        <p:nvSpPr>
          <p:cNvPr id="207875" name="Rectangle 1031"/>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nchor="b"/>
          <a:lstStyle>
            <a:lvl1pPr defTabSz="917575">
              <a:defRPr>
                <a:solidFill>
                  <a:schemeClr val="tx1"/>
                </a:solidFill>
                <a:latin typeface="Arial" charset="0"/>
              </a:defRPr>
            </a:lvl1pPr>
            <a:lvl2pPr marL="742950" indent="-285750" defTabSz="917575">
              <a:defRPr>
                <a:solidFill>
                  <a:schemeClr val="tx1"/>
                </a:solidFill>
                <a:latin typeface="Arial" charset="0"/>
              </a:defRPr>
            </a:lvl2pPr>
            <a:lvl3pPr marL="1143000" indent="-228600" defTabSz="917575">
              <a:defRPr>
                <a:solidFill>
                  <a:schemeClr val="tx1"/>
                </a:solidFill>
                <a:latin typeface="Arial" charset="0"/>
              </a:defRPr>
            </a:lvl3pPr>
            <a:lvl4pPr marL="1600200" indent="-228600" defTabSz="917575">
              <a:defRPr>
                <a:solidFill>
                  <a:schemeClr val="tx1"/>
                </a:solidFill>
                <a:latin typeface="Arial" charset="0"/>
              </a:defRPr>
            </a:lvl4pPr>
            <a:lvl5pPr marL="2057400" indent="-228600" defTabSz="917575">
              <a:defRPr>
                <a:solidFill>
                  <a:schemeClr val="tx1"/>
                </a:solidFill>
                <a:latin typeface="Arial" charset="0"/>
              </a:defRPr>
            </a:lvl5pPr>
            <a:lvl6pPr marL="2514600" indent="-228600" defTabSz="917575" eaLnBrk="0" fontAlgn="base" hangingPunct="0">
              <a:spcBef>
                <a:spcPct val="0"/>
              </a:spcBef>
              <a:spcAft>
                <a:spcPct val="0"/>
              </a:spcAft>
              <a:defRPr>
                <a:solidFill>
                  <a:schemeClr val="tx1"/>
                </a:solidFill>
                <a:latin typeface="Arial" charset="0"/>
              </a:defRPr>
            </a:lvl6pPr>
            <a:lvl7pPr marL="2971800" indent="-228600" defTabSz="917575" eaLnBrk="0" fontAlgn="base" hangingPunct="0">
              <a:spcBef>
                <a:spcPct val="0"/>
              </a:spcBef>
              <a:spcAft>
                <a:spcPct val="0"/>
              </a:spcAft>
              <a:defRPr>
                <a:solidFill>
                  <a:schemeClr val="tx1"/>
                </a:solidFill>
                <a:latin typeface="Arial" charset="0"/>
              </a:defRPr>
            </a:lvl7pPr>
            <a:lvl8pPr marL="3429000" indent="-228600" defTabSz="917575" eaLnBrk="0" fontAlgn="base" hangingPunct="0">
              <a:spcBef>
                <a:spcPct val="0"/>
              </a:spcBef>
              <a:spcAft>
                <a:spcPct val="0"/>
              </a:spcAft>
              <a:defRPr>
                <a:solidFill>
                  <a:schemeClr val="tx1"/>
                </a:solidFill>
                <a:latin typeface="Arial" charset="0"/>
              </a:defRPr>
            </a:lvl8pPr>
            <a:lvl9pPr marL="3886200" indent="-228600" defTabSz="917575" eaLnBrk="0" fontAlgn="base" hangingPunct="0">
              <a:spcBef>
                <a:spcPct val="0"/>
              </a:spcBef>
              <a:spcAft>
                <a:spcPct val="0"/>
              </a:spcAft>
              <a:defRPr>
                <a:solidFill>
                  <a:schemeClr val="tx1"/>
                </a:solidFill>
                <a:latin typeface="Arial" charset="0"/>
              </a:defRPr>
            </a:lvl9pPr>
          </a:lstStyle>
          <a:p>
            <a:pPr algn="r" eaLnBrk="1" hangingPunct="1"/>
            <a:fld id="{F620D888-758D-409E-908F-F257465BAE82}" type="slidenum">
              <a:rPr lang="en-US" altLang="en-US" sz="1200">
                <a:latin typeface="Times New Roman" pitchFamily="18" charset="0"/>
              </a:rPr>
              <a:pPr algn="r" eaLnBrk="1" hangingPunct="1"/>
              <a:t>152</a:t>
            </a:fld>
            <a:endParaRPr lang="en-US" altLang="en-US" sz="1200">
              <a:latin typeface="Times New Roman" pitchFamily="18" charset="0"/>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2" rIns="91427" bIns="45712"/>
          <a:lstStyle/>
          <a:p>
            <a:pPr eaLnBrk="1" hangingPunct="1"/>
            <a:r>
              <a:rPr lang="en-US" altLang="en-US" b="1" u="sng">
                <a:solidFill>
                  <a:srgbClr val="FFFF00"/>
                </a:solidFill>
              </a:rPr>
              <a:t>Act</a:t>
            </a:r>
            <a:r>
              <a:rPr lang="en-US" altLang="en-US" b="1">
                <a:solidFill>
                  <a:srgbClr val="FFFF00"/>
                </a:solidFill>
              </a:rPr>
              <a:t> in Time.</a:t>
            </a:r>
          </a:p>
          <a:p>
            <a:pPr lvl="1" eaLnBrk="1" hangingPunct="1"/>
            <a:r>
              <a:rPr lang="en-US" altLang="en-US"/>
              <a:t>Always stay alert, focus on the driving task so you don’t lose response time.</a:t>
            </a:r>
          </a:p>
          <a:p>
            <a:pPr lvl="1" eaLnBrk="1" hangingPunct="1"/>
            <a:r>
              <a:rPr lang="en-US" altLang="en-US"/>
              <a:t>Choose the safest driving maneuver to avoid a crash.</a:t>
            </a:r>
          </a:p>
          <a:p>
            <a:pPr lvl="1" eaLnBrk="1" hangingPunct="1"/>
            <a:r>
              <a:rPr lang="en-US" altLang="en-US"/>
              <a:t>Remember other drivers may act in time, but they may act incorrectly.</a:t>
            </a:r>
          </a:p>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153</a:t>
            </a:fld>
            <a:endParaRPr lang="en-US"/>
          </a:p>
        </p:txBody>
      </p:sp>
    </p:spTree>
    <p:extLst>
      <p:ext uri="{BB962C8B-B14F-4D97-AF65-F5344CB8AC3E}">
        <p14:creationId xmlns:p14="http://schemas.microsoft.com/office/powerpoint/2010/main" val="1426938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161</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B4DBC30D-5E7C-42C1-A3EF-136AAB876EF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DC96DBC-38D0-4926-B299-0D979762F4A2}" type="slidenum">
              <a:rPr lang="en-US" altLang="en-US" sz="1200">
                <a:latin typeface="Times New Roman" panose="02020603050405020304" pitchFamily="18" charset="0"/>
              </a:rPr>
              <a:pPr algn="r" eaLnBrk="1" hangingPunct="1"/>
              <a:t>162</a:t>
            </a:fld>
            <a:endParaRPr lang="en-US" altLang="en-US" sz="1200">
              <a:latin typeface="Times New Roman" panose="02020603050405020304" pitchFamily="18" charset="0"/>
            </a:endParaRPr>
          </a:p>
        </p:txBody>
      </p:sp>
      <p:sp>
        <p:nvSpPr>
          <p:cNvPr id="157699" name="Rectangle 2">
            <a:extLst>
              <a:ext uri="{FF2B5EF4-FFF2-40B4-BE49-F238E27FC236}">
                <a16:creationId xmlns:a16="http://schemas.microsoft.com/office/drawing/2014/main" id="{4FD7965D-B24C-4A93-B840-4C395BBF84B1}"/>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E3925D9C-EB8B-4093-B8B7-A50D28B9B6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Contributing factor in fatal crashes.</a:t>
            </a:r>
          </a:p>
          <a:p>
            <a:pPr eaLnBrk="1" hangingPunct="1"/>
            <a:r>
              <a:rPr lang="en-US" altLang="en-US">
                <a:latin typeface="Arial" panose="020B0604020202020204" pitchFamily="34" charset="0"/>
              </a:rPr>
              <a:t>#1 unsafe driving behavior that contributes to violations and crashes.</a:t>
            </a:r>
          </a:p>
          <a:p>
            <a:pPr eaLnBrk="1" hangingPunct="1"/>
            <a:r>
              <a:rPr lang="en-US" altLang="en-US">
                <a:latin typeface="Arial" panose="020B0604020202020204" pitchFamily="34" charset="0"/>
              </a:rPr>
              <a:t>Exceeding the posted speed limit or driving at an unsafe speed was the most common driving error and it costs nearly $41 billion annually.</a:t>
            </a:r>
          </a:p>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A4921944-2812-4F1B-9B86-647B6264696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957833-E65E-4F28-A7B5-DEED2FF34FEA}" type="slidenum">
              <a:rPr lang="en-US" altLang="en-US" sz="1200">
                <a:latin typeface="Times New Roman" panose="02020603050405020304" pitchFamily="18" charset="0"/>
              </a:rPr>
              <a:pPr algn="r" eaLnBrk="1" hangingPunct="1"/>
              <a:t>163</a:t>
            </a:fld>
            <a:endParaRPr lang="en-US" altLang="en-US" sz="1200">
              <a:latin typeface="Times New Roman" panose="02020603050405020304" pitchFamily="18" charset="0"/>
            </a:endParaRPr>
          </a:p>
        </p:txBody>
      </p:sp>
      <p:sp>
        <p:nvSpPr>
          <p:cNvPr id="159747" name="Rectangle 2">
            <a:extLst>
              <a:ext uri="{FF2B5EF4-FFF2-40B4-BE49-F238E27FC236}">
                <a16:creationId xmlns:a16="http://schemas.microsoft.com/office/drawing/2014/main" id="{A4ABD729-934C-47E0-BF70-06C3AE231C1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7310B64B-DD94-4374-BC69-FB4D64E3D54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Know the speed limit.</a:t>
            </a:r>
          </a:p>
          <a:p>
            <a:pPr eaLnBrk="1" hangingPunct="1"/>
            <a:r>
              <a:rPr lang="en-US" altLang="en-US">
                <a:latin typeface="Arial" panose="020B0604020202020204" pitchFamily="34" charset="0"/>
              </a:rPr>
              <a:t>Assess the driving conditions.</a:t>
            </a:r>
          </a:p>
          <a:p>
            <a:pPr lvl="1" eaLnBrk="1" hangingPunct="1"/>
            <a:r>
              <a:rPr lang="en-US" altLang="en-US">
                <a:latin typeface="Arial" panose="020B0604020202020204" pitchFamily="34" charset="0"/>
              </a:rPr>
              <a:t>The legal and posted speed limit may still be too fast.</a:t>
            </a:r>
          </a:p>
          <a:p>
            <a:pPr lvl="1" eaLnBrk="1" hangingPunct="1"/>
            <a:r>
              <a:rPr lang="en-US" altLang="en-US">
                <a:latin typeface="Arial" panose="020B0604020202020204" pitchFamily="34" charset="0"/>
              </a:rPr>
              <a:t>Adjust your vehicle speed to the conditions that require a slower and safe speed.</a:t>
            </a:r>
          </a:p>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A1C320C1-1626-49B4-808E-00610518C5FE}"/>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AEFF17-8D89-48C2-9459-D0F91B2665B9}" type="slidenum">
              <a:rPr lang="en-US" altLang="en-US" sz="1200">
                <a:latin typeface="Times New Roman" panose="02020603050405020304" pitchFamily="18" charset="0"/>
              </a:rPr>
              <a:pPr algn="r" eaLnBrk="1" hangingPunct="1"/>
              <a:t>164</a:t>
            </a:fld>
            <a:endParaRPr lang="en-US" altLang="en-US" sz="1200">
              <a:latin typeface="Times New Roman" panose="02020603050405020304" pitchFamily="18" charset="0"/>
            </a:endParaRPr>
          </a:p>
        </p:txBody>
      </p:sp>
      <p:sp>
        <p:nvSpPr>
          <p:cNvPr id="161795" name="Rectangle 2">
            <a:extLst>
              <a:ext uri="{FF2B5EF4-FFF2-40B4-BE49-F238E27FC236}">
                <a16:creationId xmlns:a16="http://schemas.microsoft.com/office/drawing/2014/main" id="{0A5EDE9E-3FCB-4A7E-A8E3-E433CEAC87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7004639-ABF7-4615-8004-BD7CC29220D1}"/>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For every 10 miles per hour over 50 miles and hour, the risk of death in a traffic crash is doubled.</a:t>
            </a:r>
          </a:p>
          <a:p>
            <a:pPr eaLnBrk="1" hangingPunct="1"/>
            <a:r>
              <a:rPr lang="en-US" altLang="en-US">
                <a:latin typeface="Arial" panose="020B0604020202020204" pitchFamily="34" charset="0"/>
              </a:rPr>
              <a:t>Review the chart.</a:t>
            </a:r>
          </a:p>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168</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a:extLst>
              <a:ext uri="{FF2B5EF4-FFF2-40B4-BE49-F238E27FC236}">
                <a16:creationId xmlns:a16="http://schemas.microsoft.com/office/drawing/2014/main" id="{08CEF973-9F16-4BFD-84AB-75B3BD61B53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AD0A8-8820-4DA0-BD3B-6330D901BFBA}" type="slidenum">
              <a:rPr lang="en-US" altLang="en-US" sz="1200">
                <a:latin typeface="Times New Roman" panose="02020603050405020304" pitchFamily="18" charset="0"/>
              </a:rPr>
              <a:pPr algn="r" eaLnBrk="1" hangingPunct="1"/>
              <a:t>169</a:t>
            </a:fld>
            <a:endParaRPr lang="en-US" altLang="en-US" sz="1200">
              <a:latin typeface="Times New Roman" panose="02020603050405020304" pitchFamily="18" charset="0"/>
            </a:endParaRPr>
          </a:p>
        </p:txBody>
      </p:sp>
      <p:sp>
        <p:nvSpPr>
          <p:cNvPr id="164867" name="Rectangle 2">
            <a:extLst>
              <a:ext uri="{FF2B5EF4-FFF2-40B4-BE49-F238E27FC236}">
                <a16:creationId xmlns:a16="http://schemas.microsoft.com/office/drawing/2014/main" id="{1FC8358E-F982-44B3-9F1C-5A3EA13D6D8C}"/>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C39E0938-ECED-45D7-83BB-C0B47EA98F7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It is not about who has the right of way.</a:t>
            </a:r>
          </a:p>
          <a:p>
            <a:pPr eaLnBrk="1" hangingPunct="1"/>
            <a:r>
              <a:rPr lang="en-US" altLang="en-US">
                <a:latin typeface="Arial" panose="020B0604020202020204" pitchFamily="34" charset="0"/>
              </a:rPr>
              <a:t>It is about who shall yield the right of way.</a:t>
            </a:r>
          </a:p>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a:t>When two vehicles reach an intersection at the same time, and there is no traffic light or signal: the driver of the vehicle on the left must yield to the vehicle on the right. </a:t>
            </a:r>
          </a:p>
          <a:p>
            <a:pPr>
              <a:defRPr/>
            </a:pPr>
            <a:r>
              <a:rPr lang="en-US" sz="1600"/>
              <a:t>When two vehicles reach an intersection at the same time, and all-way stop signs or flashing red traffic lights control the intersection, the driver on the left must yield right of way to the driver on the right </a:t>
            </a:r>
          </a:p>
          <a:p>
            <a:pPr>
              <a:defRPr/>
            </a:pPr>
            <a:r>
              <a:rPr lang="en-US" sz="1600"/>
              <a:t>Drivers in the right lane of traffic must yield right of way to transit and metro mobility buses attempting to merge from a bus stop or shoulder. </a:t>
            </a:r>
          </a:p>
          <a:p>
            <a:pPr lvl="1">
              <a:defRPr/>
            </a:pPr>
            <a:r>
              <a:rPr lang="en-US" sz="1300"/>
              <a:t>This includes yielding the right of way to any school bus attempting to enter that lane from a shoulder, a right-turn lane, or other location where the school bus has stopped to load or unload passengers. The school bus must use the left turn signal to indicate intent to move into the right-hand lane of traffic. </a:t>
            </a:r>
          </a:p>
          <a:p>
            <a:pPr>
              <a:defRPr/>
            </a:pPr>
            <a:endParaRPr lang="en-US" sz="1600"/>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171</a:t>
            </a:fld>
            <a:endParaRPr lang="en-US"/>
          </a:p>
        </p:txBody>
      </p:sp>
    </p:spTree>
    <p:extLst>
      <p:ext uri="{BB962C8B-B14F-4D97-AF65-F5344CB8AC3E}">
        <p14:creationId xmlns:p14="http://schemas.microsoft.com/office/powerpoint/2010/main" val="2480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14</a:t>
            </a:fld>
            <a:endParaRPr lang="en-US"/>
          </a:p>
        </p:txBody>
      </p:sp>
    </p:spTree>
    <p:extLst>
      <p:ext uri="{BB962C8B-B14F-4D97-AF65-F5344CB8AC3E}">
        <p14:creationId xmlns:p14="http://schemas.microsoft.com/office/powerpoint/2010/main" val="230194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C05D9C3E-B7DE-432C-A749-485AD12A9F2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35718D-5EC3-485F-84B6-0F7921E83FA3}" type="slidenum">
              <a:rPr lang="en-US" altLang="en-US" sz="1200">
                <a:latin typeface="Times New Roman" panose="02020603050405020304" pitchFamily="18" charset="0"/>
              </a:rPr>
              <a:pPr algn="r" eaLnBrk="1" hangingPunct="1"/>
              <a:t>172</a:t>
            </a:fld>
            <a:endParaRPr lang="en-US" altLang="en-US" sz="1200">
              <a:latin typeface="Times New Roman" panose="02020603050405020304" pitchFamily="18" charset="0"/>
            </a:endParaRPr>
          </a:p>
        </p:txBody>
      </p:sp>
      <p:sp>
        <p:nvSpPr>
          <p:cNvPr id="168963" name="Rectangle 2">
            <a:extLst>
              <a:ext uri="{FF2B5EF4-FFF2-40B4-BE49-F238E27FC236}">
                <a16:creationId xmlns:a16="http://schemas.microsoft.com/office/drawing/2014/main" id="{3814FC7F-5FAB-4B84-B547-933A6F091ED2}"/>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63A08CF-4DB8-4490-8DD0-EB5320567F17}"/>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A good majority of urban crashes occur at intersections.</a:t>
            </a:r>
          </a:p>
          <a:p>
            <a:pPr eaLnBrk="1" hangingPunct="1"/>
            <a:r>
              <a:rPr lang="en-US" altLang="en-US">
                <a:latin typeface="Arial" panose="020B0604020202020204" pitchFamily="34" charset="0"/>
              </a:rPr>
              <a:t>Intersection crashes in rural areas, although less common are often more serious because speed limits are higher.</a:t>
            </a:r>
          </a:p>
          <a:p>
            <a:pPr eaLnBrk="1" hangingPunct="1"/>
            <a:r>
              <a:rPr lang="en-US" altLang="en-US">
                <a:latin typeface="Arial" panose="020B0604020202020204" pitchFamily="34" charset="0"/>
              </a:rPr>
              <a:t>Right-of-way violations are related to more injuries than any other improper driving behavior.</a:t>
            </a:r>
          </a:p>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a:t>Original first point: No vehicle shall be driven to the </a:t>
            </a:r>
            <a:r>
              <a:rPr lang="en-US" altLang="en-US" sz="1200" b="1"/>
              <a:t>left</a:t>
            </a:r>
            <a:r>
              <a:rPr lang="en-US" altLang="en-US" sz="1200"/>
              <a:t> side of the </a:t>
            </a:r>
            <a:r>
              <a:rPr lang="en-US" altLang="en-US" sz="1200" b="1"/>
              <a:t>center</a:t>
            </a:r>
            <a:r>
              <a:rPr lang="en-US" altLang="en-US" sz="1200"/>
              <a:t> of the roadway in overtaking and passing another vehicle proceeding in the same direction unless such </a:t>
            </a:r>
            <a:r>
              <a:rPr lang="en-US" altLang="en-US" sz="1200" b="1"/>
              <a:t>left</a:t>
            </a:r>
            <a:r>
              <a:rPr lang="en-US" altLang="en-US" sz="1200"/>
              <a:t> side is clearly visible and is free of oncoming </a:t>
            </a:r>
            <a:r>
              <a:rPr lang="en-US" altLang="en-US" sz="1200" b="1"/>
              <a:t>traffic</a:t>
            </a:r>
            <a:r>
              <a:rPr lang="en-US" altLang="en-US" sz="1200"/>
              <a:t> for a sufficient distance ahead to permit such overtaking and passing to be completely made ...</a:t>
            </a:r>
            <a:endParaRPr lang="en-US" altLang="en-US" sz="1200">
              <a:cs typeface="Calibri"/>
            </a:endParaRPr>
          </a:p>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173</a:t>
            </a:fld>
            <a:endParaRPr lang="en-US"/>
          </a:p>
        </p:txBody>
      </p:sp>
    </p:spTree>
    <p:extLst>
      <p:ext uri="{BB962C8B-B14F-4D97-AF65-F5344CB8AC3E}">
        <p14:creationId xmlns:p14="http://schemas.microsoft.com/office/powerpoint/2010/main" val="2724376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a:extLst>
              <a:ext uri="{FF2B5EF4-FFF2-40B4-BE49-F238E27FC236}">
                <a16:creationId xmlns:a16="http://schemas.microsoft.com/office/drawing/2014/main" id="{34D5CC4C-B9E2-4F7F-B959-885C8DB0DCB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C05C51-88B4-4757-AF3D-AEB8CD7F1937}" type="slidenum">
              <a:rPr lang="en-US" altLang="en-US" sz="1200">
                <a:latin typeface="Times New Roman" panose="02020603050405020304" pitchFamily="18" charset="0"/>
              </a:rPr>
              <a:pPr algn="r" eaLnBrk="1" hangingPunct="1"/>
              <a:t>174</a:t>
            </a:fld>
            <a:endParaRPr lang="en-US" altLang="en-US" sz="1200">
              <a:latin typeface="Times New Roman" panose="02020603050405020304" pitchFamily="18" charset="0"/>
            </a:endParaRPr>
          </a:p>
        </p:txBody>
      </p:sp>
      <p:sp>
        <p:nvSpPr>
          <p:cNvPr id="172035" name="Rectangle 2">
            <a:extLst>
              <a:ext uri="{FF2B5EF4-FFF2-40B4-BE49-F238E27FC236}">
                <a16:creationId xmlns:a16="http://schemas.microsoft.com/office/drawing/2014/main" id="{4C248291-74C9-4293-8245-B80D710DADF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1948FE71-6DC1-478E-AFC1-54AE7373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31">
            <a:extLst>
              <a:ext uri="{FF2B5EF4-FFF2-40B4-BE49-F238E27FC236}">
                <a16:creationId xmlns:a16="http://schemas.microsoft.com/office/drawing/2014/main" id="{B7CC8129-E1F5-4BBE-A83C-397C5C3EBBC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2B3FB4-ADFD-4485-A684-F8A5F6BA6F25}" type="slidenum">
              <a:rPr lang="en-US" altLang="en-US" sz="1200">
                <a:latin typeface="Times New Roman" panose="02020603050405020304" pitchFamily="18" charset="0"/>
              </a:rPr>
              <a:pPr algn="r" eaLnBrk="1" hangingPunct="1"/>
              <a:t>176</a:t>
            </a:fld>
            <a:endParaRPr lang="en-US" altLang="en-US" sz="1200">
              <a:latin typeface="Times New Roman" panose="02020603050405020304" pitchFamily="18" charset="0"/>
            </a:endParaRPr>
          </a:p>
        </p:txBody>
      </p:sp>
      <p:sp>
        <p:nvSpPr>
          <p:cNvPr id="178179" name="Rectangle 2">
            <a:extLst>
              <a:ext uri="{FF2B5EF4-FFF2-40B4-BE49-F238E27FC236}">
                <a16:creationId xmlns:a16="http://schemas.microsoft.com/office/drawing/2014/main" id="{E4381509-65F8-499A-B690-91C4FA967942}"/>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C841707C-6206-4F25-BD95-282B8792B7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You are the first vehicle at an intersection.</a:t>
            </a:r>
          </a:p>
          <a:p>
            <a:pPr eaLnBrk="1" hangingPunct="1"/>
            <a:r>
              <a:rPr lang="en-US" altLang="en-US">
                <a:latin typeface="Arial" panose="020B0604020202020204" pitchFamily="34" charset="0"/>
              </a:rPr>
              <a:t>When the light turns green, wait two seconds before accelerating.</a:t>
            </a:r>
          </a:p>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8C93BAA-FEEF-4864-9AD3-94733ADBF347}"/>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862117D-0257-4546-BC72-6C17B1AD9C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7CD4CA-F3CC-4FB8-88C8-453004E719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D1954B-77FD-4645-882D-EFEB454C31E3}" type="slidenum">
              <a:rPr lang="en-US" altLang="en-US"/>
              <a:pPr/>
              <a:t>240</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B08E02E7-B649-46EC-A5D7-042F1DFAD625}"/>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52EDD7A-1C2B-4469-8557-1DCDB0723C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7572" name="Slide Number Placeholder 3">
            <a:extLst>
              <a:ext uri="{FF2B5EF4-FFF2-40B4-BE49-F238E27FC236}">
                <a16:creationId xmlns:a16="http://schemas.microsoft.com/office/drawing/2014/main" id="{7FFE88D0-6192-4A1F-BEFF-6749F491A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DBD4241-A6C4-4BDB-83E5-641830AF92EA}" type="slidenum">
              <a:rPr lang="en-US" altLang="en-US"/>
              <a:pPr/>
              <a:t>242</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508ECB7-24B7-4CA6-BB39-1A6C6B011E36}"/>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73AE64D7-6A0A-4054-8963-59129B034F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F9A3D9A8-F023-412C-92DF-4AB240CEC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31E408B-6EC5-4573-A914-0BEF5B884577}" type="slidenum">
              <a:rPr lang="en-US" altLang="en-US"/>
              <a:pPr/>
              <a:t>243</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287</a:t>
            </a:fld>
            <a:endParaRPr lang="en-US"/>
          </a:p>
        </p:txBody>
      </p:sp>
    </p:spTree>
    <p:extLst>
      <p:ext uri="{BB962C8B-B14F-4D97-AF65-F5344CB8AC3E}">
        <p14:creationId xmlns:p14="http://schemas.microsoft.com/office/powerpoint/2010/main" val="251865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736FB6-9959-4104-B02E-ECA05475264E}" type="slidenum">
              <a:rPr lang="en-US" smtClean="0"/>
              <a:pPr>
                <a:defRPr/>
              </a:pPr>
              <a:t>15</a:t>
            </a:fld>
            <a:endParaRPr lang="en-US"/>
          </a:p>
        </p:txBody>
      </p:sp>
    </p:spTree>
    <p:extLst>
      <p:ext uri="{BB962C8B-B14F-4D97-AF65-F5344CB8AC3E}">
        <p14:creationId xmlns:p14="http://schemas.microsoft.com/office/powerpoint/2010/main" val="415100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367F142-5F4A-481B-8D77-BFA4D2443C77}"/>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66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CE326499-0C5F-4623-845F-82AF6319E6A5}"/>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787CB43-359C-4270-AB0D-98EF01D10AC6}" type="slidenum">
              <a:rPr lang="en-US" smtClean="0"/>
              <a:pPr>
                <a:defRPr/>
              </a:pPr>
              <a:t>‹#›</a:t>
            </a:fld>
            <a:endParaRPr lang="en-US"/>
          </a:p>
        </p:txBody>
      </p:sp>
    </p:spTree>
    <p:extLst>
      <p:ext uri="{BB962C8B-B14F-4D97-AF65-F5344CB8AC3E}">
        <p14:creationId xmlns:p14="http://schemas.microsoft.com/office/powerpoint/2010/main" val="367979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AF422C1E-24B4-49C6-A26D-28221CD80859}"/>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7A692F8-D20D-4378-A397-8CBF256A2300}" type="slidenum">
              <a:rPr lang="en-US" smtClean="0"/>
              <a:pPr>
                <a:defRPr/>
              </a:pPr>
              <a:t>‹#›</a:t>
            </a:fld>
            <a:endParaRPr lang="en-US"/>
          </a:p>
        </p:txBody>
      </p:sp>
    </p:spTree>
    <p:extLst>
      <p:ext uri="{BB962C8B-B14F-4D97-AF65-F5344CB8AC3E}">
        <p14:creationId xmlns:p14="http://schemas.microsoft.com/office/powerpoint/2010/main" val="93604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367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66168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16312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17121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0">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1240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40482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417124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105801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96337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787370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4114630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6810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EA4BE4-3CF1-4EEA-B428-A15372C802BC}"/>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314204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DD6B11C-BB3D-4C80-A317-96356EF6E7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490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E2299CB-0CBA-493F-BCE5-FB68CE52D591}"/>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83895A6-3205-4B11-9731-801716241A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609D580E-BFB7-4DF3-B5A6-09E31DB35C9A}" type="slidenum">
              <a:rPr lang="en-US" smtClean="0"/>
              <a:pPr>
                <a:defRPr/>
              </a:pPr>
              <a:t>‹#›</a:t>
            </a:fld>
            <a:endParaRPr lang="en-US"/>
          </a:p>
        </p:txBody>
      </p:sp>
    </p:spTree>
    <p:extLst>
      <p:ext uri="{BB962C8B-B14F-4D97-AF65-F5344CB8AC3E}">
        <p14:creationId xmlns:p14="http://schemas.microsoft.com/office/powerpoint/2010/main" val="63383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60C46CB-22E0-4A57-AE66-06D8C7CC384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C84A0-781B-480E-8898-33E8B174C5CF}"/>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13A0AF6-48F0-4446-B57B-CB4FBA529D5C}" type="slidenum">
              <a:rPr lang="en-US" smtClean="0"/>
              <a:pPr>
                <a:defRPr/>
              </a:pPr>
              <a:t>‹#›</a:t>
            </a:fld>
            <a:endParaRPr lang="en-US"/>
          </a:p>
        </p:txBody>
      </p:sp>
    </p:spTree>
    <p:extLst>
      <p:ext uri="{BB962C8B-B14F-4D97-AF65-F5344CB8AC3E}">
        <p14:creationId xmlns:p14="http://schemas.microsoft.com/office/powerpoint/2010/main" val="36696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E24EB62-E9DB-47E6-A0EE-62FD32AAEFA2}"/>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021CBE1-8D4C-4EC9-A1DF-C5ECC742E8C2}"/>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202F5D46-5CE0-4D14-A6F0-3EDAA3CFB3C9}" type="slidenum">
              <a:rPr lang="en-US" smtClean="0"/>
              <a:pPr>
                <a:defRPr/>
              </a:pPr>
              <a:t>‹#›</a:t>
            </a:fld>
            <a:endParaRPr lang="en-US"/>
          </a:p>
        </p:txBody>
      </p:sp>
    </p:spTree>
    <p:extLst>
      <p:ext uri="{BB962C8B-B14F-4D97-AF65-F5344CB8AC3E}">
        <p14:creationId xmlns:p14="http://schemas.microsoft.com/office/powerpoint/2010/main" val="8443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111F5213-CC41-4103-973F-FC4A082405D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CFED93CF-1FA2-4FB0-9047-E9013D9D8AB6}" type="slidenum">
              <a:rPr lang="en-US" smtClean="0"/>
              <a:pPr>
                <a:defRPr/>
              </a:pPr>
              <a:t>‹#›</a:t>
            </a:fld>
            <a:endParaRPr lang="en-US"/>
          </a:p>
        </p:txBody>
      </p:sp>
    </p:spTree>
    <p:extLst>
      <p:ext uri="{BB962C8B-B14F-4D97-AF65-F5344CB8AC3E}">
        <p14:creationId xmlns:p14="http://schemas.microsoft.com/office/powerpoint/2010/main" val="410581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23FBF4-B0F4-45A4-95B8-8C886E9709B4}"/>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56A62F1E-A8FF-4A8A-88BF-EAE07F5F80AE}" type="slidenum">
              <a:rPr lang="en-US" smtClean="0"/>
              <a:pPr>
                <a:defRPr/>
              </a:pPr>
              <a:t>‹#›</a:t>
            </a:fld>
            <a:endParaRPr lang="en-US"/>
          </a:p>
        </p:txBody>
      </p:sp>
    </p:spTree>
    <p:extLst>
      <p:ext uri="{BB962C8B-B14F-4D97-AF65-F5344CB8AC3E}">
        <p14:creationId xmlns:p14="http://schemas.microsoft.com/office/powerpoint/2010/main" val="25325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A22149-08CE-49FF-B8D6-461555F53B4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AC32FC-8CD8-47EE-BDAE-01B6BF4E504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77719607-9C1F-4DC5-90EE-FB7D1183AD2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9D33AF75-FC81-4177-B156-F7159DA42DC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6.xml"/><Relationship Id="rId1" Type="http://schemas.openxmlformats.org/officeDocument/2006/relationships/video" Target="https://www.youtube.com/embed/zYXLKYhU5Po?feature=oembed" TargetMode="External"/><Relationship Id="rId4" Type="http://schemas.openxmlformats.org/officeDocument/2006/relationships/hyperlink" Target="https://youtu.be/zYXLKYhU5Po"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6.xml"/><Relationship Id="rId1" Type="http://schemas.openxmlformats.org/officeDocument/2006/relationships/video" Target="https://www.youtube.com/embed/GoYDTp_mVi8?feature=oembed" TargetMode="External"/><Relationship Id="rId4" Type="http://schemas.openxmlformats.org/officeDocument/2006/relationships/hyperlink" Target="https://youtu.be/GoYDTp_mVi8"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elearning.nationalrtap.org/" TargetMode="External"/><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www.nhtsa.gov/equipment/tires"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FSqAjCz7k3I?feature=oembed" TargetMode="External"/><Relationship Id="rId4" Type="http://schemas.openxmlformats.org/officeDocument/2006/relationships/hyperlink" Target="https://youtu.be/FSqAjCz7k3I"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fleetnetamerica.com/blog/post/electrical-systems-in-heavy-duty-vehicl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hyperlink" Target="https://www.fmcsa.dot.gov/regulations/rulemaking/2010-23861" TargetMode="Externa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hyperlink" Target="https://youtu.be/K2D3hB278Gc" TargetMode="External"/><Relationship Id="rId2" Type="http://schemas.openxmlformats.org/officeDocument/2006/relationships/slideLayout" Target="../slideLayouts/slideLayout16.xml"/><Relationship Id="rId1" Type="http://schemas.openxmlformats.org/officeDocument/2006/relationships/video" Target="https://www.youtube.com/embed/K2D3hB278Gc?feature=oembed" TargetMode="External"/><Relationship Id="rId4" Type="http://schemas.openxmlformats.org/officeDocument/2006/relationships/image" Target="../media/image30.jpeg"/></Relationships>
</file>

<file path=ppt/slides/_rels/slide1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hyperlink" Target="https://www.nhtsa.gov/campaign/distracted-driving" TargetMode="Externa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ecfr.gov/cgi-bin/text-idx?tpl=/ecfrbrowse/Title49/49tab_02.tp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6.xml"/><Relationship Id="rId1" Type="http://schemas.openxmlformats.org/officeDocument/2006/relationships/video" Target="https://www.youtube.com/embed/z-TDiTz1lhk?feature=oembed" TargetMode="External"/><Relationship Id="rId4" Type="http://schemas.openxmlformats.org/officeDocument/2006/relationships/hyperlink" Target="https://youtu.be/z-TDiTz1lhk"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2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xml"/><Relationship Id="rId1" Type="http://schemas.openxmlformats.org/officeDocument/2006/relationships/video" Target="https://www.youtube.com/embed/RqQD1cdsp7g?feature=oembed" TargetMode="External"/><Relationship Id="rId4" Type="http://schemas.openxmlformats.org/officeDocument/2006/relationships/hyperlink" Target="https://youtu.be/RqQD1cdsp7g" TargetMode="Externa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FMCSA%20Model%20Training%20Curriculum%20for%20Motorcoach%20Driver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2" Type="http://schemas.openxmlformats.org/officeDocument/2006/relationships/hyperlink" Target="http://mutcd.fhwa.dot.gov/" TargetMode="External"/><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6.xml"/><Relationship Id="rId1" Type="http://schemas.openxmlformats.org/officeDocument/2006/relationships/video" Target="https://www.youtube.com/embed/b6eGPjvNMWQ?feature=oembed" TargetMode="External"/><Relationship Id="rId4" Type="http://schemas.openxmlformats.org/officeDocument/2006/relationships/hyperlink" Target="https://www.youtube.com/watch?v=b6eGPjvNMWQ"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6.xml"/><Relationship Id="rId1" Type="http://schemas.openxmlformats.org/officeDocument/2006/relationships/video" Target="https://www.youtube.com/embed/22niKtaamMQ?feature=oembed" TargetMode="External"/><Relationship Id="rId4" Type="http://schemas.openxmlformats.org/officeDocument/2006/relationships/hyperlink" Target="https://www.youtube.com/watch?v=22niKtaamMQ" TargetMode="External"/></Relationships>
</file>

<file path=ppt/slides/_rels/slide2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6.xml"/><Relationship Id="rId1" Type="http://schemas.openxmlformats.org/officeDocument/2006/relationships/video" Target="https://www.youtube.com/embed/tWtnsVx5bqg?feature=oembed" TargetMode="External"/><Relationship Id="rId4" Type="http://schemas.openxmlformats.org/officeDocument/2006/relationships/hyperlink" Target="https://www.youtube.com/watch?v=tWtnsVx5bqg"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6.xml"/><Relationship Id="rId1" Type="http://schemas.openxmlformats.org/officeDocument/2006/relationships/video" Target="https://www.youtube.com/embed/TCwZdRQrnUo?feature=oembed" TargetMode="External"/><Relationship Id="rId4" Type="http://schemas.openxmlformats.org/officeDocument/2006/relationships/hyperlink" Target="https://www.youtube.com/watch?v=TCwZdRQrnUo" TargetMode="Externa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8.xml.rels><?xml version="1.0" encoding="UTF-8" standalone="yes"?>
<Relationships xmlns="http://schemas.openxmlformats.org/package/2006/relationships"><Relationship Id="rId3" Type="http://schemas.openxmlformats.org/officeDocument/2006/relationships/hyperlink" Target="https://www.youtube.com/watch?v=CtAT99rYr2s" TargetMode="External"/><Relationship Id="rId2" Type="http://schemas.openxmlformats.org/officeDocument/2006/relationships/slideLayout" Target="../slideLayouts/slideLayout16.xml"/><Relationship Id="rId1" Type="http://schemas.openxmlformats.org/officeDocument/2006/relationships/video" Target="https://www.youtube.com/embed/CtAT99rYr2s?feature=oembed" TargetMode="External"/><Relationship Id="rId4" Type="http://schemas.openxmlformats.org/officeDocument/2006/relationships/image" Target="../media/image58.jpeg"/></Relationships>
</file>

<file path=ppt/slides/_rels/slide2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6.xml"/><Relationship Id="rId1" Type="http://schemas.openxmlformats.org/officeDocument/2006/relationships/video" Target="https://www.youtube.com/embed/QLjvxOONb98?feature=oembed" TargetMode="External"/><Relationship Id="rId4" Type="http://schemas.openxmlformats.org/officeDocument/2006/relationships/hyperlink" Target="https://www.youtube.com/watch?v=QLjvxOONb9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www.fmcsa.dot.gov/carrier-safety/carrier-safety-resources/model-training-curriculum-motorcoach-drivers" TargetMode="External"/><Relationship Id="rId4" Type="http://schemas.openxmlformats.org/officeDocument/2006/relationships/image" Target="../media/image9.png"/></Relationships>
</file>

<file path=ppt/slides/_rels/slide260.xml.rels><?xml version="1.0" encoding="UTF-8" standalone="yes"?>
<Relationships xmlns="http://schemas.openxmlformats.org/package/2006/relationships"><Relationship Id="rId3" Type="http://schemas.openxmlformats.org/officeDocument/2006/relationships/hyperlink" Target="https://www.youtube.com/watch?v=G8MMgY4YFWo&amp;list=PLzwf64BtqEkx6Ahz787FZxSeyYM4dsJo0&amp;index=4" TargetMode="External"/><Relationship Id="rId2" Type="http://schemas.openxmlformats.org/officeDocument/2006/relationships/slideLayout" Target="../slideLayouts/slideLayout16.xml"/><Relationship Id="rId1" Type="http://schemas.openxmlformats.org/officeDocument/2006/relationships/video" Target="https://www.youtube.com/embed/G8MMgY4YFWo?list=PLzwf64BtqEkx6Ahz787FZxSeyYM4dsJo0" TargetMode="External"/><Relationship Id="rId4" Type="http://schemas.openxmlformats.org/officeDocument/2006/relationships/image" Target="../media/image60.jpeg"/></Relationships>
</file>

<file path=ppt/slides/_rels/slide2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8" Type="http://schemas.openxmlformats.org/officeDocument/2006/relationships/hyperlink" Target="https://www.law.cornell.edu/cfr/text/49/386.72" TargetMode="External"/><Relationship Id="rId3" Type="http://schemas.openxmlformats.org/officeDocument/2006/relationships/hyperlink" Target="https://www.law.cornell.edu/definitions/index.php?width=840&amp;height=800&amp;iframe=true&amp;def_id=7143368a3e265285b2a424a0ea3d18c3&amp;term_occur=999&amp;term_src=Title:49:Subtitle:B:Chapter:III:Subchapter:B:Part:390:Subpart:A:390.5" TargetMode="External"/><Relationship Id="rId7" Type="http://schemas.openxmlformats.org/officeDocument/2006/relationships/hyperlink" Target="https://www.law.cornell.edu/cfr/text/49" TargetMode="External"/><Relationship Id="rId12" Type="http://schemas.openxmlformats.org/officeDocument/2006/relationships/hyperlink" Target="https://www.law.cornell.edu/cfr/text/49/396.9" TargetMode="External"/><Relationship Id="rId2" Type="http://schemas.openxmlformats.org/officeDocument/2006/relationships/hyperlink" Target="https://www.ecfr.gov/cgi-bin/text-idx?SID=51a9a8b4cb86d7cc6434504ca61fa69f&amp;mc=true&amp;node=se49.5.395_113&amp;rgn=div8" TargetMode="External"/><Relationship Id="rId1" Type="http://schemas.openxmlformats.org/officeDocument/2006/relationships/slideLayout" Target="../slideLayouts/slideLayout16.xml"/><Relationship Id="rId6" Type="http://schemas.openxmlformats.org/officeDocument/2006/relationships/hyperlink" Target="https://www.law.cornell.edu/definitions/index.php?width=840&amp;height=800&amp;iframe=true&amp;def_id=5d0bdc9cb428c2591ddc8a775f7f688f&amp;term_occur=999&amp;term_src=Title:49:Subtitle:B:Chapter:III:Subchapter:B:Part:390:Subpart:A:390.5" TargetMode="External"/><Relationship Id="rId11" Type="http://schemas.openxmlformats.org/officeDocument/2006/relationships/hyperlink" Target="https://www.law.cornell.edu/cfr/text/49/395.13" TargetMode="External"/><Relationship Id="rId5" Type="http://schemas.openxmlformats.org/officeDocument/2006/relationships/hyperlink" Target="https://www.law.cornell.edu/definitions/index.php?width=840&amp;height=800&amp;iframe=true&amp;def_id=568a5722ca1f3c467077295d58fa3a4c&amp;term_occur=999&amp;term_src=Title:49:Subtitle:B:Chapter:III:Subchapter:B:Part:390:Subpart:A:390.5" TargetMode="External"/><Relationship Id="rId10" Type="http://schemas.openxmlformats.org/officeDocument/2006/relationships/hyperlink" Target="https://www.law.cornell.edu/cfr/text/49/392.9a" TargetMode="External"/><Relationship Id="rId4" Type="http://schemas.openxmlformats.org/officeDocument/2006/relationships/hyperlink" Target="https://www.law.cornell.edu/definitions/index.php?width=840&amp;height=800&amp;iframe=true&amp;def_id=ee261d623e76fa6d1a4b47bbb7db6aec&amp;term_occur=999&amp;term_src=Title:49:Subtitle:B:Chapter:III:Subchapter:B:Part:390:Subpart:A:390.5" TargetMode="External"/><Relationship Id="rId9" Type="http://schemas.openxmlformats.org/officeDocument/2006/relationships/hyperlink" Target="https://www.law.cornell.edu/cfr/text/49/392.5" TargetMode="External"/></Relationships>
</file>

<file path=ppt/slides/_rels/slide267.xml.rels><?xml version="1.0" encoding="UTF-8" standalone="yes"?>
<Relationships xmlns="http://schemas.openxmlformats.org/package/2006/relationships"><Relationship Id="rId3" Type="http://schemas.openxmlformats.org/officeDocument/2006/relationships/hyperlink" Target="https://www.ecfr.gov/current/title-49/part-395/section-395.15" TargetMode="External"/><Relationship Id="rId2" Type="http://schemas.openxmlformats.org/officeDocument/2006/relationships/hyperlink" Target="https://www.ecfr.gov/current/title-49/section-395.8" TargetMode="External"/><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mcsa.dot.gov/carrier-safety/carrier-safety-resources/model-training-curriculum-motorcoach-driver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0.xml.rels><?xml version="1.0" encoding="UTF-8" standalone="yes"?>
<Relationships xmlns="http://schemas.openxmlformats.org/package/2006/relationships"><Relationship Id="rId2" Type="http://schemas.openxmlformats.org/officeDocument/2006/relationships/hyperlink" Target="https://www.fmcsa.dot.gov/regulations/hours-service/summary-hours-service-regulations" TargetMode="External"/><Relationship Id="rId1" Type="http://schemas.openxmlformats.org/officeDocument/2006/relationships/slideLayout" Target="../slideLayouts/slideLayout1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2" Type="http://schemas.openxmlformats.org/officeDocument/2006/relationships/hyperlink" Target="https://eld.fmcsa.dot.gov/List" TargetMode="External"/><Relationship Id="rId1" Type="http://schemas.openxmlformats.org/officeDocument/2006/relationships/slideLayout" Target="../slideLayouts/slideLayout1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0.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291.xml.rels><?xml version="1.0" encoding="UTF-8" standalone="yes"?>
<Relationships xmlns="http://schemas.openxmlformats.org/package/2006/relationships"><Relationship Id="rId2" Type="http://schemas.openxmlformats.org/officeDocument/2006/relationships/hyperlink" Target="https://elearning.nationalrtap.org/" TargetMode="External"/><Relationship Id="rId1" Type="http://schemas.openxmlformats.org/officeDocument/2006/relationships/slideLayout" Target="../slideLayouts/slideLayout1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4.xml.rels><?xml version="1.0" encoding="UTF-8" standalone="yes"?>
<Relationships xmlns="http://schemas.openxmlformats.org/package/2006/relationships"><Relationship Id="rId3" Type="http://schemas.openxmlformats.org/officeDocument/2006/relationships/hyperlink" Target="https://www.youtube.com/watch?v=PTkm9FNXwM4" TargetMode="External"/><Relationship Id="rId2" Type="http://schemas.openxmlformats.org/officeDocument/2006/relationships/slideLayout" Target="../slideLayouts/slideLayout16.xml"/><Relationship Id="rId1" Type="http://schemas.openxmlformats.org/officeDocument/2006/relationships/video" Target="https://www.youtube.com/embed/PTkm9FNXwM4?feature=oembed" TargetMode="External"/><Relationship Id="rId4" Type="http://schemas.openxmlformats.org/officeDocument/2006/relationships/image" Target="../media/image64.jpe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tsc.ugpti.ndsu.nodak.edu/TWC/MNHome.aspx"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s://www.nationalrtap.org/Training/2-the-Point-Training" TargetMode="Externa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ationalrtap.org/Training/2-the-Point-Training" TargetMode="External"/><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hyperlink" Target="https://dps.mn.gov/divisions/dvs/forms-documents/Documents/Commercial%20Drivers%20License%20Manual.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6.xml"/><Relationship Id="rId1" Type="http://schemas.openxmlformats.org/officeDocument/2006/relationships/video" Target="https://www.youtube.com/embed/vDLdUXcotEc?start=11&amp;feature=oembed" TargetMode="External"/><Relationship Id="rId4" Type="http://schemas.openxmlformats.org/officeDocument/2006/relationships/hyperlink" Target="https://youtu.be/vDLdUXcotEc"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Minnesota%20Commercial%20Truck%20and%20Passenger%20Regulations,%202021"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6.xml"/><Relationship Id="rId1" Type="http://schemas.openxmlformats.org/officeDocument/2006/relationships/video" Target="https://www.youtube.com/embed/Gl01w6vl9KI?feature=oembed" TargetMode="External"/><Relationship Id="rId4" Type="http://schemas.openxmlformats.org/officeDocument/2006/relationships/hyperlink" Target="https://youtu.be/Gl01w6vl9KI"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Minnesota%20Commercial%20Driver&#8217;s%20License%20Manual"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www.fmcsa.dot.gov/ourroads/limited-maneuverability" TargetMode="External"/><Relationship Id="rId4" Type="http://schemas.openxmlformats.org/officeDocument/2006/relationships/hyperlink" Target="../Minnesota%20Commercial%20Truck%20and%20Passenger%20Regulations,%202021"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xml"/><Relationship Id="rId1" Type="http://schemas.openxmlformats.org/officeDocument/2006/relationships/video" Target="https://www.youtube.com/embed/L1KFOK-CkMA?feature=oembed" TargetMode="External"/><Relationship Id="rId5" Type="http://schemas.openxmlformats.org/officeDocument/2006/relationships/hyperlink" Target="https://youtu.be/L1KFOK-CkMA" TargetMode="External"/><Relationship Id="rId4" Type="http://schemas.openxmlformats.org/officeDocument/2006/relationships/image" Target="../media/image20.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hyperlink" Target="http://Referhttps:/www.wikihow.com/Shift-a-Semi-Truck" TargetMode="Externa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6">
            <a:extLst>
              <a:ext uri="{FF2B5EF4-FFF2-40B4-BE49-F238E27FC236}">
                <a16:creationId xmlns:a16="http://schemas.microsoft.com/office/drawing/2014/main" id="{2FF1E2BE-4F73-42C2-88B3-354E3FE256F4}"/>
              </a:ext>
            </a:extLst>
          </p:cNvPr>
          <p:cNvSpPr>
            <a:spLocks noGrp="1" noChangeArrowheads="1"/>
          </p:cNvSpPr>
          <p:nvPr>
            <p:ph type="ctrTitle"/>
          </p:nvPr>
        </p:nvSpPr>
        <p:spPr>
          <a:xfrm>
            <a:off x="0" y="1339420"/>
            <a:ext cx="9144000" cy="2022906"/>
          </a:xfrm>
        </p:spPr>
        <p:txBody>
          <a:bodyPr>
            <a:normAutofit/>
          </a:bodyPr>
          <a:lstStyle/>
          <a:p>
            <a:r>
              <a:rPr lang="en-US">
                <a:ea typeface="+mj-lt"/>
                <a:cs typeface="+mj-lt"/>
              </a:rPr>
              <a:t>Entry-Level Driver Training (ELDT) Theory Curriculum</a:t>
            </a:r>
            <a:endParaRPr lang="en-US">
              <a:cs typeface="Calibri Light"/>
            </a:endParaRPr>
          </a:p>
        </p:txBody>
      </p:sp>
      <p:sp>
        <p:nvSpPr>
          <p:cNvPr id="15363" name="Subtitle 17">
            <a:extLst>
              <a:ext uri="{FF2B5EF4-FFF2-40B4-BE49-F238E27FC236}">
                <a16:creationId xmlns:a16="http://schemas.microsoft.com/office/drawing/2014/main" id="{2F226AC5-A274-4CF4-9793-B9DFDE94D28A}"/>
              </a:ext>
            </a:extLst>
          </p:cNvPr>
          <p:cNvSpPr>
            <a:spLocks noGrp="1" noChangeArrowheads="1"/>
          </p:cNvSpPr>
          <p:nvPr>
            <p:ph type="subTitle" idx="1"/>
          </p:nvPr>
        </p:nvSpPr>
        <p:spPr>
          <a:xfrm>
            <a:off x="0" y="3362325"/>
            <a:ext cx="9144000" cy="590550"/>
          </a:xfrm>
        </p:spPr>
        <p:txBody>
          <a:bodyPr/>
          <a:lstStyle/>
          <a:p>
            <a:r>
              <a:rPr lang="en-US" altLang="en-US">
                <a:cs typeface="Calibri"/>
              </a:rPr>
              <a:t>Prepared for Minnesota Transit Agencies by Minnesota RTAP </a:t>
            </a:r>
          </a:p>
        </p:txBody>
      </p:sp>
      <p:sp>
        <p:nvSpPr>
          <p:cNvPr id="2" name="Rectangle 1">
            <a:extLst>
              <a:ext uri="{FF2B5EF4-FFF2-40B4-BE49-F238E27FC236}">
                <a16:creationId xmlns:a16="http://schemas.microsoft.com/office/drawing/2014/main" id="{F071DE3D-3D4C-4964-A11E-C98F332759E7}"/>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38B0BB7-BF28-114D-96E0-656DCF1ED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005" y="4034226"/>
            <a:ext cx="3035989" cy="661927"/>
          </a:xfrm>
          <a:prstGeom prst="rect">
            <a:avLst/>
          </a:prstGeom>
        </p:spPr>
      </p:pic>
      <p:sp>
        <p:nvSpPr>
          <p:cNvPr id="7" name="TextBox 6">
            <a:extLst>
              <a:ext uri="{FF2B5EF4-FFF2-40B4-BE49-F238E27FC236}">
                <a16:creationId xmlns:a16="http://schemas.microsoft.com/office/drawing/2014/main" id="{EB3A97F7-9947-438F-BAE7-C8B963CB170C}"/>
              </a:ext>
            </a:extLst>
          </p:cNvPr>
          <p:cNvSpPr txBox="1"/>
          <p:nvPr/>
        </p:nvSpPr>
        <p:spPr>
          <a:xfrm>
            <a:off x="58269" y="6261065"/>
            <a:ext cx="9144000" cy="307777"/>
          </a:xfrm>
          <a:prstGeom prst="rect">
            <a:avLst/>
          </a:prstGeom>
          <a:noFill/>
        </p:spPr>
        <p:txBody>
          <a:bodyPr wrap="square" lIns="91440" tIns="45720" rIns="91440" bIns="45720" anchor="t">
            <a:spAutoFit/>
          </a:bodyPr>
          <a:lstStyle/>
          <a:p>
            <a:pPr algn="ctr"/>
            <a:r>
              <a:rPr lang="en-US" sz="1400" b="1" dirty="0">
                <a:solidFill>
                  <a:srgbClr val="222222"/>
                </a:solidFill>
                <a:latin typeface="+mj-lt"/>
              </a:rPr>
              <a:t>Last Updated August 30, 2024</a:t>
            </a:r>
            <a:endParaRPr lang="en-US" sz="1400" b="1" dirty="0">
              <a:latin typeface="+mj-lt"/>
            </a:endParaRPr>
          </a:p>
        </p:txBody>
      </p:sp>
      <p:sp>
        <p:nvSpPr>
          <p:cNvPr id="8" name="Rectangle 7">
            <a:extLst>
              <a:ext uri="{FF2B5EF4-FFF2-40B4-BE49-F238E27FC236}">
                <a16:creationId xmlns:a16="http://schemas.microsoft.com/office/drawing/2014/main" id="{64F21466-0B38-4A2A-8752-D7BE6D6AC9AA}"/>
              </a:ext>
            </a:extLst>
          </p:cNvPr>
          <p:cNvSpPr/>
          <p:nvPr/>
        </p:nvSpPr>
        <p:spPr>
          <a:xfrm>
            <a:off x="2291764" y="5111496"/>
            <a:ext cx="4560471" cy="489412"/>
          </a:xfrm>
          <a:prstGeom prst="rect">
            <a:avLst/>
          </a:prstGeom>
          <a:solidFill>
            <a:srgbClr val="008EAA"/>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b="1" dirty="0">
                <a:solidFill>
                  <a:schemeClr val="bg1"/>
                </a:solidFill>
              </a:rPr>
              <a:t>CLASS B to A WITH PASSENGER ENDORSEMENT</a:t>
            </a:r>
          </a:p>
        </p:txBody>
      </p:sp>
    </p:spTree>
    <p:extLst>
      <p:ext uri="{BB962C8B-B14F-4D97-AF65-F5344CB8AC3E}">
        <p14:creationId xmlns:p14="http://schemas.microsoft.com/office/powerpoint/2010/main" val="365263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vehicle’s width, length, rear overhang impact it’s tail swing. The rear overhang impacts tail swing the most. Tail swing occurs when the movement of the rear portion of the vehicle swings in the opposite direction of the front end, while the front end turns. You must account for these factors to avoid hitting objects with the rear of your vehicle.</a:t>
            </a:r>
          </a:p>
          <a:p>
            <a:r>
              <a:rPr lang="en-US" sz="1800">
                <a:cs typeface="Calibri"/>
              </a:rPr>
              <a:t>Rear Overhang is the distance between the center of the rear axle to the bumper/bed of the vehicle. The greater the distance, the larger the swing when turning.</a:t>
            </a:r>
          </a:p>
          <a:p>
            <a:r>
              <a:rPr lang="en-US" sz="1800">
                <a:cs typeface="Calibri"/>
              </a:rPr>
              <a:t>Length is a bumper-to-bumper measurement. Maximum length in Minnesota for a single motor vehicle without requiring a special permit is 45 feet.</a:t>
            </a:r>
            <a:endParaRPr lang="en-US" sz="1400">
              <a:cs typeface="Calibri"/>
            </a:endParaRPr>
          </a:p>
          <a:p>
            <a:r>
              <a:rPr lang="en-US" sz="1800">
                <a:cs typeface="Calibri"/>
              </a:rPr>
              <a:t>Width is measuring from the widest points on each side of the vehicle or load, exclusive of side rear view mirrors or load securement devices, which may extend an additional 3 inches  on each side of vehicle. Maximum width allowed without requiring a special permit is 8 feet, 6 inches. </a:t>
            </a: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4EE40A-925A-A84F-9CF0-2A2AE75A2F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95FFAB-0C78-EF44-B4C0-1B8BB1360C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BC3A34-8ED8-B24F-898C-C25FCB1977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BABDE426-FA33-0045-BCDD-81CC0A324A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9ED146-BD4C-2F4E-AC23-28CFB7C19F4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C7C220EF-08EF-0241-836D-1A433276CFD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EDBBE87-428F-3448-AAC3-4020A9E0A14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C159A12-3B13-624A-80CC-CD37CCACD7E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70322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890964"/>
            <a:ext cx="6858000" cy="1729693"/>
          </a:xfrm>
        </p:spPr>
        <p:txBody>
          <a:bodyPr/>
          <a:lstStyle/>
          <a:p>
            <a:r>
              <a:rPr lang="en-US" b="0">
                <a:ea typeface="+mj-lt"/>
                <a:cs typeface="+mj-lt"/>
              </a:rPr>
              <a:t>Unit 1.6 Backing and Docking</a:t>
            </a:r>
            <a:br>
              <a:rPr lang="en-US" b="0">
                <a:ea typeface="+mj-lt"/>
                <a:cs typeface="+mj-lt"/>
              </a:rPr>
            </a:br>
            <a:endParaRPr lang="en-US" sz="1500" b="0">
              <a:cs typeface="Calibri Light"/>
            </a:endParaRPr>
          </a:p>
        </p:txBody>
      </p:sp>
      <p:sp>
        <p:nvSpPr>
          <p:cNvPr id="7" name="Oval 6">
            <a:extLst>
              <a:ext uri="{FF2B5EF4-FFF2-40B4-BE49-F238E27FC236}">
                <a16:creationId xmlns:a16="http://schemas.microsoft.com/office/drawing/2014/main" id="{F227C575-995B-304A-92A4-9C3E35A540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623345-7939-0449-B81B-6D04A82BFD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BE2D1D-AA14-D84D-817F-F55D90628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4C705D-1917-2244-866C-5E493A4EE2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3A63B-7254-3B4E-B112-40DB70BF83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6BAD2E-E004-5849-BA6F-DB59F0DA39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645FAA-4F8E-1342-B9A1-E08BA39068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A91741-73F6-9845-BFAA-F481BE6606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03AA21-840D-3B40-A602-645DF4DD181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3954C-80BB-7D4B-9F28-2395586DF0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10240F-A5E7-494D-91E0-C16FBBAE2B4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E21EAD-A970-EA45-9233-276300127A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6F89928-505D-7C48-8EAF-12629EEDC6B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0B42FAC-2260-F047-A6DE-2B361AF529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TextBox 19">
            <a:extLst>
              <a:ext uri="{FF2B5EF4-FFF2-40B4-BE49-F238E27FC236}">
                <a16:creationId xmlns:a16="http://schemas.microsoft.com/office/drawing/2014/main" id="{F749CD09-44B1-F245-BB56-5528CFF9FED9}"/>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A1.1.6, BA1.1.6, and B1.1.6.</a:t>
            </a:r>
          </a:p>
        </p:txBody>
      </p:sp>
    </p:spTree>
    <p:extLst>
      <p:ext uri="{BB962C8B-B14F-4D97-AF65-F5344CB8AC3E}">
        <p14:creationId xmlns:p14="http://schemas.microsoft.com/office/powerpoint/2010/main" val="39445100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E731-2D53-49D9-B3DC-5C59E6491A08}"/>
              </a:ext>
            </a:extLst>
          </p:cNvPr>
          <p:cNvSpPr>
            <a:spLocks noGrp="1"/>
          </p:cNvSpPr>
          <p:nvPr>
            <p:ph type="title"/>
          </p:nvPr>
        </p:nvSpPr>
        <p:spPr/>
        <p:txBody>
          <a:bodyPr/>
          <a:lstStyle/>
          <a:p>
            <a:r>
              <a:rPr lang="en-US" b="0">
                <a:cs typeface="Calibri Light"/>
              </a:rPr>
              <a:t>Parking Lots</a:t>
            </a:r>
            <a:endParaRPr lang="en-US" b="0"/>
          </a:p>
        </p:txBody>
      </p:sp>
      <p:sp>
        <p:nvSpPr>
          <p:cNvPr id="3" name="Subtitle 2">
            <a:extLst>
              <a:ext uri="{FF2B5EF4-FFF2-40B4-BE49-F238E27FC236}">
                <a16:creationId xmlns:a16="http://schemas.microsoft.com/office/drawing/2014/main" id="{9FD65F94-5690-419D-A107-6B5779DCD4B8}"/>
              </a:ext>
            </a:extLst>
          </p:cNvPr>
          <p:cNvSpPr>
            <a:spLocks noGrp="1"/>
          </p:cNvSpPr>
          <p:nvPr>
            <p:ph idx="1"/>
          </p:nvPr>
        </p:nvSpPr>
        <p:spPr/>
        <p:txBody>
          <a:bodyPr/>
          <a:lstStyle/>
          <a:p>
            <a:r>
              <a:rPr lang="en-US" sz="2400">
                <a:cs typeface="Calibri"/>
              </a:rPr>
              <a:t>Use extra caution in parking lots. </a:t>
            </a:r>
          </a:p>
          <a:p>
            <a:pPr lvl="1"/>
            <a:r>
              <a:rPr lang="en-US" sz="2400">
                <a:cs typeface="Calibri"/>
              </a:rPr>
              <a:t> Often, other drivers disregard the common rules of the road when in parking lots.  </a:t>
            </a:r>
          </a:p>
          <a:p>
            <a:pPr lvl="1"/>
            <a:r>
              <a:rPr lang="en-US" sz="2400">
                <a:cs typeface="Calibri"/>
              </a:rPr>
              <a:t>Proceed slowly, scan around your vehicle, and be ready to sound horn.</a:t>
            </a:r>
          </a:p>
          <a:p>
            <a:pPr marL="342900" lvl="1" indent="0">
              <a:buNone/>
            </a:pPr>
            <a:endParaRPr lang="en-US" sz="2400">
              <a:cs typeface="Calibri"/>
            </a:endParaRPr>
          </a:p>
          <a:p>
            <a:r>
              <a:rPr lang="en-US" sz="2400">
                <a:cs typeface="Calibri"/>
              </a:rPr>
              <a:t>When parking, leave yourself an out.</a:t>
            </a:r>
          </a:p>
        </p:txBody>
      </p:sp>
      <p:sp>
        <p:nvSpPr>
          <p:cNvPr id="4" name="Slide Number Placeholder 3">
            <a:extLst>
              <a:ext uri="{FF2B5EF4-FFF2-40B4-BE49-F238E27FC236}">
                <a16:creationId xmlns:a16="http://schemas.microsoft.com/office/drawing/2014/main" id="{F2A78A00-38D7-D742-9DD2-7611CF383D7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101</a:t>
            </a:fld>
            <a:endParaRPr lang="en-US"/>
          </a:p>
        </p:txBody>
      </p:sp>
      <p:sp>
        <p:nvSpPr>
          <p:cNvPr id="8" name="Oval 7">
            <a:extLst>
              <a:ext uri="{FF2B5EF4-FFF2-40B4-BE49-F238E27FC236}">
                <a16:creationId xmlns:a16="http://schemas.microsoft.com/office/drawing/2014/main" id="{DA2BBBFF-7BF9-2643-9A93-78F844CF32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7555FF-2196-254B-950E-563F34B6E5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80301F-DBD3-6F46-88EB-6084B6BA7B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13A355-E9AF-B742-9EBD-6E45517AC3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978ECD-8A12-314B-8959-639D35845E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72B136-A756-FA46-8B3D-E040282E83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C5855A-2BB4-5B42-A074-6992AEBD95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4B8E37-7157-4F47-8BAA-B58A067D83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17C325-B1E2-ED49-839F-244363E1943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DC60E-DE4B-FC4F-9E44-E51EA79BC8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11E23F-6DDB-7C41-B30E-5DED9346F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4BB4D732-FB55-B84E-B1C5-BAECAD3925F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892F301-4572-EC48-8897-8EC8882FA24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6FE42A5-CC77-E247-8C79-DF0760DECC1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6377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p:txBody>
          <a:bodyPr/>
          <a:lstStyle/>
          <a:p>
            <a:r>
              <a:rPr lang="en-US" b="0">
                <a:cs typeface="Calibri Light"/>
              </a:rPr>
              <a:t>Docking</a:t>
            </a:r>
            <a:endParaRPr lang="en-US" b="0"/>
          </a:p>
        </p:txBody>
      </p:sp>
      <p:sp>
        <p:nvSpPr>
          <p:cNvPr id="3" name="Subtitle 2">
            <a:extLst>
              <a:ext uri="{FF2B5EF4-FFF2-40B4-BE49-F238E27FC236}">
                <a16:creationId xmlns:a16="http://schemas.microsoft.com/office/drawing/2014/main" id="{8A554E6C-572D-4F31-9EDB-7CDF25158A78}"/>
              </a:ext>
            </a:extLst>
          </p:cNvPr>
          <p:cNvSpPr>
            <a:spLocks noGrp="1"/>
          </p:cNvSpPr>
          <p:nvPr>
            <p:ph idx="1"/>
          </p:nvPr>
        </p:nvSpPr>
        <p:spPr/>
        <p:txBody>
          <a:bodyPr/>
          <a:lstStyle/>
          <a:p>
            <a:pPr marL="0" indent="0">
              <a:buNone/>
            </a:pPr>
            <a:r>
              <a:rPr lang="en-US" sz="3200" b="1">
                <a:ea typeface="+mn-lt"/>
                <a:cs typeface="+mn-lt"/>
              </a:rPr>
              <a:t>G.O.A.L. </a:t>
            </a:r>
            <a:r>
              <a:rPr lang="en-US" sz="3200">
                <a:ea typeface="+mn-lt"/>
                <a:cs typeface="+mn-lt"/>
              </a:rPr>
              <a:t>= </a:t>
            </a:r>
            <a:r>
              <a:rPr lang="en-US" sz="3200" b="1">
                <a:ea typeface="+mn-lt"/>
                <a:cs typeface="+mn-lt"/>
              </a:rPr>
              <a:t>G</a:t>
            </a:r>
            <a:r>
              <a:rPr lang="en-US" sz="3200">
                <a:ea typeface="+mn-lt"/>
                <a:cs typeface="+mn-lt"/>
              </a:rPr>
              <a:t>et </a:t>
            </a:r>
            <a:r>
              <a:rPr lang="en-US" sz="3200" b="1">
                <a:ea typeface="+mn-lt"/>
                <a:cs typeface="+mn-lt"/>
              </a:rPr>
              <a:t>O</a:t>
            </a:r>
            <a:r>
              <a:rPr lang="en-US" sz="3200">
                <a:ea typeface="+mn-lt"/>
                <a:cs typeface="+mn-lt"/>
              </a:rPr>
              <a:t>ut </a:t>
            </a:r>
            <a:r>
              <a:rPr lang="en-US" sz="3200" b="1">
                <a:ea typeface="+mn-lt"/>
                <a:cs typeface="+mn-lt"/>
              </a:rPr>
              <a:t>A</a:t>
            </a:r>
            <a:r>
              <a:rPr lang="en-US" sz="3200">
                <a:ea typeface="+mn-lt"/>
                <a:cs typeface="+mn-lt"/>
              </a:rPr>
              <a:t>nd </a:t>
            </a:r>
            <a:r>
              <a:rPr lang="en-US" sz="3200" b="1">
                <a:ea typeface="+mn-lt"/>
                <a:cs typeface="+mn-lt"/>
              </a:rPr>
              <a:t>L</a:t>
            </a:r>
            <a:r>
              <a:rPr lang="en-US" sz="3200">
                <a:ea typeface="+mn-lt"/>
                <a:cs typeface="+mn-lt"/>
              </a:rPr>
              <a:t>ook</a:t>
            </a:r>
          </a:p>
          <a:p>
            <a:pPr marL="0" indent="0">
              <a:buNone/>
            </a:pPr>
            <a:endParaRPr lang="en-US" sz="3200">
              <a:ea typeface="+mn-lt"/>
              <a:cs typeface="+mn-lt"/>
            </a:endParaRPr>
          </a:p>
          <a:p>
            <a:r>
              <a:rPr lang="en-US" sz="2400">
                <a:ea typeface="+mn-lt"/>
                <a:cs typeface="+mn-lt"/>
              </a:rPr>
              <a:t>Always have a good look at the docking area and the surrounding area before setting up to commence backing up. </a:t>
            </a:r>
          </a:p>
          <a:p>
            <a:r>
              <a:rPr lang="en-US" sz="2400">
                <a:ea typeface="+mn-lt"/>
                <a:cs typeface="+mn-lt"/>
              </a:rPr>
              <a:t>Look for obstacles, especially things that are below the site line. These things will most likely not be visible in the mirrors, once the driver starts to back up.</a:t>
            </a:r>
            <a:endParaRPr lang="en-US" sz="2400"/>
          </a:p>
        </p:txBody>
      </p:sp>
      <p:sp>
        <p:nvSpPr>
          <p:cNvPr id="4" name="Slide Number Placeholder 3">
            <a:extLst>
              <a:ext uri="{FF2B5EF4-FFF2-40B4-BE49-F238E27FC236}">
                <a16:creationId xmlns:a16="http://schemas.microsoft.com/office/drawing/2014/main" id="{236A862A-56EE-BD4E-B47D-2C14746F03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102</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FFE6BA1-CB73-B345-A01A-8082FE0A65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C7D5A9-ADF3-AB44-8A33-559C3A02C8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4F8A46-2A19-0A45-90F0-113A7C54E6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B435EA-158C-DF4F-A573-908730C813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34BAC9-C65C-5042-95BC-561D0C3806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1495F-2DC0-9445-8AAA-64440E79C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097E9E-0182-7546-B4C9-0828098625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71743C-DF90-5743-96E0-E82F43FA43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B92F16-EA47-2542-B84F-E28568988D2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AD8ACD1-3B52-2C4D-8E87-C7C49D5BD57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56C3229-32DF-6340-94D8-7C837488CB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7BB7507-9737-0047-8E5E-DEC090B9581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565113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876-30CB-4102-874A-5167AB34DB42}"/>
              </a:ext>
            </a:extLst>
          </p:cNvPr>
          <p:cNvSpPr>
            <a:spLocks noGrp="1"/>
          </p:cNvSpPr>
          <p:nvPr>
            <p:ph type="title"/>
          </p:nvPr>
        </p:nvSpPr>
        <p:spPr>
          <a:xfrm>
            <a:off x="628650" y="306660"/>
            <a:ext cx="7886700" cy="1325563"/>
          </a:xfrm>
        </p:spPr>
        <p:txBody>
          <a:bodyPr/>
          <a:lstStyle/>
          <a:p>
            <a:r>
              <a:rPr lang="en-US" sz="2700" b="0" dirty="0">
                <a:cs typeface="Calibri Light"/>
              </a:rPr>
              <a:t>Docking</a:t>
            </a:r>
            <a:r>
              <a:rPr lang="en-US" sz="2700" dirty="0">
                <a:cs typeface="Calibri Light"/>
              </a:rPr>
              <a:t> — Alley Docking (Now Referred to as Backing in the CDL Manual</a:t>
            </a:r>
            <a:endParaRPr lang="en-US" sz="2700" b="0" dirty="0">
              <a:ea typeface="Calibri Light"/>
              <a:cs typeface="Calibri Light"/>
            </a:endParaRPr>
          </a:p>
        </p:txBody>
      </p:sp>
      <p:pic>
        <p:nvPicPr>
          <p:cNvPr id="5" name="Online Media 4" descr="Alley Docking - Sims University">
            <a:hlinkClick r:id="" action="ppaction://media"/>
            <a:extLst>
              <a:ext uri="{FF2B5EF4-FFF2-40B4-BE49-F238E27FC236}">
                <a16:creationId xmlns:a16="http://schemas.microsoft.com/office/drawing/2014/main" id="{4D545594-7C95-4C4A-B062-9886DD0BC57C}"/>
              </a:ext>
            </a:extLst>
          </p:cNvPr>
          <p:cNvPicPr>
            <a:picLocks noGrp="1" noRot="1" noChangeAspect="1"/>
          </p:cNvPicPr>
          <p:nvPr>
            <p:ph idx="1"/>
            <a:videoFile r:link="rId1"/>
          </p:nvPr>
        </p:nvPicPr>
        <p:blipFill>
          <a:blip r:embed="rId3"/>
          <a:stretch>
            <a:fillRect/>
          </a:stretch>
        </p:blipFill>
        <p:spPr>
          <a:xfrm>
            <a:off x="2286942" y="2597706"/>
            <a:ext cx="4570115" cy="2582115"/>
          </a:xfrm>
          <a:prstGeom prst="rect">
            <a:avLst/>
          </a:prstGeom>
        </p:spPr>
      </p:pic>
      <p:sp>
        <p:nvSpPr>
          <p:cNvPr id="3" name="Slide Number Placeholder 2">
            <a:extLst>
              <a:ext uri="{FF2B5EF4-FFF2-40B4-BE49-F238E27FC236}">
                <a16:creationId xmlns:a16="http://schemas.microsoft.com/office/drawing/2014/main" id="{F42FF20A-92EB-2B4B-B2E9-6D42359FA6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103</a:t>
            </a:fld>
            <a:endParaRPr lang="en-US"/>
          </a:p>
        </p:txBody>
      </p:sp>
      <p:sp>
        <p:nvSpPr>
          <p:cNvPr id="8" name="Oval 7">
            <a:extLst>
              <a:ext uri="{FF2B5EF4-FFF2-40B4-BE49-F238E27FC236}">
                <a16:creationId xmlns:a16="http://schemas.microsoft.com/office/drawing/2014/main" id="{1A906AC5-C3D8-5541-825D-1A1213EAD54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70F703-938A-794D-9583-9D3804F2F4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163310-591B-FD4B-9DE9-DEB21ECE2E6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751285-A6D0-184A-A32F-D746E3DF5A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039125-4C89-064F-8B3F-AB2284D532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04D4B12-5C0A-E943-8EFE-6A4F77CD705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52E83F-596F-3E49-8976-B415F289F59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509626-AEE1-B54F-B9A8-499B6DAB0A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18B4D9-7D45-9143-9F06-84ED8800CD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04B508-91DB-3641-A8D1-867A3E76AA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1137331-BADC-2045-8A38-FCA4D822565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66D7A115-CFCE-4749-A000-8FEFB1A5A5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20FE14F-880D-FC42-8199-A9A27C3049E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E4FDAA-3702-8847-938E-A8430C8E68F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75FBFE69-59D6-4535-A6C7-D9CC5609DFEE}"/>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cs typeface="Calibri"/>
              </a:rPr>
              <a:t>Video: </a:t>
            </a:r>
            <a:r>
              <a:rPr lang="en-US" b="0" i="0">
                <a:effectLst/>
                <a:hlinkClick r:id="rId4"/>
              </a:rPr>
              <a:t>Alley Docking. </a:t>
            </a:r>
            <a:r>
              <a:rPr lang="en-US" b="0" i="0">
                <a:effectLst/>
              </a:rPr>
              <a:t>Sims University</a:t>
            </a:r>
            <a:r>
              <a:rPr lang="en-US">
                <a:cs typeface="Calibri"/>
              </a:rPr>
              <a:t>—2:19 minutes</a:t>
            </a:r>
          </a:p>
        </p:txBody>
      </p:sp>
    </p:spTree>
    <p:extLst>
      <p:ext uri="{BB962C8B-B14F-4D97-AF65-F5344CB8AC3E}">
        <p14:creationId xmlns:p14="http://schemas.microsoft.com/office/powerpoint/2010/main" val="410937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8A17-3732-BC48-8717-9998372A976F}"/>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7916FBA8-6C61-4440-B4E1-EA4CC0DF8BA1}"/>
              </a:ext>
            </a:extLst>
          </p:cNvPr>
          <p:cNvSpPr>
            <a:spLocks noGrp="1"/>
          </p:cNvSpPr>
          <p:nvPr>
            <p:ph idx="1"/>
          </p:nvPr>
        </p:nvSpPr>
        <p:spPr/>
        <p:txBody>
          <a:bodyPr/>
          <a:lstStyle/>
          <a:p>
            <a:r>
              <a:rPr lang="en-US" dirty="0">
                <a:ea typeface="+mn-lt"/>
                <a:cs typeface="+mn-lt"/>
              </a:rPr>
              <a:t>Setting up for a dock is an important skill for new drivers</a:t>
            </a:r>
          </a:p>
          <a:p>
            <a:r>
              <a:rPr lang="en-US" dirty="0">
                <a:ea typeface="+mn-lt"/>
                <a:cs typeface="+mn-lt"/>
              </a:rPr>
              <a:t>Positioning the truck correctly is essential to successful alley docking.*</a:t>
            </a:r>
            <a:endParaRPr lang="en-US" dirty="0">
              <a:cs typeface="Calibri"/>
            </a:endParaRPr>
          </a:p>
          <a:p>
            <a:r>
              <a:rPr lang="en-US" dirty="0">
                <a:ea typeface="+mn-lt"/>
                <a:cs typeface="+mn-lt"/>
              </a:rPr>
              <a:t>If the truck isn’t positioned correctly, it can be nearly impossible to do a 45 degree back up maneuver, and the risk of incurring damage to equipment or property escalates!</a:t>
            </a:r>
            <a:endParaRPr lang="en-US" dirty="0">
              <a:cs typeface="Calibri"/>
            </a:endParaRPr>
          </a:p>
          <a:p>
            <a:r>
              <a:rPr lang="en-US" b="1" dirty="0"/>
              <a:t>THE MOST DIFFICULT PROFESSIONAL DRIVER SKILL – BACKING UP THE TRUCK</a:t>
            </a:r>
            <a:endParaRPr lang="en-US" b="1" dirty="0">
              <a:cs typeface="Calibri"/>
            </a:endParaRPr>
          </a:p>
          <a:p>
            <a:pPr marL="0" indent="0">
              <a:buNone/>
            </a:pPr>
            <a:endParaRPr lang="en-US" cap="all">
              <a:ea typeface="Calibri" panose="020F0502020204030204"/>
              <a:cs typeface="Calibri"/>
            </a:endParaRPr>
          </a:p>
          <a:p>
            <a:pPr marL="0" indent="0">
              <a:buNone/>
            </a:pPr>
            <a:endParaRPr lang="en-US" cap="all" dirty="0">
              <a:ea typeface="Calibri"/>
              <a:cs typeface="Calibri"/>
            </a:endParaRPr>
          </a:p>
          <a:p>
            <a:pPr>
              <a:buNone/>
            </a:pPr>
            <a:r>
              <a:rPr lang="en-US" sz="1800" i="1">
                <a:ea typeface="Calibri"/>
                <a:cs typeface="Calibri"/>
              </a:rPr>
              <a:t>*The CDL manual now refers to alley docking as backing. </a:t>
            </a:r>
            <a:endParaRPr lang="en-US" sz="1800">
              <a:ea typeface="Calibri"/>
              <a:cs typeface="Calibri"/>
            </a:endParaRPr>
          </a:p>
          <a:p>
            <a:pPr marL="0" indent="0">
              <a:buNone/>
            </a:pPr>
            <a:endParaRPr lang="en-US" cap="all" dirty="0">
              <a:ea typeface="Calibri"/>
              <a:cs typeface="Calibri"/>
            </a:endParaRPr>
          </a:p>
        </p:txBody>
      </p:sp>
      <p:sp>
        <p:nvSpPr>
          <p:cNvPr id="4" name="Slide Number Placeholder 3">
            <a:extLst>
              <a:ext uri="{FF2B5EF4-FFF2-40B4-BE49-F238E27FC236}">
                <a16:creationId xmlns:a16="http://schemas.microsoft.com/office/drawing/2014/main" id="{E161382E-EE1C-6B46-8A75-DA17C312D47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104</a:t>
            </a:fld>
            <a:endParaRPr lang="en-US"/>
          </a:p>
        </p:txBody>
      </p:sp>
      <p:sp>
        <p:nvSpPr>
          <p:cNvPr id="8" name="Oval 7">
            <a:extLst>
              <a:ext uri="{FF2B5EF4-FFF2-40B4-BE49-F238E27FC236}">
                <a16:creationId xmlns:a16="http://schemas.microsoft.com/office/drawing/2014/main" id="{009EB381-E991-3B47-A733-EE7A0774A88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4D7A95-88A9-B447-BE32-3FDBB4E3E5C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C7EC00-1F25-9849-B548-2DE2B3C12C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4E9A37-942D-674C-AA0A-7F3F0DFADC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BBC376-BEE7-0D4F-87B5-840F38F989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700EB3-6F63-414D-8EB7-5D0DDC11E5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994F13-DA92-FA46-AE56-A7F8830E3A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2DDE15-24BE-6A4C-8FFA-2080E685B0E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F0A68C-A1D0-504C-B507-D43F18380EF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8CC76E-24E1-F24C-9E0A-AD01D39130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B15E7D-3F2C-7C4B-807F-8DF6A68AE5F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B7D4C6C-DB1A-AA43-9BF6-716B0F575B5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63BB39A-CC5B-BA4E-90FB-E5416A197A1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2268597-38CE-C64C-9DA2-7191679596B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859433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Docking</a:t>
            </a:r>
          </a:p>
        </p:txBody>
      </p:sp>
      <p:sp>
        <p:nvSpPr>
          <p:cNvPr id="3" name="Subtitle 2">
            <a:extLst>
              <a:ext uri="{FF2B5EF4-FFF2-40B4-BE49-F238E27FC236}">
                <a16:creationId xmlns:a16="http://schemas.microsoft.com/office/drawing/2014/main" id="{E8820070-1FA9-48FB-AF9D-B74D2DC6250B}"/>
              </a:ext>
            </a:extLst>
          </p:cNvPr>
          <p:cNvSpPr>
            <a:spLocks noGrp="1"/>
          </p:cNvSpPr>
          <p:nvPr>
            <p:ph idx="1"/>
          </p:nvPr>
        </p:nvSpPr>
        <p:spPr/>
        <p:txBody>
          <a:bodyPr/>
          <a:lstStyle/>
          <a:p>
            <a:pPr marL="0" indent="0">
              <a:buNone/>
            </a:pPr>
            <a:r>
              <a:rPr lang="en-US" b="1" dirty="0">
                <a:cs typeface="Calibri"/>
              </a:rPr>
              <a:t>Three rules to consider when preparing to alley dock*</a:t>
            </a:r>
            <a:endParaRPr lang="en-US" b="1" dirty="0">
              <a:ea typeface="+mn-lt"/>
              <a:cs typeface="+mn-lt"/>
            </a:endParaRPr>
          </a:p>
          <a:p>
            <a:pPr marL="685800" lvl="1" indent="-342900">
              <a:buFont typeface="+mj-lt"/>
              <a:buAutoNum type="arabicPeriod"/>
            </a:pPr>
            <a:r>
              <a:rPr lang="en-US" sz="2100" dirty="0">
                <a:cs typeface="Calibri"/>
              </a:rPr>
              <a:t>Exit the truck to look multiple times</a:t>
            </a:r>
            <a:endParaRPr lang="en-US" sz="2100" dirty="0">
              <a:ea typeface="+mn-lt"/>
              <a:cs typeface="+mn-lt"/>
            </a:endParaRPr>
          </a:p>
          <a:p>
            <a:pPr marL="685800" lvl="1" indent="-342900">
              <a:buFont typeface="+mj-lt"/>
              <a:buAutoNum type="arabicPeriod"/>
            </a:pPr>
            <a:r>
              <a:rPr lang="en-US" sz="2100" dirty="0">
                <a:cs typeface="Calibri"/>
              </a:rPr>
              <a:t>Ask for parked cars or obstacles to be moved.</a:t>
            </a:r>
            <a:endParaRPr lang="en-US" sz="2100" dirty="0">
              <a:ea typeface="+mn-lt"/>
              <a:cs typeface="+mn-lt"/>
            </a:endParaRPr>
          </a:p>
          <a:p>
            <a:pPr marL="685800" lvl="1" indent="-342900">
              <a:buFont typeface="+mj-lt"/>
              <a:buAutoNum type="arabicPeriod"/>
            </a:pPr>
            <a:r>
              <a:rPr lang="en-US" sz="2100" dirty="0">
                <a:cs typeface="Calibri"/>
              </a:rPr>
              <a:t>Refuse to back into an impossible setting.</a:t>
            </a:r>
            <a:endParaRPr lang="en-US" sz="2100" dirty="0">
              <a:ea typeface="Calibri"/>
              <a:cs typeface="Calibri"/>
            </a:endParaRPr>
          </a:p>
          <a:p>
            <a:pPr marL="685800" lvl="1" indent="-342900">
              <a:buFont typeface="+mj-lt"/>
              <a:buAutoNum type="arabicPeriod"/>
            </a:pPr>
            <a:endParaRPr lang="en-US" sz="2100">
              <a:ea typeface="+mn-lt"/>
              <a:cs typeface="+mn-lt"/>
            </a:endParaRPr>
          </a:p>
          <a:p>
            <a:pPr marL="0" indent="0">
              <a:buNone/>
            </a:pPr>
            <a:r>
              <a:rPr lang="en-US" b="1" dirty="0">
                <a:cs typeface="Calibri"/>
              </a:rPr>
              <a:t>Don’t let pride and embarrassment get in the way. </a:t>
            </a:r>
            <a:endParaRPr lang="en-US" b="1" dirty="0">
              <a:ea typeface="Calibri"/>
              <a:cs typeface="Calibri"/>
            </a:endParaRPr>
          </a:p>
          <a:p>
            <a:pPr lvl="1"/>
            <a:r>
              <a:rPr lang="en-US" sz="2100" dirty="0">
                <a:cs typeface="Calibri"/>
              </a:rPr>
              <a:t>It’s not easier to try it without following the rules.</a:t>
            </a:r>
            <a:endParaRPr lang="en-US" sz="2100" dirty="0">
              <a:ea typeface="Calibri"/>
              <a:cs typeface="Calibri"/>
            </a:endParaRPr>
          </a:p>
          <a:p>
            <a:pPr lvl="1"/>
            <a:r>
              <a:rPr lang="en-US" sz="2100" dirty="0">
                <a:cs typeface="Calibri"/>
              </a:rPr>
              <a:t>If you mess up and hit something, the scars on your driving record which is bad news.</a:t>
            </a:r>
            <a:endParaRPr lang="en-US" sz="2100" dirty="0">
              <a:ea typeface="+mn-lt"/>
              <a:cs typeface="+mn-lt"/>
            </a:endParaRPr>
          </a:p>
          <a:p>
            <a:pPr lvl="1"/>
            <a:r>
              <a:rPr lang="en-US" sz="2100" dirty="0">
                <a:cs typeface="Calibri"/>
              </a:rPr>
              <a:t>They could save you from worse embarrassment if you rip the bumper off a car or tear the front end off an expensive rig!</a:t>
            </a:r>
            <a:endParaRPr lang="en-US" sz="2100" dirty="0">
              <a:ea typeface="+mn-lt"/>
              <a:cs typeface="+mn-lt"/>
            </a:endParaRPr>
          </a:p>
          <a:p>
            <a:pPr>
              <a:buNone/>
            </a:pPr>
            <a:r>
              <a:rPr lang="en-US" sz="1800" i="1">
                <a:ea typeface="Calibri" panose="020F0502020204030204"/>
                <a:cs typeface="Calibri"/>
              </a:rPr>
              <a:t>*The CDL manual now refers to alley docking as backing. </a:t>
            </a:r>
            <a:endParaRPr lang="en-US" sz="1800">
              <a:ea typeface="Calibri" panose="020F0502020204030204"/>
              <a:cs typeface="Calibri"/>
            </a:endParaRPr>
          </a:p>
          <a:p>
            <a:pPr marL="0" indent="0">
              <a:buNone/>
            </a:pPr>
            <a:endParaRPr lang="en-US" dirty="0">
              <a:ea typeface="Calibri" panose="020F0502020204030204"/>
              <a:cs typeface="Calibri"/>
            </a:endParaRPr>
          </a:p>
        </p:txBody>
      </p:sp>
      <p:sp>
        <p:nvSpPr>
          <p:cNvPr id="2" name="Slide Number Placeholder 1">
            <a:extLst>
              <a:ext uri="{FF2B5EF4-FFF2-40B4-BE49-F238E27FC236}">
                <a16:creationId xmlns:a16="http://schemas.microsoft.com/office/drawing/2014/main" id="{B667956E-AA8A-0745-BC31-FD1B3C6C43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105</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946352-5BFE-B241-9F44-64EF4F64DF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ED1616A-BDCD-1D4E-B52C-EE82E92AA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F07AD7-AED8-FB4B-819E-DCA9379E24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C5FC15-2D8B-EB49-AF0E-083F12522C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97B98-9111-364D-B21B-28E80F3D07E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C6875FA-55D2-9146-88FE-CBAB6EB699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52ED51-3F12-B148-8E55-2FCAED75E7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4215F2-7F2E-4F47-9E0F-EFCECA7D99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312D8D-72B0-554D-AA5E-C585ADB5E5E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40F4F3D-4129-DF46-A362-4B4791CAD5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B3D4A4FC-B9FB-6E4C-A19E-45BB81B5190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7409128-7874-4C4B-A5E4-55F82198EBA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78040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Types of Backing Set-ups</a:t>
            </a:r>
            <a:endParaRPr lang="en-US" b="0"/>
          </a:p>
        </p:txBody>
      </p:sp>
      <p:pic>
        <p:nvPicPr>
          <p:cNvPr id="6" name="Online Media 5" title="Driver Training Series: Backing Techniques">
            <a:hlinkClick r:id="" action="ppaction://media"/>
            <a:extLst>
              <a:ext uri="{FF2B5EF4-FFF2-40B4-BE49-F238E27FC236}">
                <a16:creationId xmlns:a16="http://schemas.microsoft.com/office/drawing/2014/main" id="{0ED39542-8B8F-43FD-AC5E-03356E5307BD}"/>
              </a:ext>
            </a:extLst>
          </p:cNvPr>
          <p:cNvPicPr>
            <a:picLocks noGrp="1" noRot="1" noChangeAspect="1"/>
          </p:cNvPicPr>
          <p:nvPr>
            <p:ph idx="1"/>
            <a:videoFile r:link="rId1"/>
          </p:nvPr>
        </p:nvPicPr>
        <p:blipFill>
          <a:blip r:embed="rId3"/>
          <a:stretch>
            <a:fillRect/>
          </a:stretch>
        </p:blipFill>
        <p:spPr>
          <a:xfrm>
            <a:off x="2286000" y="2629647"/>
            <a:ext cx="4572000" cy="2582863"/>
          </a:xfrm>
        </p:spPr>
      </p:pic>
      <p:sp>
        <p:nvSpPr>
          <p:cNvPr id="2" name="Slide Number Placeholder 1">
            <a:extLst>
              <a:ext uri="{FF2B5EF4-FFF2-40B4-BE49-F238E27FC236}">
                <a16:creationId xmlns:a16="http://schemas.microsoft.com/office/drawing/2014/main" id="{E21FE477-526D-1446-BCDD-D46CF38225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106</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1F7693-0070-2141-916D-846B34A1E5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9B976B-7E61-5644-8E99-24EB21EED9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15C0B0-43BE-B940-AA46-262F67CF62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169D38-6AE9-B348-80DA-2F9DF48006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613AA90-B6C3-7143-862B-63208EE11F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592130-612F-BC4A-930F-B109ED2B5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56638C-21D4-2441-A71E-21E3A3733E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D0A955-7EE4-2C4D-802B-AF62F5ADA3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1B91045-F8EC-CD46-8CE3-0856220E84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03A9DAD9-D07A-AC44-A020-6D817AFB3F4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589BA4EA-07EC-054D-877F-71144706846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537A5E3-224A-2544-8C17-AD67024862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Content Placeholder 3">
            <a:extLst>
              <a:ext uri="{FF2B5EF4-FFF2-40B4-BE49-F238E27FC236}">
                <a16:creationId xmlns:a16="http://schemas.microsoft.com/office/drawing/2014/main" id="{C6C82631-0E8C-433B-B68D-E4AD6DBBD209}"/>
              </a:ext>
            </a:extLst>
          </p:cNvPr>
          <p:cNvSpPr txBox="1">
            <a:spLocks/>
          </p:cNvSpPr>
          <p:nvPr/>
        </p:nvSpPr>
        <p:spPr bwMode="auto">
          <a:xfrm>
            <a:off x="628649" y="1825625"/>
            <a:ext cx="838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Driver Training Series: Backing Techniques. </a:t>
            </a:r>
            <a:r>
              <a:rPr lang="fr-FR" sz="1600" b="0" i="0">
                <a:effectLst/>
              </a:rPr>
              <a:t>J. J. Keller &amp; Associates, Inc.</a:t>
            </a:r>
            <a:r>
              <a:rPr lang="en-US" sz="1600">
                <a:cs typeface="Calibri"/>
              </a:rPr>
              <a:t>—8:47 minutes</a:t>
            </a:r>
          </a:p>
        </p:txBody>
      </p:sp>
    </p:spTree>
    <p:extLst>
      <p:ext uri="{BB962C8B-B14F-4D97-AF65-F5344CB8AC3E}">
        <p14:creationId xmlns:p14="http://schemas.microsoft.com/office/powerpoint/2010/main" val="33124499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72B88-3FDB-1B44-8AA6-440237E75C8D}"/>
              </a:ext>
            </a:extLst>
          </p:cNvPr>
          <p:cNvSpPr>
            <a:spLocks noGrp="1"/>
          </p:cNvSpPr>
          <p:nvPr>
            <p:ph type="title"/>
          </p:nvPr>
        </p:nvSpPr>
        <p:spPr/>
        <p:txBody>
          <a:bodyPr/>
          <a:lstStyle/>
          <a:p>
            <a:r>
              <a:rPr lang="en-US"/>
              <a:t>Backing &amp; Docking</a:t>
            </a:r>
          </a:p>
        </p:txBody>
      </p:sp>
      <p:sp>
        <p:nvSpPr>
          <p:cNvPr id="4" name="Content Placeholder 3">
            <a:extLst>
              <a:ext uri="{FF2B5EF4-FFF2-40B4-BE49-F238E27FC236}">
                <a16:creationId xmlns:a16="http://schemas.microsoft.com/office/drawing/2014/main" id="{0DF4B445-3C62-D740-99CF-45A0940B4D98}"/>
              </a:ext>
            </a:extLst>
          </p:cNvPr>
          <p:cNvSpPr>
            <a:spLocks noGrp="1"/>
          </p:cNvSpPr>
          <p:nvPr>
            <p:ph idx="1"/>
          </p:nvPr>
        </p:nvSpPr>
        <p:spPr/>
        <p:txBody>
          <a:bodyPr/>
          <a:lstStyle/>
          <a:p>
            <a:pPr marL="0" indent="0">
              <a:buNone/>
            </a:pPr>
            <a:r>
              <a:rPr lang="en-US" b="1"/>
              <a:t>Backing the vehicle can be very dangerous and should only done when absolutely necessary</a:t>
            </a:r>
            <a:r>
              <a:rPr lang="en-US"/>
              <a:t>. </a:t>
            </a:r>
          </a:p>
          <a:p>
            <a:r>
              <a:rPr lang="en-US" sz="1800"/>
              <a:t>If you must back: </a:t>
            </a:r>
          </a:p>
          <a:p>
            <a:pPr marL="685800" lvl="1" indent="-342900">
              <a:buFont typeface="+mj-lt"/>
              <a:buAutoNum type="arabicPeriod"/>
            </a:pPr>
            <a:r>
              <a:rPr lang="en-US"/>
              <a:t>If possible, get out of the vehicle to assess any hazards/obstacles. G.O.A.L. = Get Out And Look!</a:t>
            </a:r>
          </a:p>
          <a:p>
            <a:pPr marL="685800" lvl="1" indent="-342900">
              <a:buFont typeface="+mj-lt"/>
              <a:buAutoNum type="arabicPeriod"/>
            </a:pPr>
            <a:r>
              <a:rPr lang="en-US"/>
              <a:t>Use an adult spotter to alert you to possible hazards</a:t>
            </a:r>
          </a:p>
          <a:p>
            <a:pPr marL="685800" lvl="1" indent="-342900">
              <a:buFont typeface="+mj-lt"/>
              <a:buAutoNum type="arabicPeriod"/>
            </a:pPr>
            <a:r>
              <a:rPr lang="en-US"/>
              <a:t>Check carefully in all directions, including the rear</a:t>
            </a:r>
          </a:p>
          <a:p>
            <a:pPr marL="685800" lvl="1" indent="-342900">
              <a:buFont typeface="+mj-lt"/>
              <a:buAutoNum type="arabicPeriod"/>
            </a:pPr>
            <a:r>
              <a:rPr lang="en-US"/>
              <a:t>Turn on four-way flashers </a:t>
            </a:r>
          </a:p>
          <a:p>
            <a:pPr marL="685800" lvl="1" indent="-342900">
              <a:buFont typeface="+mj-lt"/>
              <a:buAutoNum type="arabicPeriod"/>
            </a:pPr>
            <a:r>
              <a:rPr lang="en-US"/>
              <a:t>Honk the horn in short continuous beeps while in motion</a:t>
            </a:r>
          </a:p>
          <a:p>
            <a:r>
              <a:rPr lang="en-US" sz="1800"/>
              <a:t>Mirrors and a spotter do not relieve you of the responsibility to back the vehicle safely. Backing up should only be done if there is no alternative. </a:t>
            </a:r>
          </a:p>
          <a:p>
            <a:r>
              <a:rPr lang="en-US" sz="1800"/>
              <a:t>If possible, pull through and use the forward stall when parking, this will prevent you from having to back up when you leave.</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400" i="1">
                <a:hlinkClick r:id="rId3"/>
              </a:rPr>
              <a:t> </a:t>
            </a:r>
            <a:endParaRPr lang="en-US" sz="1400" i="1"/>
          </a:p>
        </p:txBody>
      </p:sp>
      <p:sp>
        <p:nvSpPr>
          <p:cNvPr id="2" name="Slide Number Placeholder 1">
            <a:extLst>
              <a:ext uri="{FF2B5EF4-FFF2-40B4-BE49-F238E27FC236}">
                <a16:creationId xmlns:a16="http://schemas.microsoft.com/office/drawing/2014/main" id="{D5596DD5-00C2-A349-8144-D844D1D562D9}"/>
              </a:ext>
            </a:extLst>
          </p:cNvPr>
          <p:cNvSpPr>
            <a:spLocks noGrp="1"/>
          </p:cNvSpPr>
          <p:nvPr>
            <p:ph type="sldNum" sz="quarter" idx="10"/>
          </p:nvPr>
        </p:nvSpPr>
        <p:spPr/>
        <p:txBody>
          <a:bodyPr/>
          <a:lstStyle/>
          <a:p>
            <a:r>
              <a:rPr lang="en-US" altLang="en-US"/>
              <a:t>/ </a:t>
            </a:r>
            <a:fld id="{C3C0AEC5-A6E4-4AB2-9AD5-E7FD2AE07E24}" type="slidenum">
              <a:rPr lang="en-US" altLang="en-US" smtClean="0"/>
              <a:pPr/>
              <a:t>107</a:t>
            </a:fld>
            <a:endParaRPr lang="en-US" altLang="en-US"/>
          </a:p>
        </p:txBody>
      </p:sp>
      <p:sp>
        <p:nvSpPr>
          <p:cNvPr id="6" name="Oval 5">
            <a:extLst>
              <a:ext uri="{FF2B5EF4-FFF2-40B4-BE49-F238E27FC236}">
                <a16:creationId xmlns:a16="http://schemas.microsoft.com/office/drawing/2014/main" id="{0304C6AC-6386-2F41-B0EA-FEB985369A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16EC7C3-8ADE-8B41-95B9-3DDCB1B996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3F9EA3-DC5C-6942-A459-066141F065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F4473C-7E85-F540-8FEC-AC8C8D8411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6239CD-EA70-E44D-81B1-214D8F0815F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061E10-94A7-714A-A888-65CDBA5DEF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AF852D-7332-984C-9289-005B850735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9A6D810-6487-D84E-B270-5AC7DE9921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14152C-4D1B-544B-8D5A-317919A683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E1D276-D23D-664B-AD2A-EBFE92739B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C07D4E-0358-854F-91C9-BCC3613543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9A2E6C-17AF-8D47-B475-BDDFC4DCCDB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4C7A660-E7E7-404D-BD26-5511DC0E63D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54A7364F-55DE-C142-AB45-AFBC54172FD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797358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1800">
                <a:ea typeface="+mn-lt"/>
                <a:cs typeface="+mn-lt"/>
              </a:rPr>
              <a:t>The driver and the spotter should discuss the proposed maneuver before the driver begins and use highly visible and obvious hand signals at all times. Hand signals should be agreed upon prior to the commencement of the maneuver.</a:t>
            </a:r>
          </a:p>
          <a:p>
            <a:r>
              <a:rPr lang="en-US" sz="1800">
                <a:ea typeface="+mn-lt"/>
                <a:cs typeface="+mn-lt"/>
              </a:rPr>
              <a:t>The spotter should maintain eye contact with the driver’s eyes in the mirror even if this requires changing position frequently.</a:t>
            </a:r>
          </a:p>
          <a:p>
            <a:r>
              <a:rPr lang="en-US" sz="1800">
                <a:ea typeface="+mn-lt"/>
                <a:cs typeface="+mn-lt"/>
              </a:rPr>
              <a:t>The spotter should continue to signal even when the driver’s maneuver is unchanging or proceeding normally. Don’t signal just when something different needs to happen or when the driver needs to stop.</a:t>
            </a:r>
            <a:endParaRPr lang="en-US" sz="1800">
              <a:cs typeface="Calibri"/>
            </a:endParaRPr>
          </a:p>
          <a:p>
            <a:r>
              <a:rPr lang="en-US" sz="1800">
                <a:ea typeface="+mn-lt"/>
                <a:cs typeface="+mn-lt"/>
              </a:rPr>
              <a:t>If the spotter needs to stop spotting momentarily for any reason, make sure the driver stops the vehicle. Resume the maneuver only after spotting is resumed.</a:t>
            </a:r>
          </a:p>
          <a:p>
            <a:r>
              <a:rPr lang="en-US" sz="1800">
                <a:ea typeface="+mn-lt"/>
                <a:cs typeface="+mn-lt"/>
              </a:rPr>
              <a:t>Maintain a safe distance or position from the vehicle while spotting and make sure there aren’t any obstructions to your walking path prior to beginning the maneuver.</a:t>
            </a:r>
            <a:endParaRPr lang="en-US" sz="18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108</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513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sp>
        <p:nvSpPr>
          <p:cNvPr id="10" name="Content Placeholder 9">
            <a:extLst>
              <a:ext uri="{FF2B5EF4-FFF2-40B4-BE49-F238E27FC236}">
                <a16:creationId xmlns:a16="http://schemas.microsoft.com/office/drawing/2014/main" id="{BFC09AA3-71B4-41AF-A1DB-46AF93CBD555}"/>
              </a:ext>
            </a:extLst>
          </p:cNvPr>
          <p:cNvSpPr>
            <a:spLocks noGrp="1"/>
          </p:cNvSpPr>
          <p:nvPr>
            <p:ph idx="1"/>
          </p:nvPr>
        </p:nvSpPr>
        <p:spPr/>
        <p:txBody>
          <a:bodyPr/>
          <a:lstStyle/>
          <a:p>
            <a:r>
              <a:rPr lang="en-US" sz="2000">
                <a:ea typeface="+mn-lt"/>
                <a:cs typeface="+mn-lt"/>
              </a:rPr>
              <a:t>Use hand signals, not verbal signals. However, in an emergency the spotter may supplement hand signals with a verbal warning. </a:t>
            </a:r>
            <a:endParaRPr lang="en-US" sz="2000">
              <a:cs typeface="Calibri"/>
            </a:endParaRPr>
          </a:p>
          <a:p>
            <a:r>
              <a:rPr lang="en-US" sz="2000">
                <a:ea typeface="+mn-lt"/>
                <a:cs typeface="+mn-lt"/>
              </a:rPr>
              <a:t>If the driver is unclear at any point about the spotter’s signals the vehicle should be stopped immediately. Resume the maneuver when the driver and spotter have clarified the signals.</a:t>
            </a:r>
            <a:endParaRPr lang="en-US" sz="2000">
              <a:cs typeface="Calibri"/>
            </a:endParaRPr>
          </a:p>
          <a:p>
            <a:r>
              <a:rPr lang="en-US" sz="2000">
                <a:ea typeface="+mn-lt"/>
                <a:cs typeface="+mn-lt"/>
              </a:rPr>
              <a:t>The vehicle should be stopped while the driver is looking away from the spotter for any reason including checking the other mirror.</a:t>
            </a:r>
          </a:p>
          <a:p>
            <a:r>
              <a:rPr lang="en-US" sz="2000">
                <a:ea typeface="+mn-lt"/>
                <a:cs typeface="+mn-lt"/>
              </a:rPr>
              <a:t>When spotting, concentrate on spotting, not talking to someone in the vicinity. </a:t>
            </a:r>
            <a:endParaRPr lang="en-US" sz="2000">
              <a:cs typeface="Calibri"/>
            </a:endParaRPr>
          </a:p>
          <a:p>
            <a:endParaRPr lang="en-US" sz="2000">
              <a:cs typeface="Calibri"/>
            </a:endParaRPr>
          </a:p>
        </p:txBody>
      </p:sp>
      <p:sp>
        <p:nvSpPr>
          <p:cNvPr id="2" name="Slide Number Placeholder 1">
            <a:extLst>
              <a:ext uri="{FF2B5EF4-FFF2-40B4-BE49-F238E27FC236}">
                <a16:creationId xmlns:a16="http://schemas.microsoft.com/office/drawing/2014/main" id="{5C2A91C9-080D-1C45-AA00-CE16CEA404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109</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4B7B59-FCA5-E043-AD41-103BA23F6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01CBA9-E4B0-184A-ADD8-4A4B3DA9E4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16B86-DDEE-0C4C-90F2-F28C3C0B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45902C-4182-C94B-B7C2-640F22300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783A66-DCCD-2042-A8A3-253848D573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1402EB-82BA-7C44-917A-293BE63D35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1BBAD75-2563-6649-B013-756DF2218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AF277-6F7F-184B-8361-D932D5241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C544F6-1FF2-014A-B889-C907169CF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AA2E9E-ACB8-9449-A3BA-467ADFB064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91E357-AA8F-2044-8CC2-F5DB4D6D626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74D8A1CC-DAA6-AA4F-A6EC-4F60862D242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88A262B-54A5-1D42-AB7D-5D9EF78678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D4D3C64-79F5-FA49-9C0E-8CC445A1E1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4005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Wheels, rims and tires </a:t>
            </a:r>
          </a:p>
          <a:p>
            <a:r>
              <a:rPr lang="en-US" sz="1800">
                <a:cs typeface="Calibri"/>
              </a:rPr>
              <a:t>The wheel is the metal part the tire is fit into. The rim is the other edge of the wheel. Tires are the rubber portion of the wheel that grips the road.</a:t>
            </a:r>
          </a:p>
          <a:p>
            <a:r>
              <a:rPr lang="en-US" sz="1800">
                <a:cs typeface="Calibri"/>
              </a:rPr>
              <a:t>Tire rating: Tires are rated on treadwear, traction performance, temperature resistance and tire load. These ratings are marked on the sidewall of the tire.  </a:t>
            </a:r>
          </a:p>
          <a:p>
            <a:r>
              <a:rPr lang="en-US" sz="1800">
                <a:cs typeface="Calibri"/>
              </a:rPr>
              <a:t>Tire Load is the maximum safe weight a tire can carry at a specified pressure. This rating is stated on the side of each tire.</a:t>
            </a:r>
          </a:p>
          <a:p>
            <a:r>
              <a:rPr lang="en-US" sz="1800">
                <a:cs typeface="Calibri"/>
              </a:rPr>
              <a:t>The steering wheels (the wheels that determine the direction your vehicle moves) are the front axle tires and wheels.  </a:t>
            </a:r>
          </a:p>
          <a:p>
            <a:endParaRPr lang="en-US" sz="1800" i="1">
              <a:cs typeface="Calibri"/>
            </a:endParaRPr>
          </a:p>
          <a:p>
            <a:endParaRPr lang="en-US" sz="1800" i="1">
              <a:cs typeface="Calibri"/>
            </a:endParaRPr>
          </a:p>
          <a:p>
            <a:endParaRPr lang="en-US" sz="1800" i="1">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www.nhtsa.gov/equipment/tires</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069230-5CC3-6242-9D35-FDF530C4D7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8A076D-8A81-DB4B-84C6-C9516DB042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85D4B3-8BBB-3740-8E94-C251E940BD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1C880DBF-EA9D-2049-9BD3-FCE08738ED0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39C958-5A92-A445-AE50-BEBC461CBF8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316FD72-049C-FE42-A844-BE5E6EC37E7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C7E6B41-F198-124B-AE69-F106A4C2F69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91700DCE-F8DE-AA47-BDDF-2234CED78F5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962E03A8-5488-324E-B739-DF03C81C820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051162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Using a Spotter to Back Up</a:t>
            </a:r>
            <a:endParaRPr lang="en-US" b="0"/>
          </a:p>
        </p:txBody>
      </p:sp>
      <p:pic>
        <p:nvPicPr>
          <p:cNvPr id="5" name="Picture 6" descr="A picture containing LEGO, toy, sky, different&#10;&#10;Description automatically generated">
            <a:extLst>
              <a:ext uri="{FF2B5EF4-FFF2-40B4-BE49-F238E27FC236}">
                <a16:creationId xmlns:a16="http://schemas.microsoft.com/office/drawing/2014/main" id="{5C1D89E0-0548-4A76-9E48-C343090FD8A9}"/>
              </a:ext>
            </a:extLst>
          </p:cNvPr>
          <p:cNvPicPr>
            <a:picLocks noGrp="1" noChangeAspect="1"/>
          </p:cNvPicPr>
          <p:nvPr>
            <p:ph idx="1"/>
          </p:nvPr>
        </p:nvPicPr>
        <p:blipFill rotWithShape="1">
          <a:blip r:embed="rId2"/>
          <a:stretch/>
        </p:blipFill>
        <p:spPr>
          <a:xfrm>
            <a:off x="1601207" y="1825625"/>
            <a:ext cx="5941586" cy="4351338"/>
          </a:xfrm>
        </p:spPr>
      </p:pic>
      <p:sp>
        <p:nvSpPr>
          <p:cNvPr id="3" name="Slide Number Placeholder 2">
            <a:extLst>
              <a:ext uri="{FF2B5EF4-FFF2-40B4-BE49-F238E27FC236}">
                <a16:creationId xmlns:a16="http://schemas.microsoft.com/office/drawing/2014/main" id="{80AEC36C-3744-0C4B-83F0-EC7F0C8AE8B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110</a:t>
            </a:fld>
            <a:endParaRPr lang="en-US"/>
          </a:p>
        </p:txBody>
      </p:sp>
      <p:sp>
        <p:nvSpPr>
          <p:cNvPr id="8" name="Oval 7">
            <a:extLst>
              <a:ext uri="{FF2B5EF4-FFF2-40B4-BE49-F238E27FC236}">
                <a16:creationId xmlns:a16="http://schemas.microsoft.com/office/drawing/2014/main" id="{B9A163F8-0A16-F84D-B719-BF2D672AE1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ECFE-AFAF-DC4A-8EDE-FC61499946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9">
            <a:extLst>
              <a:ext uri="{FF2B5EF4-FFF2-40B4-BE49-F238E27FC236}">
                <a16:creationId xmlns:a16="http://schemas.microsoft.com/office/drawing/2014/main" id="{038FAC99-B70C-4142-8DC0-A53C334556C3}"/>
              </a:ext>
            </a:extLst>
          </p:cNvPr>
          <p:cNvSpPr txBox="1">
            <a:spLocks/>
          </p:cNvSpPr>
          <p:nvPr/>
        </p:nvSpPr>
        <p:spPr bwMode="auto">
          <a:xfrm>
            <a:off x="628650" y="1426040"/>
            <a:ext cx="7886700" cy="35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ea typeface="+mn-lt"/>
                <a:cs typeface="+mn-lt"/>
              </a:rPr>
              <a:t>OSHA Suggested Spotting Signals</a:t>
            </a:r>
            <a:endParaRPr lang="en-US" sz="2800" b="1"/>
          </a:p>
        </p:txBody>
      </p:sp>
      <p:sp>
        <p:nvSpPr>
          <p:cNvPr id="10" name="Oval 9">
            <a:extLst>
              <a:ext uri="{FF2B5EF4-FFF2-40B4-BE49-F238E27FC236}">
                <a16:creationId xmlns:a16="http://schemas.microsoft.com/office/drawing/2014/main" id="{C665C4C8-9CD1-274D-B2AD-47FAF7A53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6BE0A-0263-494B-A097-BCBE52C565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C39D5D-8C90-4B46-96F5-5946FCE62E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884522-056C-4A4D-B2AC-FDCA8AED1C7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886496-35D8-1F46-8508-AFBD9598B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62B52E8-2036-CF47-B784-68328947760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467F3D-D532-B248-B323-B77F623DE6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A01A7F-0EBB-FF49-9D99-5615BFA80DC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87E1A8-3A50-024E-9087-5F84BEB02A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FEB1CE-1EF4-B942-85D2-AE2ED44A2C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1DE53A-ABB0-EC4E-B2E8-F0BC7E85260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BD20E7C7-32FD-3142-8FF3-399437970FE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D7782F55-587B-014B-B3F9-4E3E6F1F75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9D29DDC-1D38-8249-BCD8-E6F8B30F14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084060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How to respond to brake failure due to loss of hydraulic pressure:</a:t>
            </a:r>
          </a:p>
          <a:p>
            <a:pPr marL="0" indent="0">
              <a:buNone/>
            </a:pPr>
            <a:r>
              <a:rPr lang="en-US">
                <a:cs typeface="Calibri"/>
              </a:rPr>
              <a:t>When the system will not build up pressure, the brake pedal will feel spongy or go to the floor. Actions you can try:</a:t>
            </a:r>
          </a:p>
          <a:p>
            <a:pPr lvl="1"/>
            <a:r>
              <a:rPr lang="en-US">
                <a:cs typeface="Calibri"/>
              </a:rPr>
              <a:t>Downshift – A lower gear will help to slow the vehicle.</a:t>
            </a:r>
          </a:p>
          <a:p>
            <a:pPr lvl="1"/>
            <a:r>
              <a:rPr lang="en-US">
                <a:cs typeface="Calibri"/>
              </a:rPr>
              <a:t>Pump the brakes – This may generate enough hydraulic pressure to stop the vehicle.</a:t>
            </a:r>
          </a:p>
          <a:p>
            <a:pPr lvl="1"/>
            <a:r>
              <a:rPr lang="en-US">
                <a:cs typeface="Calibri"/>
              </a:rPr>
              <a:t>Use the parking brake – 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111</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36503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Find an Escape Route</a:t>
            </a:r>
          </a:p>
          <a:p>
            <a:r>
              <a:rPr lang="en-US" sz="2000"/>
              <a:t>While slowing the vehicle, look for an escape route — an open field, side street or escape ramp. 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460162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1.7 Coupling and Uncoupling</a:t>
            </a:r>
            <a:br>
              <a:rPr lang="en-US" b="0">
                <a:ea typeface="+mj-lt"/>
                <a:cs typeface="+mj-lt"/>
              </a:rPr>
            </a:br>
            <a:endParaRPr lang="en-US" sz="1800" b="0">
              <a:cs typeface="Calibri Light"/>
            </a:endParaRPr>
          </a:p>
        </p:txBody>
      </p:sp>
      <p:sp>
        <p:nvSpPr>
          <p:cNvPr id="7" name="Rectangle 6">
            <a:extLst>
              <a:ext uri="{FF2B5EF4-FFF2-40B4-BE49-F238E27FC236}">
                <a16:creationId xmlns:a16="http://schemas.microsoft.com/office/drawing/2014/main" id="{F8F597D5-B62E-F24C-8B10-E2CA99F2C5C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642F22-0492-A14E-9E22-24300A54DF53}"/>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581848B-DA01-764F-82E8-DE5559828C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854F06-F41E-4446-8277-9F47F692BFCC}"/>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7EEC81-A9DA-0445-900D-946CE6D64B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7FB423-08A6-284A-99FF-28AFE77BD1CE}"/>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06CA87-7C72-1346-AF3D-608E0E744A4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6B9F24-B67C-F944-9016-954C1CDB00C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1AAD34-6D3C-9840-8F12-7844992211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38F21-F84A-144B-8282-2B56EC8CAF5D}"/>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FADE3C-D892-9E42-9E7F-09F760AA251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0007ED-3AEC-AF44-8E2E-89E23CD999A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7A90ADC-7799-CF4E-BEF7-38CFD7E23B09}"/>
              </a:ext>
            </a:extLst>
          </p:cNvPr>
          <p:cNvSpPr txBox="1"/>
          <p:nvPr/>
        </p:nvSpPr>
        <p:spPr>
          <a:xfrm>
            <a:off x="334823"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392B4504-9DEF-8D42-A2E6-B9FA7B6410B5}"/>
              </a:ext>
            </a:extLst>
          </p:cNvPr>
          <p:cNvSpPr/>
          <p:nvPr/>
        </p:nvSpPr>
        <p:spPr>
          <a:xfrm>
            <a:off x="735789"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BC6CD3C-8A54-6F47-9D25-13DDC2927D1B}"/>
              </a:ext>
            </a:extLst>
          </p:cNvPr>
          <p:cNvSpPr txBox="1"/>
          <p:nvPr/>
        </p:nvSpPr>
        <p:spPr>
          <a:xfrm>
            <a:off x="674384"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03C3D2-154F-1845-B6BD-64422365FDE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C5D2FCA3-D006-2344-BD51-B67C5D4D0D7C}"/>
              </a:ext>
            </a:extLst>
          </p:cNvPr>
          <p:cNvSpPr txBox="1"/>
          <p:nvPr/>
        </p:nvSpPr>
        <p:spPr>
          <a:xfrm>
            <a:off x="2160282" y="6407120"/>
            <a:ext cx="4823436" cy="276999"/>
          </a:xfrm>
          <a:prstGeom prst="rect">
            <a:avLst/>
          </a:prstGeom>
          <a:noFill/>
        </p:spPr>
        <p:txBody>
          <a:bodyPr wrap="none" rtlCol="0">
            <a:spAutoFit/>
          </a:bodyPr>
          <a:lstStyle/>
          <a:p>
            <a:r>
              <a:rPr lang="en-US" sz="1200" i="1"/>
              <a:t>This unit satisfies FMCSA’s ELDT requirements for units A1.1.7 and BA1.1.7.</a:t>
            </a:r>
          </a:p>
        </p:txBody>
      </p:sp>
    </p:spTree>
    <p:extLst>
      <p:ext uri="{BB962C8B-B14F-4D97-AF65-F5344CB8AC3E}">
        <p14:creationId xmlns:p14="http://schemas.microsoft.com/office/powerpoint/2010/main" val="35511592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b="0"/>
              <a:t>Coupling &amp; Uncoupling</a:t>
            </a:r>
          </a:p>
        </p:txBody>
      </p:sp>
      <p:sp>
        <p:nvSpPr>
          <p:cNvPr id="2" name="Slide Number Placeholder 1">
            <a:extLst>
              <a:ext uri="{FF2B5EF4-FFF2-40B4-BE49-F238E27FC236}">
                <a16:creationId xmlns:a16="http://schemas.microsoft.com/office/drawing/2014/main" id="{8AAD607D-42CD-D843-86EC-55067C35B42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114</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descr="Coupling &amp; Uncoupling: Driver Training Series">
            <a:hlinkClick r:id="" action="ppaction://media"/>
            <a:extLst>
              <a:ext uri="{FF2B5EF4-FFF2-40B4-BE49-F238E27FC236}">
                <a16:creationId xmlns:a16="http://schemas.microsoft.com/office/drawing/2014/main" id="{0B3DF874-4339-9243-B216-427324A09521}"/>
              </a:ext>
            </a:extLst>
          </p:cNvPr>
          <p:cNvPicPr>
            <a:picLocks noRot="1" noChangeAspect="1"/>
          </p:cNvPicPr>
          <p:nvPr>
            <a:videoFile r:link="rId1"/>
          </p:nvPr>
        </p:nvPicPr>
        <p:blipFill>
          <a:blip r:embed="rId3"/>
          <a:stretch>
            <a:fillRect/>
          </a:stretch>
        </p:blipFill>
        <p:spPr>
          <a:xfrm>
            <a:off x="1604682" y="2520809"/>
            <a:ext cx="5792921" cy="3273001"/>
          </a:xfrm>
          <a:prstGeom prst="rect">
            <a:avLst/>
          </a:prstGeom>
        </p:spPr>
      </p:pic>
      <p:sp>
        <p:nvSpPr>
          <p:cNvPr id="7" name="Oval 6">
            <a:extLst>
              <a:ext uri="{FF2B5EF4-FFF2-40B4-BE49-F238E27FC236}">
                <a16:creationId xmlns:a16="http://schemas.microsoft.com/office/drawing/2014/main" id="{5F86DA2F-285F-1E47-8972-1DFAE65F8DB4}"/>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DC923A-4EB2-FB47-9640-FE885B6712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74DA90-79FC-724C-AF40-E0234842CFEC}"/>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5DF50AC-AB1E-664F-9AB9-13B02290C6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A21462-C144-A24E-8CA0-D41C5A8A51D8}"/>
              </a:ext>
            </a:extLst>
          </p:cNvPr>
          <p:cNvSpPr/>
          <p:nvPr/>
        </p:nvSpPr>
        <p:spPr>
          <a:xfrm>
            <a:off x="32531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324406-E725-C145-A9DF-D0E3BC5DBDE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7F9613-CA31-A44B-AD7B-0BCF36B3DE22}"/>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913FEC-9FBB-1A44-A96B-1DE1958E47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E36C93-902D-D743-89AF-3CB923954670}"/>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F42A79C-9AEC-AE4B-A9D9-6FCAF4DCD6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A8449C5-4444-0D4A-9529-823BABC9BDFB}"/>
              </a:ext>
            </a:extLst>
          </p:cNvPr>
          <p:cNvSpPr/>
          <p:nvPr/>
        </p:nvSpPr>
        <p:spPr>
          <a:xfrm>
            <a:off x="332378"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9E4CBE-EABE-624D-A0FC-0B5157BC828F}"/>
              </a:ext>
            </a:extLst>
          </p:cNvPr>
          <p:cNvSpPr txBox="1"/>
          <p:nvPr/>
        </p:nvSpPr>
        <p:spPr>
          <a:xfrm>
            <a:off x="334823"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CFE52CC-71A8-A949-9FF0-144A07B8DC30}"/>
              </a:ext>
            </a:extLst>
          </p:cNvPr>
          <p:cNvSpPr/>
          <p:nvPr/>
        </p:nvSpPr>
        <p:spPr>
          <a:xfrm>
            <a:off x="735789"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FF84CEA8-0E31-0A4D-9F56-C0C89E262BCA}"/>
              </a:ext>
            </a:extLst>
          </p:cNvPr>
          <p:cNvSpPr txBox="1"/>
          <p:nvPr/>
        </p:nvSpPr>
        <p:spPr>
          <a:xfrm>
            <a:off x="674384"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22B5D9C1-23CE-2F49-B89B-28D48781C51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2" name="Content Placeholder 3">
            <a:extLst>
              <a:ext uri="{FF2B5EF4-FFF2-40B4-BE49-F238E27FC236}">
                <a16:creationId xmlns:a16="http://schemas.microsoft.com/office/drawing/2014/main" id="{81826D6A-7F5C-4A35-92C9-9399F1CE7B4C}"/>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Coupling &amp; Uncoupling: Driver Training Series.</a:t>
            </a:r>
            <a:r>
              <a:rPr lang="en-US" sz="1600" b="0" i="0">
                <a:effectLst/>
              </a:rPr>
              <a:t> </a:t>
            </a:r>
            <a:r>
              <a:rPr lang="fr-FR" sz="1600" b="0" i="0">
                <a:effectLst/>
              </a:rPr>
              <a:t>J. J. Keller &amp; Associates, Inc.</a:t>
            </a:r>
            <a:r>
              <a:rPr lang="en-US" sz="1600">
                <a:cs typeface="Calibri"/>
              </a:rPr>
              <a:t>—7:12 minutes</a:t>
            </a:r>
          </a:p>
        </p:txBody>
      </p:sp>
    </p:spTree>
    <p:extLst>
      <p:ext uri="{BB962C8B-B14F-4D97-AF65-F5344CB8AC3E}">
        <p14:creationId xmlns:p14="http://schemas.microsoft.com/office/powerpoint/2010/main" val="57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49101-B940-764D-96F8-BE03D633AC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DE6324-755B-6E49-9693-4A8A6270DA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5BBE50-1D85-9745-B30D-0D2DB3D23AF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968C36-072E-2B40-B50C-30CC669E65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2FEE93-F6A1-3E47-A7DF-7AD4A03FB0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9FC8BEC-6970-D148-8B09-5A9701E9F0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F50080-6D4D-0C45-BE7A-3F2ADD7E34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31B8B2-7969-8049-9C68-8EEEC284BC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7BB2-0212-7346-9A8F-62E6873B95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FD1D2D0-6ABD-674F-9CFA-52C6DC8C5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DE0433-BEA8-A248-8657-901031600F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DEA8E8-D85E-E04A-8CB8-BA7B4F58C6C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E7594-C725-D54E-B153-0CEB6C42AB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5F3476-97DB-5647-ADAA-13E10001E5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71469EE-7F83-AE41-95C1-A07FECA389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D8CB99D1-E0A3-D34C-B032-21297A0202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EFF5A72C-8D82-9F48-802B-AC8E1F2362F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85EAB1D-200A-7843-8656-912EB55DD63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itle 3">
            <a:extLst>
              <a:ext uri="{FF2B5EF4-FFF2-40B4-BE49-F238E27FC236}">
                <a16:creationId xmlns:a16="http://schemas.microsoft.com/office/drawing/2014/main" id="{810D5ADC-7B3F-5E4A-92A7-5CF0EF47DDB1}"/>
              </a:ext>
            </a:extLst>
          </p:cNvPr>
          <p:cNvSpPr txBox="1">
            <a:spLocks/>
          </p:cNvSpPr>
          <p:nvPr/>
        </p:nvSpPr>
        <p:spPr bwMode="auto">
          <a:xfrm>
            <a:off x="1308216" y="2564153"/>
            <a:ext cx="6858000" cy="17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en-US" sz="4500">
                <a:ea typeface="+mj-lt"/>
                <a:cs typeface="+mj-lt"/>
              </a:rPr>
              <a:t>Section 2: Safe Operating Procedures</a:t>
            </a:r>
            <a:endParaRPr lang="en-US" sz="4500">
              <a:cs typeface="Calibri Light"/>
            </a:endParaRPr>
          </a:p>
        </p:txBody>
      </p:sp>
    </p:spTree>
    <p:extLst>
      <p:ext uri="{BB962C8B-B14F-4D97-AF65-F5344CB8AC3E}">
        <p14:creationId xmlns:p14="http://schemas.microsoft.com/office/powerpoint/2010/main" val="1869324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2.1 Visual Search</a:t>
            </a:r>
            <a:endParaRPr lang="en-US" b="0">
              <a:cs typeface="Calibri Light"/>
            </a:endParaRPr>
          </a:p>
        </p:txBody>
      </p:sp>
      <p:sp>
        <p:nvSpPr>
          <p:cNvPr id="7" name="Oval 6">
            <a:extLst>
              <a:ext uri="{FF2B5EF4-FFF2-40B4-BE49-F238E27FC236}">
                <a16:creationId xmlns:a16="http://schemas.microsoft.com/office/drawing/2014/main" id="{58C13394-EF07-CC43-9A7E-8402368D99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085928-83D3-5A45-84DC-FAB781554D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26CC6D-B7E2-1947-92A7-C1BCB9CACB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4830C4-E34C-B049-9669-8267D9331E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C431AB-56D6-2F4F-B04C-D38D43E4C2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C99B6E-506C-1B4E-BC70-4F509D1373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730373-2848-9B4B-8C9B-609F0D724B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9DE10F-CFF3-AC4B-B61F-EB73DF1D46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8D9422-07D6-D341-99F0-CDB4248A39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17D88-571C-C349-8037-6EA96C59F8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315031-468F-D84B-A458-D876E4B65C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A1C1E1-7186-1549-A0B9-F14E8FF032A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8E4708-7D86-014B-BD20-86C0C601654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3699516-05B4-E543-B594-9DF9E9E0BB1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C5DB8E-42EE-EB4D-95F6-F225B59CC76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2A00CC61-772C-3242-8424-16FAF94DE4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9C95B10C-9013-FD4E-9011-3A6213988F6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BEFB3450-6D72-0948-8820-DE60BAF9035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5BF77927-53CB-8A46-9429-D991BF781AA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A1.2.1, BA1.2.1, and B1.2.1</a:t>
            </a:r>
          </a:p>
        </p:txBody>
      </p:sp>
    </p:spTree>
    <p:extLst>
      <p:ext uri="{BB962C8B-B14F-4D97-AF65-F5344CB8AC3E}">
        <p14:creationId xmlns:p14="http://schemas.microsoft.com/office/powerpoint/2010/main" val="6662115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4659-0288-184B-AE6B-F70C78CB478C}"/>
              </a:ext>
            </a:extLst>
          </p:cNvPr>
          <p:cNvSpPr>
            <a:spLocks noGrp="1"/>
          </p:cNvSpPr>
          <p:nvPr>
            <p:ph type="title"/>
          </p:nvPr>
        </p:nvSpPr>
        <p:spPr/>
        <p:txBody>
          <a:bodyPr/>
          <a:lstStyle/>
          <a:p>
            <a:r>
              <a:rPr lang="en-US"/>
              <a:t>IPDE Method</a:t>
            </a:r>
          </a:p>
        </p:txBody>
      </p:sp>
      <p:pic>
        <p:nvPicPr>
          <p:cNvPr id="26" name="Content Placeholder 25" descr="Timeline&#10;&#10;Description automatically generated">
            <a:extLst>
              <a:ext uri="{FF2B5EF4-FFF2-40B4-BE49-F238E27FC236}">
                <a16:creationId xmlns:a16="http://schemas.microsoft.com/office/drawing/2014/main" id="{A3D09A21-5DBB-9843-A15F-4CC116AFB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78726"/>
            <a:ext cx="7886700" cy="4245136"/>
          </a:xfrm>
        </p:spPr>
      </p:pic>
      <p:sp>
        <p:nvSpPr>
          <p:cNvPr id="5" name="Slide Number Placeholder 4">
            <a:extLst>
              <a:ext uri="{FF2B5EF4-FFF2-40B4-BE49-F238E27FC236}">
                <a16:creationId xmlns:a16="http://schemas.microsoft.com/office/drawing/2014/main" id="{A4BE7DD0-A0B4-CD4C-A6D1-992063D48AC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117</a:t>
            </a:fld>
            <a:endParaRPr lang="en-US"/>
          </a:p>
        </p:txBody>
      </p:sp>
      <p:sp>
        <p:nvSpPr>
          <p:cNvPr id="6" name="Oval 5">
            <a:extLst>
              <a:ext uri="{FF2B5EF4-FFF2-40B4-BE49-F238E27FC236}">
                <a16:creationId xmlns:a16="http://schemas.microsoft.com/office/drawing/2014/main" id="{B6F17621-C201-5443-9DF3-1F3303EE5877}"/>
              </a:ext>
            </a:extLst>
          </p:cNvPr>
          <p:cNvSpPr/>
          <p:nvPr/>
        </p:nvSpPr>
        <p:spPr>
          <a:xfrm>
            <a:off x="336507"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2291562-B1BF-4714-9054-87A3DDDF7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7B3DB90-721F-4EEF-9915-3ADD0F6BAE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B45746-1E28-1B44-BAD7-A628C5C611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3BE7BA-8562-C64E-8D69-553B23621A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F70D2BB-59DC-E946-ADFB-06A8C96320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A8F5BC-9C7E-BC46-9532-087E5674B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C44FFF-B8E1-4649-AD79-EB8050191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6BDE5F-C900-0C42-BAEE-461202BE2B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E0F85E-52E0-6A45-B4F1-52A782A3A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96FE16-901E-EF40-875F-D4F9E67C58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8E922A4-37E5-AE40-91C2-C4600A996B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3795A1-05A1-1449-890B-9D78711C4E5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C51C4B-D8FF-054A-82FC-5A77AE5996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E289ED3-5D04-2147-BE1F-12BB2428880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2FCB7C-35C4-2C42-9B3E-9EEA3B958CF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890EF5F-5C26-EE45-A0E7-8E9B54F1C15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C54316A-EBD7-924D-B06C-1DFE44DEB2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89A3F20-3EE6-6545-AFE7-70834AC522A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7" name="Rectangle 26">
            <a:extLst>
              <a:ext uri="{FF2B5EF4-FFF2-40B4-BE49-F238E27FC236}">
                <a16:creationId xmlns:a16="http://schemas.microsoft.com/office/drawing/2014/main" id="{367CEF0B-AA77-9E4D-812D-DBE532A72522}"/>
              </a:ext>
            </a:extLst>
          </p:cNvPr>
          <p:cNvSpPr/>
          <p:nvPr/>
        </p:nvSpPr>
        <p:spPr>
          <a:xfrm>
            <a:off x="904805" y="5932329"/>
            <a:ext cx="6073515" cy="584775"/>
          </a:xfrm>
          <a:prstGeom prst="rect">
            <a:avLst/>
          </a:prstGeom>
        </p:spPr>
        <p:txBody>
          <a:bodyPr wrap="square">
            <a:spAutoFit/>
          </a:bodyPr>
          <a:lstStyle/>
          <a:p>
            <a:r>
              <a:rPr lang="en-US" sz="1400" i="1"/>
              <a:t>Source: </a:t>
            </a:r>
            <a:r>
              <a:rPr lang="en-US" sz="1400" i="1">
                <a:hlinkClick r:id="rId3"/>
              </a:rPr>
              <a:t>National RTAP. Safety Training and Rural Transit Training Module</a:t>
            </a:r>
            <a:r>
              <a:rPr lang="en-US" sz="1800" b="1"/>
              <a:t> </a:t>
            </a:r>
            <a:endParaRPr lang="en-US" sz="1800"/>
          </a:p>
          <a:p>
            <a:pPr marL="0" indent="0">
              <a:buNone/>
            </a:pPr>
            <a:endParaRPr lang="en-US" sz="1400" i="1"/>
          </a:p>
        </p:txBody>
      </p:sp>
    </p:spTree>
    <p:extLst>
      <p:ext uri="{BB962C8B-B14F-4D97-AF65-F5344CB8AC3E}">
        <p14:creationId xmlns:p14="http://schemas.microsoft.com/office/powerpoint/2010/main" val="645926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a:t>
            </a:r>
          </a:p>
          <a:p>
            <a:r>
              <a:rPr lang="en-US" sz="2000"/>
              <a:t>When driving, it is important to remember that you’re sharing the road. Tips to raise your awareness of pedestrians: </a:t>
            </a:r>
          </a:p>
          <a:p>
            <a:r>
              <a:rPr lang="en-US" sz="2000" b="1"/>
              <a:t>Watch for children dashing out into traffic: </a:t>
            </a:r>
            <a:r>
              <a:rPr lang="en-US" sz="2000"/>
              <a:t>Cover the brake, drive slowly, and be ready to stop</a:t>
            </a:r>
          </a:p>
          <a:p>
            <a:r>
              <a:rPr lang="en-US" sz="2000" b="1"/>
              <a:t>Yield to pedestrians at marked and unmarked crosswalks</a:t>
            </a:r>
            <a:r>
              <a:rPr lang="en-US" sz="2000"/>
              <a:t>: On multi-lane roadways, if you come too close to a pedestrian, you may block the next driver from seeing the pedestrian and he/she is crossing the roadway. </a:t>
            </a:r>
          </a:p>
          <a:p>
            <a:r>
              <a:rPr lang="en-US" sz="2000" b="1"/>
              <a:t>Don’t pass vehicles stopped at crosswalks:</a:t>
            </a:r>
            <a:r>
              <a:rPr lang="en-US" sz="2000"/>
              <a:t> and be prepared to stop for pedestrians who are walking in marked on unmarked crosswalks</a:t>
            </a:r>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118</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469068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351338"/>
          </a:xfrm>
        </p:spPr>
        <p:txBody>
          <a:bodyPr/>
          <a:lstStyle/>
          <a:p>
            <a:pPr marL="0" indent="0">
              <a:buNone/>
            </a:pPr>
            <a:r>
              <a:rPr lang="en-US" sz="2000" b="1"/>
              <a:t>Pedestrians (continued) </a:t>
            </a:r>
          </a:p>
          <a:p>
            <a:r>
              <a:rPr lang="en-US" sz="2000" b="1"/>
              <a:t>Yield to pedestrians when making turns: </a:t>
            </a:r>
          </a:p>
          <a:p>
            <a:pPr lvl="1"/>
            <a:r>
              <a:rPr lang="en-US" sz="2000"/>
              <a:t>Left turns: scan the cross-walk before turning and be aware that your windshield may partially block your view</a:t>
            </a:r>
          </a:p>
          <a:p>
            <a:pPr lvl="1"/>
            <a:r>
              <a:rPr lang="en-US" sz="2000"/>
              <a:t>Right turns: Where allowed, only make a right turn on red after coming to a complete stop. </a:t>
            </a:r>
          </a:p>
          <a:p>
            <a:r>
              <a:rPr lang="en-US" sz="2000" b="1"/>
              <a:t>Exit driveways slowly and carefully:</a:t>
            </a:r>
            <a:r>
              <a:rPr lang="en-US" sz="2000"/>
              <a:t> Expect pedestrians on the sidewalk, especially near schools, commercial areas, and neighborhoods.  </a:t>
            </a:r>
          </a:p>
          <a:p>
            <a:r>
              <a:rPr lang="en-US" sz="2000" b="1"/>
              <a:t>Watch for pedestrians along the roadway: </a:t>
            </a:r>
            <a:r>
              <a:rPr lang="en-US" sz="2000"/>
              <a:t>This is especially important if you are driving on a street with no sidewalks</a:t>
            </a:r>
          </a:p>
          <a:p>
            <a:pPr lvl="1"/>
            <a:endParaRPr lang="en-US"/>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pPr marL="0" indent="0">
              <a:buNone/>
            </a:pPr>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119</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60030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You will notice that the steering wheel on a CMV is a lot larger than a car’s steering wheel. It is lower, and oriented in the horizontal plane.  It is just as easy to turn as a car’s wheel, but it takes many turns to go from a full right turn to a full left turn. </a:t>
            </a:r>
          </a:p>
          <a:p>
            <a:r>
              <a:rPr lang="en-US" sz="1800">
                <a:cs typeface="Calibri"/>
              </a:rPr>
              <a:t>Mirrors: You have a side mirror on each side of the vehicle. </a:t>
            </a:r>
          </a:p>
          <a:p>
            <a:r>
              <a:rPr lang="en-US" sz="1800">
                <a:cs typeface="Calibri"/>
              </a:rPr>
              <a:t>Headlights, parking lights, &amp; turn signals are seen just above the bumper. Clearance lights are present across the very top of the motor coach.</a:t>
            </a:r>
          </a:p>
          <a:p>
            <a:r>
              <a:rPr lang="en-US" sz="1800">
                <a:cs typeface="Calibri"/>
              </a:rPr>
              <a:t>Note the large windshields, which may be one or multiple pieces of glass.</a:t>
            </a:r>
          </a:p>
          <a:p>
            <a:endParaRPr lang="en-US" sz="1800">
              <a:cs typeface="Calibri"/>
            </a:endParaRPr>
          </a:p>
          <a:p>
            <a:endParaRPr lang="en-US" sz="1800">
              <a:cs typeface="Calibri"/>
            </a:endParaRPr>
          </a:p>
          <a:p>
            <a:endParaRPr lang="en-US" sz="1800">
              <a:cs typeface="Calibri"/>
            </a:endParaRP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05C6A5-C9CB-DC4B-95AD-3F23A12B2C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A14A9A-8E7C-634C-9FE3-36D06866CB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7E98B-9BD1-174B-BC31-6742E105435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D5764D90-05B8-D948-884A-86EFCF3CC9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ED742A-5C91-CD4A-A327-EBB54183E4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91347188-ACC7-1E4C-B9EA-AB5868B57D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D87A1CAB-F68B-EF47-A51C-9AE430A015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DFDCC535-8559-4742-BD86-06237C3EC3A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814ED9FF-B4DB-1D47-B6BE-6B796C62D5D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838138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852D3-FC77-014F-88DE-234A2FBCC40E}"/>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B9F39A42-75C5-8B4C-AB83-3F723FD66708}"/>
              </a:ext>
            </a:extLst>
          </p:cNvPr>
          <p:cNvSpPr>
            <a:spLocks noGrp="1"/>
          </p:cNvSpPr>
          <p:nvPr>
            <p:ph idx="1"/>
          </p:nvPr>
        </p:nvSpPr>
        <p:spPr>
          <a:xfrm>
            <a:off x="653684" y="1573094"/>
            <a:ext cx="7886700" cy="4465756"/>
          </a:xfrm>
        </p:spPr>
        <p:txBody>
          <a:bodyPr/>
          <a:lstStyle/>
          <a:p>
            <a:pPr marL="0" indent="0">
              <a:buNone/>
            </a:pPr>
            <a:r>
              <a:rPr lang="en-US" sz="2000" b="1"/>
              <a:t>Pedestrians (continued)</a:t>
            </a:r>
          </a:p>
          <a:p>
            <a:r>
              <a:rPr lang="en-US" sz="2000" b="1"/>
              <a:t>Yield to pedestrians in parking lots: </a:t>
            </a:r>
            <a:r>
              <a:rPr lang="en-US" sz="2000"/>
              <a:t>Remember that your vehicle can do a lot of damage even only at 5mph. </a:t>
            </a:r>
          </a:p>
          <a:p>
            <a:r>
              <a:rPr lang="en-US" sz="2000" b="1"/>
              <a:t>Obey signals at a pedestrian hybrid beacon: </a:t>
            </a:r>
            <a:r>
              <a:rPr lang="en-US" sz="2000"/>
              <a:t>These signals remain off until a pedestrian presses a button. Flashing or solid yellow means prepare to stop, followed by a solid red meaning stop. Flashing red means stop or remain stopped until the pedestrian has crossed the street. </a:t>
            </a:r>
          </a:p>
          <a:p>
            <a:r>
              <a:rPr lang="en-US" sz="2000" b="1"/>
              <a:t>Laws vary from state to state</a:t>
            </a:r>
            <a:r>
              <a:rPr lang="en-US" sz="2000"/>
              <a:t>, so make sure you’re familiar with local laws about pedestrian safety.</a:t>
            </a:r>
          </a:p>
          <a:p>
            <a:endParaRPr lang="en-US" sz="1800"/>
          </a:p>
          <a:p>
            <a:pPr marL="0" indent="0">
              <a:buNone/>
            </a:pPr>
            <a:endParaRPr lang="en-US" sz="1400" i="1"/>
          </a:p>
          <a:p>
            <a:pPr marL="0" indent="0">
              <a:buNone/>
            </a:pPr>
            <a:r>
              <a:rPr lang="en-US" sz="1400" i="1"/>
              <a:t>Source: National RTAP| Information taken directly from “Sharing the Road with Pedestrians: A Guide for Motorists and Pedestrians” © 2011 Arizona DOT, created by Pima County (AZ) Bicycle and Pedestrian Program, Matthew </a:t>
            </a:r>
            <a:r>
              <a:rPr lang="en-US" sz="1400" i="1" err="1"/>
              <a:t>Zoll</a:t>
            </a:r>
            <a:r>
              <a:rPr lang="en-US" sz="1400" i="1"/>
              <a:t>, Program Manager. </a:t>
            </a:r>
          </a:p>
          <a:p>
            <a:endParaRPr lang="en-US" sz="1800"/>
          </a:p>
        </p:txBody>
      </p:sp>
      <p:sp>
        <p:nvSpPr>
          <p:cNvPr id="2" name="Slide Number Placeholder 1">
            <a:extLst>
              <a:ext uri="{FF2B5EF4-FFF2-40B4-BE49-F238E27FC236}">
                <a16:creationId xmlns:a16="http://schemas.microsoft.com/office/drawing/2014/main" id="{E22B122C-D0C0-694B-B99B-67DDFD40DB86}"/>
              </a:ext>
            </a:extLst>
          </p:cNvPr>
          <p:cNvSpPr>
            <a:spLocks noGrp="1"/>
          </p:cNvSpPr>
          <p:nvPr>
            <p:ph type="sldNum" sz="quarter" idx="10"/>
          </p:nvPr>
        </p:nvSpPr>
        <p:spPr/>
        <p:txBody>
          <a:bodyPr/>
          <a:lstStyle/>
          <a:p>
            <a:r>
              <a:rPr lang="en-US" altLang="en-US"/>
              <a:t>/ </a:t>
            </a:r>
            <a:fld id="{C3C0AEC5-A6E4-4AB2-9AD5-E7FD2AE07E24}" type="slidenum">
              <a:rPr lang="en-US" altLang="en-US" smtClean="0"/>
              <a:pPr/>
              <a:t>120</a:t>
            </a:fld>
            <a:endParaRPr lang="en-US" altLang="en-US"/>
          </a:p>
        </p:txBody>
      </p:sp>
      <p:sp>
        <p:nvSpPr>
          <p:cNvPr id="4" name="Oval 3">
            <a:extLst>
              <a:ext uri="{FF2B5EF4-FFF2-40B4-BE49-F238E27FC236}">
                <a16:creationId xmlns:a16="http://schemas.microsoft.com/office/drawing/2014/main" id="{78F49264-33D9-3841-B7AD-472E301259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050E-E988-D343-ABE6-278A06962E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E5ED130-5266-3D48-AA43-1D15A8EB5D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214F3E-1096-BF43-96CF-72EC446F93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51E3B5-7040-5046-BF91-70A4C4A76B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307B4F-ECC0-674B-8797-3822E7033D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8CEB47-84FB-794A-807D-007CAE7CC61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8E84AD-95A4-4A4A-AE5F-B71555F90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3D7466-9B11-4C4F-AE29-8EC7ADC291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28F5FD-DD38-134C-9164-CEA4A3B9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F289CD-D6B9-6141-8D8E-7E7283C815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6AC19E-0C74-ED4A-9882-96CF3420E2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3100ED-1E90-C747-B18E-3961B3162AE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4B8F2406-2A40-5744-BC9B-68B173A966C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D4D77224-3D8E-D043-A15D-9B5C4BD0A87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DB1714AB-3099-C642-84E3-C7CBB7D3DAC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885881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Bicyclists have the right to ride in the street (the extent varies by state), even with no marked bike lanes</a:t>
            </a:r>
          </a:p>
          <a:p>
            <a:r>
              <a:rPr lang="en-US" sz="2000"/>
              <a:t>Bicyclists tend to position themselves to the right of the faster moving traffic, which means they constantly cross paths with buses pulling over to make stops. </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pPr marL="0" indent="0">
              <a:buNone/>
            </a:pPr>
            <a:endParaRPr lang="en-US" sz="1400" i="1"/>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121</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10248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sz="2000" b="1"/>
              <a:t>Sharing the Road with Bicyclists</a:t>
            </a:r>
          </a:p>
          <a:p>
            <a:r>
              <a:rPr lang="en-US" sz="2000"/>
              <a:t>You shouldn’t drive in bike lanes, unless you are pulling into a service area or making a turn. In both situations, always use your turn signal and check your mirrors. If there is a cyclist riding parallel to you, slow down to let him/her get ahead of the bus before you pull over. </a:t>
            </a:r>
          </a:p>
          <a:p>
            <a:r>
              <a:rPr lang="en-US" sz="2000"/>
              <a:t>Even when car traffic backs up, bicyclists usually still have a clear path and can be traveling quickly. </a:t>
            </a:r>
          </a:p>
          <a:p>
            <a:r>
              <a:rPr lang="en-US" sz="2000"/>
              <a:t>When passing a cyclist, travel at a steady speed and remain at least 3 feet away from the cyclist, more if traffic allows. If there is not enough room to pass, slow down until it is safe. </a:t>
            </a:r>
          </a:p>
          <a:p>
            <a:endParaRPr lang="en-US" sz="20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122</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240866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E76EA-62BC-654C-8737-EC69F4D75156}"/>
              </a:ext>
            </a:extLst>
          </p:cNvPr>
          <p:cNvSpPr>
            <a:spLocks noGrp="1"/>
          </p:cNvSpPr>
          <p:nvPr>
            <p:ph type="title"/>
          </p:nvPr>
        </p:nvSpPr>
        <p:spPr/>
        <p:txBody>
          <a:bodyPr/>
          <a:lstStyle/>
          <a:p>
            <a:r>
              <a:rPr lang="en-US"/>
              <a:t>Visual Search</a:t>
            </a:r>
          </a:p>
        </p:txBody>
      </p:sp>
      <p:sp>
        <p:nvSpPr>
          <p:cNvPr id="20" name="Content Placeholder 19">
            <a:extLst>
              <a:ext uri="{FF2B5EF4-FFF2-40B4-BE49-F238E27FC236}">
                <a16:creationId xmlns:a16="http://schemas.microsoft.com/office/drawing/2014/main" id="{847C0C09-A69A-D14C-9EE2-B715EAAB39B1}"/>
              </a:ext>
            </a:extLst>
          </p:cNvPr>
          <p:cNvSpPr>
            <a:spLocks noGrp="1"/>
          </p:cNvSpPr>
          <p:nvPr>
            <p:ph idx="1"/>
          </p:nvPr>
        </p:nvSpPr>
        <p:spPr/>
        <p:txBody>
          <a:bodyPr/>
          <a:lstStyle/>
          <a:p>
            <a:pPr marL="0" indent="0">
              <a:buNone/>
            </a:pPr>
            <a:r>
              <a:rPr lang="en-US" b="1"/>
              <a:t>Sharing the Road with Bicyclists</a:t>
            </a:r>
          </a:p>
          <a:p>
            <a:r>
              <a:rPr lang="en-US"/>
              <a:t>At intersections, yield to merging cyclists when the bike lane ends and watch for cyclists that move to wait at the front of the line of traffic during a red light. </a:t>
            </a:r>
          </a:p>
          <a:p>
            <a:r>
              <a:rPr lang="en-US"/>
              <a:t>When making a left turn, oncoming traffic can hide cyclists. Once oncoming traffic clears, pause before turning to ensure there are no cyclists in your path. </a:t>
            </a:r>
          </a:p>
          <a:p>
            <a:r>
              <a:rPr lang="en-US"/>
              <a:t>Check sidewalks for children on bicycles. </a:t>
            </a:r>
          </a:p>
          <a:p>
            <a:r>
              <a:rPr lang="en-US"/>
              <a:t>Always assume a cyclist could be there and check!</a:t>
            </a:r>
          </a:p>
          <a:p>
            <a:r>
              <a:rPr lang="en-US"/>
              <a:t>Bicycling laws vary from state to state so check your local laws. </a:t>
            </a:r>
            <a:endParaRPr lang="en-US" sz="1800"/>
          </a:p>
          <a:p>
            <a:pPr marL="0" indent="0">
              <a:buNone/>
            </a:pPr>
            <a:endParaRPr lang="en-US" sz="1800"/>
          </a:p>
          <a:p>
            <a:pPr marL="0" indent="0">
              <a:buNone/>
            </a:pPr>
            <a:r>
              <a:rPr lang="en-US" sz="1400" i="1"/>
              <a:t>Source: National RTAP, information taken directly from “Share the Road — Buses and Bicycles” video by Chicago Transit Authority and Chicago DOT. </a:t>
            </a:r>
          </a:p>
        </p:txBody>
      </p:sp>
      <p:sp>
        <p:nvSpPr>
          <p:cNvPr id="2" name="Slide Number Placeholder 1">
            <a:extLst>
              <a:ext uri="{FF2B5EF4-FFF2-40B4-BE49-F238E27FC236}">
                <a16:creationId xmlns:a16="http://schemas.microsoft.com/office/drawing/2014/main" id="{C08A4215-278E-B140-8F33-DEEF57539ABA}"/>
              </a:ext>
            </a:extLst>
          </p:cNvPr>
          <p:cNvSpPr>
            <a:spLocks noGrp="1"/>
          </p:cNvSpPr>
          <p:nvPr>
            <p:ph type="sldNum" sz="quarter" idx="10"/>
          </p:nvPr>
        </p:nvSpPr>
        <p:spPr/>
        <p:txBody>
          <a:bodyPr/>
          <a:lstStyle/>
          <a:p>
            <a:r>
              <a:rPr lang="en-US" altLang="en-US"/>
              <a:t>/ </a:t>
            </a:r>
            <a:fld id="{C3C0AEC5-A6E4-4AB2-9AD5-E7FD2AE07E24}" type="slidenum">
              <a:rPr lang="en-US" altLang="en-US" smtClean="0"/>
              <a:pPr/>
              <a:t>123</a:t>
            </a:fld>
            <a:endParaRPr lang="en-US" altLang="en-US"/>
          </a:p>
        </p:txBody>
      </p:sp>
      <p:sp>
        <p:nvSpPr>
          <p:cNvPr id="4" name="Oval 3">
            <a:extLst>
              <a:ext uri="{FF2B5EF4-FFF2-40B4-BE49-F238E27FC236}">
                <a16:creationId xmlns:a16="http://schemas.microsoft.com/office/drawing/2014/main" id="{374DDCE7-6FEE-8F40-A019-E026F336AF5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C33BEA-D79D-A745-9107-BDA254629F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A4B0BC-C67A-F84A-A82E-0FF3678ED1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B9963C-7808-C049-BCA9-C72C967B89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0ACCC-F878-3149-B0B3-43037B2BB2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CF3E80-6151-4444-B349-89E6709ABF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13979C-9A1B-D342-A640-75818D800D5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F51934-F46B-D742-ADC4-5002C2D1D0C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22E024-9E75-564D-8F3B-5CE6D44ACF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A60399-03ED-9544-8329-9310261FE8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0EE00-42E1-5C40-B21F-B01CBEEB0CD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96E207-AFAA-014B-91BE-0AC47C0F34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3BF224-8EC5-8740-A8B2-5119E1B920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26C6BDF6-F82D-C74F-830C-3A778E19922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233C3B1B-92EF-3148-9535-0590FDF6C09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B339BC1-8877-3F4C-B8F8-84AC895CCDB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00322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4">
            <a:extLst>
              <a:ext uri="{FF2B5EF4-FFF2-40B4-BE49-F238E27FC236}">
                <a16:creationId xmlns:a16="http://schemas.microsoft.com/office/drawing/2014/main" id="{66BEF4D7-CDC0-4C0A-A1B8-61AEDE36A5AE}"/>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5" name="Title 1">
            <a:extLst>
              <a:ext uri="{FF2B5EF4-FFF2-40B4-BE49-F238E27FC236}">
                <a16:creationId xmlns:a16="http://schemas.microsoft.com/office/drawing/2014/main" id="{8760FD4D-1231-4776-9206-5D0715C015D4}"/>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4036" name="Content Placeholder 2">
            <a:extLst>
              <a:ext uri="{FF2B5EF4-FFF2-40B4-BE49-F238E27FC236}">
                <a16:creationId xmlns:a16="http://schemas.microsoft.com/office/drawing/2014/main" id="{918A0C02-9BA4-47DA-83BA-07DE723121B8}"/>
              </a:ext>
            </a:extLst>
          </p:cNvPr>
          <p:cNvSpPr>
            <a:spLocks noGrp="1"/>
          </p:cNvSpPr>
          <p:nvPr>
            <p:ph idx="1"/>
          </p:nvPr>
        </p:nvSpPr>
        <p:spPr/>
        <p:txBody>
          <a:bodyPr/>
          <a:lstStyle/>
          <a:p>
            <a:pPr>
              <a:spcBef>
                <a:spcPct val="50000"/>
              </a:spcBef>
            </a:pPr>
            <a:r>
              <a:rPr lang="en-US" altLang="en-US" sz="3400"/>
              <a:t>Peripheral vision is 180</a:t>
            </a:r>
            <a:r>
              <a:rPr lang="en-US" altLang="en-US" sz="3400">
                <a:cs typeface="Times New Roman"/>
              </a:rPr>
              <a:t>°</a:t>
            </a:r>
          </a:p>
          <a:p>
            <a:pPr>
              <a:spcBef>
                <a:spcPct val="50000"/>
              </a:spcBef>
            </a:pPr>
            <a:r>
              <a:rPr lang="en-US" altLang="en-US" sz="3400"/>
              <a:t>Central cone vision is 3</a:t>
            </a:r>
            <a:r>
              <a:rPr lang="en-US" altLang="en-US" sz="3400">
                <a:cs typeface="Times New Roman"/>
              </a:rPr>
              <a:t>°</a:t>
            </a:r>
          </a:p>
          <a:p>
            <a:pPr>
              <a:spcBef>
                <a:spcPct val="50000"/>
              </a:spcBef>
            </a:pPr>
            <a:r>
              <a:rPr lang="en-US" altLang="en-US" sz="3400"/>
              <a:t>Blank and fixed stares</a:t>
            </a:r>
            <a:endParaRPr lang="en-US" altLang="en-US" sz="3400">
              <a:cs typeface="Calibri"/>
            </a:endParaRPr>
          </a:p>
          <a:p>
            <a:pPr>
              <a:spcBef>
                <a:spcPct val="50000"/>
              </a:spcBef>
            </a:pPr>
            <a:r>
              <a:rPr lang="en-US" altLang="en-US" sz="3400"/>
              <a:t>Keep your eyes moving every 2 seconds</a:t>
            </a:r>
            <a:endParaRPr lang="en-US" altLang="en-US" sz="3400">
              <a:cs typeface="Calibri"/>
            </a:endParaRPr>
          </a:p>
        </p:txBody>
      </p:sp>
      <p:sp>
        <p:nvSpPr>
          <p:cNvPr id="2" name="Slide Number Placeholder 1">
            <a:extLst>
              <a:ext uri="{FF2B5EF4-FFF2-40B4-BE49-F238E27FC236}">
                <a16:creationId xmlns:a16="http://schemas.microsoft.com/office/drawing/2014/main" id="{4107177F-776D-E84F-B481-697FD7981703}"/>
              </a:ext>
            </a:extLst>
          </p:cNvPr>
          <p:cNvSpPr>
            <a:spLocks noGrp="1"/>
          </p:cNvSpPr>
          <p:nvPr>
            <p:ph type="sldNum" sz="quarter" idx="10"/>
          </p:nvPr>
        </p:nvSpPr>
        <p:spPr/>
        <p:txBody>
          <a:bodyPr/>
          <a:lstStyle/>
          <a:p>
            <a:r>
              <a:rPr lang="en-US" altLang="en-US"/>
              <a:t> / </a:t>
            </a:r>
            <a:fld id="{C6AC2714-FA1C-4857-811B-0E0524E191A1}" type="slidenum">
              <a:rPr lang="en-US" altLang="en-US" smtClean="0"/>
              <a:pPr/>
              <a:t>124</a:t>
            </a:fld>
            <a:endParaRPr lang="en-US" altLang="en-US"/>
          </a:p>
        </p:txBody>
      </p:sp>
      <p:sp>
        <p:nvSpPr>
          <p:cNvPr id="6" name="Oval 5">
            <a:extLst>
              <a:ext uri="{FF2B5EF4-FFF2-40B4-BE49-F238E27FC236}">
                <a16:creationId xmlns:a16="http://schemas.microsoft.com/office/drawing/2014/main" id="{551DFE7D-53C2-4744-8D12-E4E892292C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63787C-E164-6F4D-9A3D-B7457D2BFF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8E6036-C8C9-2F46-9E2D-3EF83850336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7D61FD-F138-D841-A18C-4D94C3679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6184AF-84E8-464D-BA73-D7E2CC11BB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B6242B-D96E-A045-AEB6-6889A14BDD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A9E066-49D2-D543-9EC7-07547267F5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26DC67-7F50-694C-8A7B-A657543FAB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D8D481-4BFF-0343-AC77-65499B5D95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D431A5-82B2-864D-8951-80C3669124E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E1B458-65FE-B642-BF27-F9449B9B51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A50D7B-8283-AE4C-B836-B8D7B3F145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635DB6-384E-314A-9B76-F667182E579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6DDFF00B-01E7-3E4E-9195-F2F1A031DA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1CB38EE-F359-6E4F-8F81-1764DE8756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15E71576-58C3-6C47-BB2F-EEA296F96E9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7294253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altLang="en-US" sz="3400"/>
              <a:t>Don’t fixate</a:t>
            </a:r>
            <a:endParaRPr lang="en-US" altLang="en-US" sz="3400">
              <a:cs typeface="Calibri"/>
            </a:endParaRPr>
          </a:p>
          <a:p>
            <a:r>
              <a:rPr lang="en-US" altLang="en-US" sz="3400"/>
              <a:t>Scan the entire area</a:t>
            </a:r>
            <a:endParaRPr lang="en-US" altLang="en-US" sz="3400">
              <a:cs typeface="Calibri"/>
            </a:endParaRPr>
          </a:p>
          <a:p>
            <a:r>
              <a:rPr lang="en-US" altLang="en-US" sz="3400"/>
              <a:t>Don’t forget the front, sides and top</a:t>
            </a:r>
            <a:endParaRPr lang="en-US" altLang="en-US" sz="3400">
              <a:cs typeface="Calibri"/>
            </a:endParaRPr>
          </a:p>
          <a:p>
            <a:r>
              <a:rPr lang="en-US" altLang="en-US" sz="3400"/>
              <a:t>Back slowly</a:t>
            </a:r>
            <a:endParaRPr lang="en-US" altLang="en-US" sz="3400">
              <a:cs typeface="Calibri"/>
            </a:endParaRPr>
          </a:p>
        </p:txBody>
      </p:sp>
      <p:sp>
        <p:nvSpPr>
          <p:cNvPr id="2" name="Slide Number Placeholder 1">
            <a:extLst>
              <a:ext uri="{FF2B5EF4-FFF2-40B4-BE49-F238E27FC236}">
                <a16:creationId xmlns:a16="http://schemas.microsoft.com/office/drawing/2014/main" id="{A6309106-5016-0D42-BAA9-2EF59234C5C2}"/>
              </a:ext>
            </a:extLst>
          </p:cNvPr>
          <p:cNvSpPr>
            <a:spLocks noGrp="1"/>
          </p:cNvSpPr>
          <p:nvPr>
            <p:ph type="sldNum" sz="quarter" idx="10"/>
          </p:nvPr>
        </p:nvSpPr>
        <p:spPr/>
        <p:txBody>
          <a:bodyPr/>
          <a:lstStyle/>
          <a:p>
            <a:r>
              <a:rPr lang="en-US" altLang="en-US"/>
              <a:t> / </a:t>
            </a:r>
            <a:fld id="{C6AC2714-FA1C-4857-811B-0E0524E191A1}" type="slidenum">
              <a:rPr lang="en-US" altLang="en-US" smtClean="0"/>
              <a:pPr/>
              <a:t>125</a:t>
            </a:fld>
            <a:endParaRPr lang="en-US" altLang="en-US"/>
          </a:p>
        </p:txBody>
      </p:sp>
      <p:sp>
        <p:nvSpPr>
          <p:cNvPr id="6" name="Oval 5">
            <a:extLst>
              <a:ext uri="{FF2B5EF4-FFF2-40B4-BE49-F238E27FC236}">
                <a16:creationId xmlns:a16="http://schemas.microsoft.com/office/drawing/2014/main" id="{5D55F786-171F-6144-A15C-B034C11A62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6D9808-F61F-DB4F-A497-265355B9D0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08072-D270-164D-B837-08FA241573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233F0D-B82F-7542-90E6-EE3F117D49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897B208-D8B0-D04B-8238-61B3E728C0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CDB694-2C87-FD49-A244-689964319F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4602E-198D-FC4E-9ADD-3A9F01998E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8D6076-ABA7-974D-AB56-0272B07C86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3870F7-8296-FE4E-86DC-413A4E9EB9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291ACD-51C7-F447-9FDF-127E80921F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1BBB9D-7B1A-564A-A08D-4A9F460BE11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FED9FA-5D59-7E46-906C-828355DFD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1352FD-1484-7544-AF1D-C0DEFE248B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80FD5938-E98B-8741-8DB7-57C3AA0826C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B25DC9FF-2DBC-344B-8C0E-4BB888D48B2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4E023F47-25EB-4B4A-820C-86DC9F81D96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2477179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Be aware of your surroundings, especially at night. Stick to well-lit areas and plan your routine to limit the time you spend outside your truck when it is dark outside. </a:t>
            </a:r>
          </a:p>
          <a:p>
            <a:r>
              <a:rPr lang="en-US" sz="1800">
                <a:ea typeface="+mn-lt"/>
                <a:cs typeface="+mn-lt"/>
              </a:rPr>
              <a:t>Keep your cell phone charged and with you, so you may call for help.</a:t>
            </a:r>
          </a:p>
          <a:p>
            <a:r>
              <a:rPr lang="en-US" sz="1800">
                <a:ea typeface="+mn-lt"/>
                <a:cs typeface="+mn-lt"/>
              </a:rPr>
              <a:t>Drive slowly so you can easily stop if someone gets in your path.</a:t>
            </a:r>
          </a:p>
          <a:p>
            <a:r>
              <a:rPr lang="en-US" sz="1800">
                <a:ea typeface="+mn-lt"/>
                <a:cs typeface="+mn-lt"/>
              </a:rPr>
              <a:t>Avoid parking on the ends of rows, where it tends to have more moving traffic and where tired drivers who may not see you are likely to park. </a:t>
            </a:r>
          </a:p>
          <a:p>
            <a:r>
              <a:rPr lang="en-US" sz="1800">
                <a:ea typeface="+mn-lt"/>
                <a:cs typeface="+mn-lt"/>
              </a:rPr>
              <a:t>Park near other trucks because there is safety in numbers.  </a:t>
            </a:r>
          </a:p>
          <a:p>
            <a:r>
              <a:rPr lang="en-US" sz="1800">
                <a:ea typeface="+mn-lt"/>
                <a:cs typeface="+mn-lt"/>
              </a:rPr>
              <a:t>Inspect your truck before you move out. Walk around your vehicle before leaving the truck stop to be sure no one has tampered with your truck when you were away from it. </a:t>
            </a:r>
          </a:p>
          <a:p>
            <a:r>
              <a:rPr lang="en-US" sz="1800">
                <a:ea typeface="+mn-lt"/>
                <a:cs typeface="+mn-lt"/>
              </a:rPr>
              <a:t>Secure your load and don’t talk about what you are hauling in public. This helps keep your cargo safe and secure. Use a padlock on the door or rachet strap to secure cargo.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126</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344664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cs typeface="Arial"/>
              </a:rPr>
              <a:t>Personal Safety for Truck Drivers</a:t>
            </a:r>
            <a:endParaRPr lang="en-US" altLang="en-US">
              <a:latin typeface="Arial"/>
              <a:cs typeface="Arial"/>
            </a:endParaRPr>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sz="1800">
                <a:ea typeface="+mn-lt"/>
                <a:cs typeface="+mn-lt"/>
              </a:rPr>
              <a:t>Do your research ahead of time. Check truck stop reviews. Select stops that take extra security measures, such as using security cameras or hiring overnight security guards. Be aware that in some states overnight and extended stays are illegal at rest stops. </a:t>
            </a:r>
          </a:p>
          <a:p>
            <a:r>
              <a:rPr lang="en-US" sz="1800">
                <a:ea typeface="+mn-lt"/>
                <a:cs typeface="+mn-lt"/>
              </a:rPr>
              <a:t>Protect yourself. Check the rules of carrier for what weapons and safety tools can be used. Pepper spray and even a heavy-duty flashlight can come in handy. </a:t>
            </a:r>
          </a:p>
          <a:p>
            <a:r>
              <a:rPr lang="en-US" sz="1800">
                <a:ea typeface="+mn-lt"/>
                <a:cs typeface="+mn-lt"/>
              </a:rPr>
              <a:t>Lock your doors, when you step away from the vehicle AND when you are inside. Keep blinds closed to keep you and your possessions out of sight. </a:t>
            </a:r>
          </a:p>
          <a:p>
            <a:r>
              <a:rPr lang="en-US" sz="1800">
                <a:ea typeface="+mn-lt"/>
                <a:cs typeface="+mn-lt"/>
              </a:rPr>
              <a:t>Follow social distancing recommendations and health precautions. </a:t>
            </a:r>
          </a:p>
          <a:p>
            <a:r>
              <a:rPr lang="en-US" sz="1800">
                <a:cs typeface="Calibri"/>
              </a:rPr>
              <a:t>Shipper/Receiver locations: </a:t>
            </a:r>
            <a:r>
              <a:rPr lang="en-US" sz="1800">
                <a:ea typeface="+mn-lt"/>
                <a:cs typeface="+mn-lt"/>
              </a:rPr>
              <a:t>Contact the shipping or delivery location ahead of time to get the most current and timely conditions and ask about any safety issues in the area that might be present. If you are stopped by a crowd or protest, stay in the truck and safely keep moving, slowly. </a:t>
            </a:r>
            <a:r>
              <a:rPr lang="en-US" sz="1800" b="1">
                <a:ea typeface="+mn-lt"/>
                <a:cs typeface="+mn-lt"/>
              </a:rPr>
              <a:t>Call 911 for help.</a:t>
            </a:r>
            <a:r>
              <a:rPr lang="en-US" sz="1800">
                <a:ea typeface="+mn-lt"/>
                <a:cs typeface="+mn-lt"/>
              </a:rPr>
              <a:t> You have every right to assume people assaulting you in your vehicle present a danger. </a:t>
            </a:r>
          </a:p>
        </p:txBody>
      </p:sp>
      <p:sp>
        <p:nvSpPr>
          <p:cNvPr id="3" name="Slide Number Placeholder 2">
            <a:extLst>
              <a:ext uri="{FF2B5EF4-FFF2-40B4-BE49-F238E27FC236}">
                <a16:creationId xmlns:a16="http://schemas.microsoft.com/office/drawing/2014/main" id="{FCCC056B-486A-C54A-B201-96903FBD4C13}"/>
              </a:ext>
            </a:extLst>
          </p:cNvPr>
          <p:cNvSpPr>
            <a:spLocks noGrp="1"/>
          </p:cNvSpPr>
          <p:nvPr>
            <p:ph type="sldNum" sz="quarter" idx="10"/>
          </p:nvPr>
        </p:nvSpPr>
        <p:spPr/>
        <p:txBody>
          <a:bodyPr/>
          <a:lstStyle/>
          <a:p>
            <a:r>
              <a:rPr lang="en-US" altLang="en-US"/>
              <a:t> / </a:t>
            </a:r>
            <a:fld id="{C6AC2714-FA1C-4857-811B-0E0524E191A1}" type="slidenum">
              <a:rPr lang="en-US" altLang="en-US" smtClean="0"/>
              <a:pPr/>
              <a:t>127</a:t>
            </a:fld>
            <a:endParaRPr lang="en-US" altLang="en-US"/>
          </a:p>
        </p:txBody>
      </p:sp>
      <p:sp>
        <p:nvSpPr>
          <p:cNvPr id="2" name="Rectangle 1">
            <a:extLst>
              <a:ext uri="{FF2B5EF4-FFF2-40B4-BE49-F238E27FC236}">
                <a16:creationId xmlns:a16="http://schemas.microsoft.com/office/drawing/2014/main" id="{9FCDFFDE-7B2D-4C9B-8599-EFD73AC9743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55725D-B747-5A4F-BE3D-6CCEE255BD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82FB1A-C5EA-7348-8818-6BC68098F63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04D713-EE66-F44E-BA88-7EE003CE8E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A9286D-D853-4F42-91BD-001292A091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2678E8-0D78-F84F-9C11-CD434EA798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E438EC-2C8F-BB4D-A8CA-2B3312A749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7726E0-3327-D649-A1B4-296408ED43F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3132BC-E629-7149-976F-B0815F2B5E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0957A2-1477-9046-9756-C2246B49F1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1CDD56-C29F-1A40-9FED-4867561B6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31F1A3-B3D5-7743-8ACE-F89DF7E217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A106F-BD98-3443-B9AA-7741C72A21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4D600-8C2B-AD40-B8AF-F538F4DD36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C1817F50-6CA8-EC4D-B203-FA962C22573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61CE7B51-2C73-4B44-9364-0648D4D7CA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28E8CD7-96F6-9944-BD80-422BB2D1688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18361041-9672-6943-A4AF-6C2A0F60644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22863489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2.2 Communication</a:t>
            </a:r>
            <a:endParaRPr lang="en-US" sz="1500">
              <a:cs typeface="Calibri Light"/>
            </a:endParaRPr>
          </a:p>
          <a:p>
            <a:endParaRPr lang="en-US" b="0">
              <a:cs typeface="Calibri Light"/>
            </a:endParaRPr>
          </a:p>
        </p:txBody>
      </p:sp>
      <p:sp>
        <p:nvSpPr>
          <p:cNvPr id="7" name="Oval 6">
            <a:extLst>
              <a:ext uri="{FF2B5EF4-FFF2-40B4-BE49-F238E27FC236}">
                <a16:creationId xmlns:a16="http://schemas.microsoft.com/office/drawing/2014/main" id="{5B583D52-F150-F944-851C-42C8D4A500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4ED6F5-E6C0-AD42-8992-DDA5F07B47F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54D097-93B1-CC46-B324-7BD871EC5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2E01E7-1538-474E-AA81-A5B49F664F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073BE8-E311-724C-8F44-7FEFCC50DB8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55E20D-6B18-2B4E-B508-4BE78775C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142AE7-3A19-8444-9983-02F7E976B50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9CC013-9919-BF45-9FC3-32AB504BD2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33435-EE60-AF42-9C17-EC2FB6C0531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586F99-2D86-3449-804E-79B46C9815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A88D50-060E-B147-85E2-17241D813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DB4361-70EA-4444-9A21-2FC80FF0BD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A48F56-C806-5A48-B9A9-2A2A787E453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6FE2EF-9969-814B-A389-D85B8E46D8E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25FD0B-4932-F448-890E-74983ECBBD3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E9A6DA22-4B27-4446-87AF-59F7B27934A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F1393FD-9F71-8A46-BC82-5BE57A561D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198D8A59-4903-AC4C-A768-466F5DF91DF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TextBox 23">
            <a:extLst>
              <a:ext uri="{FF2B5EF4-FFF2-40B4-BE49-F238E27FC236}">
                <a16:creationId xmlns:a16="http://schemas.microsoft.com/office/drawing/2014/main" id="{EF8DF428-B6E9-7648-826E-F6FDDA2E096F}"/>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A1.2.2, BA1.2.2, and B1.2.2</a:t>
            </a:r>
          </a:p>
        </p:txBody>
      </p:sp>
    </p:spTree>
    <p:extLst>
      <p:ext uri="{BB962C8B-B14F-4D97-AF65-F5344CB8AC3E}">
        <p14:creationId xmlns:p14="http://schemas.microsoft.com/office/powerpoint/2010/main" val="24789101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a:ea typeface="+mn-lt"/>
                <a:cs typeface="+mn-lt"/>
              </a:rPr>
              <a:t>Other drivers can’t know what you are going to do until you tell them.</a:t>
            </a:r>
            <a:endParaRPr lang="en-US" b="1">
              <a:cs typeface="Calibri" panose="020F0502020204030204"/>
            </a:endParaRPr>
          </a:p>
          <a:p>
            <a:pPr marL="0" indent="0">
              <a:buNone/>
            </a:pPr>
            <a:r>
              <a:rPr lang="en-US" b="1">
                <a:cs typeface="Calibri" panose="020F0502020204030204"/>
              </a:rPr>
              <a:t>Turn Signals — Rules for Using Them</a:t>
            </a:r>
            <a:endParaRPr lang="en-US"/>
          </a:p>
          <a:p>
            <a:pPr marL="342900" indent="-342900"/>
            <a:r>
              <a:rPr lang="en-US">
                <a:cs typeface="Calibri" panose="020F0502020204030204"/>
              </a:rPr>
              <a:t>Signal early</a:t>
            </a:r>
          </a:p>
          <a:p>
            <a:pPr marL="342900" indent="-342900"/>
            <a:r>
              <a:rPr lang="en-US">
                <a:cs typeface="Calibri" panose="020F0502020204030204"/>
              </a:rPr>
              <a:t>Signal continuously</a:t>
            </a:r>
          </a:p>
          <a:p>
            <a:pPr marL="342900" indent="-342900"/>
            <a:r>
              <a:rPr lang="en-US">
                <a:cs typeface="Calibri" panose="020F0502020204030204"/>
              </a:rPr>
              <a:t>Cancel your signal</a:t>
            </a:r>
          </a:p>
          <a:p>
            <a:pPr marL="0" indent="0">
              <a:buNone/>
            </a:pPr>
            <a:r>
              <a:rPr lang="en-US" b="1">
                <a:cs typeface="Calibri" panose="020F0502020204030204"/>
              </a:rPr>
              <a:t>Lane Changes</a:t>
            </a:r>
            <a:endParaRPr lang="en-US">
              <a:cs typeface="Calibri" panose="020F0502020204030204"/>
            </a:endParaRPr>
          </a:p>
          <a:p>
            <a:pPr marL="342900" indent="-342900"/>
            <a:r>
              <a:rPr lang="en-US">
                <a:cs typeface="Calibri" panose="020F0502020204030204"/>
              </a:rPr>
              <a:t>Put your turn signal on before lane changes. </a:t>
            </a:r>
          </a:p>
          <a:p>
            <a:pPr marL="342900" indent="-342900"/>
            <a:r>
              <a:rPr lang="en-US">
                <a:cs typeface="Calibri" panose="020F0502020204030204"/>
              </a:rPr>
              <a:t>Change lanes slowly and smoothly</a:t>
            </a:r>
          </a:p>
          <a:p>
            <a:pPr marL="0" indent="0">
              <a:buNone/>
            </a:pPr>
            <a:r>
              <a:rPr lang="en-US" b="1">
                <a:cs typeface="Calibri" panose="020F0502020204030204"/>
              </a:rPr>
              <a:t>Slowing Down</a:t>
            </a:r>
          </a:p>
          <a:p>
            <a:pPr marL="342900" indent="-342900"/>
            <a:r>
              <a:rPr lang="en-US">
                <a:cs typeface="Calibri" panose="020F0502020204030204"/>
              </a:rPr>
              <a:t>Warn drivers when you need to slow down. Light taps on the brake pedal should warn drivers. If you’re driving very slowly or stopped, use emergency four-way flashers</a:t>
            </a:r>
            <a:endParaRPr lang="en-US" b="1">
              <a:cs typeface="Calibri" panose="020F0502020204030204"/>
            </a:endParaRPr>
          </a:p>
        </p:txBody>
      </p:sp>
      <p:sp>
        <p:nvSpPr>
          <p:cNvPr id="2" name="Slide Number Placeholder 1">
            <a:extLst>
              <a:ext uri="{FF2B5EF4-FFF2-40B4-BE49-F238E27FC236}">
                <a16:creationId xmlns:a16="http://schemas.microsoft.com/office/drawing/2014/main" id="{EA858113-8376-C449-BC07-F0440DFA97F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129</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F281D-86F1-5848-B396-CECFF097987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8D973C-92DA-DD4B-BE72-1D31805C923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6A1B-0AF5-5F4D-99C4-6DCB971852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55480C-52DD-F34D-9B64-0AA397F5262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E7D1DB-6D00-8242-A96B-1C81544CCD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9355C3-18DC-1C40-B92D-F6B93582C5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6201AF-800D-5641-9625-FE022347139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9BD070-97BB-1C4C-882E-3E23100450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465C13-5B7C-5E48-8488-16D76B0A007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DC324B-2913-0747-9EFC-02467F3635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0D5D74-C61A-BA40-AB51-7C0A6C1F46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196DB-1A2B-F34C-B2DF-75114AB8533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59A728-6511-FD40-A22F-E98341349ED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4DDAAD-66DC-CD4F-91CC-542FE2EB5B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3CDFCB6-FCEB-5A4E-BBDA-7C3C0601DA4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3317515-28EB-2C46-A8D3-7C9F539F7B0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51615344-1F08-3D40-B433-15BFE37F486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3A573E-B763-4A43-9579-DAB8C8D5C7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768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Brakes systems can be hydraulic or air. All CMVs have service brakes, parking brakes and emergency breaks. Most large CMVs are equipped with air brakes. </a:t>
            </a:r>
          </a:p>
          <a:p>
            <a:r>
              <a:rPr lang="en-US" sz="1800">
                <a:cs typeface="Calibri"/>
              </a:rPr>
              <a:t>Engine Compartment: Often located in the front of smaller buses and in the back on large buses. </a:t>
            </a:r>
          </a:p>
          <a:p>
            <a:r>
              <a:rPr lang="en-US" sz="1800">
                <a:cs typeface="Calibri"/>
              </a:rPr>
              <a:t>Electrical system basic components are the starter motor, battery and alternator. </a:t>
            </a: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pPr marL="0" indent="0">
              <a:buNone/>
            </a:pPr>
            <a:r>
              <a:rPr lang="en-US" sz="1400" i="1"/>
              <a:t>Sources: </a:t>
            </a:r>
            <a:r>
              <a:rPr lang="en-US" sz="1400" i="1">
                <a:hlinkClick r:id="rId3"/>
              </a:rPr>
              <a:t>FMCSA Model Training Curriculum for Motorcoach Drivers</a:t>
            </a:r>
            <a:r>
              <a:rPr lang="en-US" sz="1400" i="1"/>
              <a:t> and </a:t>
            </a:r>
            <a:r>
              <a:rPr lang="en-US" sz="1400" i="1">
                <a:hlinkClick r:id="rId4"/>
              </a:rPr>
              <a:t>fleetnetamerica.com/blog/post/electrical-systems-in-heavy-duty-vehicles</a:t>
            </a:r>
            <a:endParaRPr lang="en-US" sz="1400" i="1"/>
          </a:p>
          <a:p>
            <a:pPr marL="0" indent="0">
              <a:buNone/>
            </a:pPr>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45222-DD1A-C645-B706-D7C3AFE54C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2195E-7963-2F42-8D08-13B7642E1D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F05C03-F5F8-5445-A5B2-ACF68AE4519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8F3D992D-FD18-6140-B754-2F94FB3A45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D163CC-2DE1-D342-9C5E-CCCC57983C0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E07570C5-4423-5848-BA33-9D70DDDB615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FDF024E3-98C9-8D45-B954-312BB7C2CD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CE45DADC-4F16-0749-865C-3E517E03E42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4C46433A-DE73-0543-9665-17F45AA9AC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5114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When to Warn Other Drivers</a:t>
            </a:r>
            <a:endParaRPr lang="en-US">
              <a:ea typeface="+mn-lt"/>
              <a:cs typeface="+mn-lt"/>
            </a:endParaRPr>
          </a:p>
          <a:p>
            <a:pPr marL="342900" indent="-342900"/>
            <a:endParaRPr lang="en-US">
              <a:cs typeface="Calibri" panose="020F0502020204030204"/>
            </a:endParaRPr>
          </a:p>
          <a:p>
            <a:r>
              <a:rPr lang="en-US" b="1">
                <a:cs typeface="Calibri" panose="020F0502020204030204"/>
              </a:rPr>
              <a:t>Trouble Ahead: </a:t>
            </a:r>
            <a:r>
              <a:rPr lang="en-US">
                <a:ea typeface="+mn-lt"/>
                <a:cs typeface="+mn-lt"/>
              </a:rPr>
              <a:t>The size of your vehicle may make it hard for drivers behind you to see hazards ahead. If you see a hazard that will require slowing down, warn the drivers behind by flashing your brake lights.</a:t>
            </a:r>
            <a:endParaRPr lang="en-US">
              <a:cs typeface="Calibri" panose="020F0502020204030204"/>
            </a:endParaRPr>
          </a:p>
          <a:p>
            <a:r>
              <a:rPr lang="en-US" b="1">
                <a:cs typeface="Calibri" panose="020F0502020204030204"/>
              </a:rPr>
              <a:t>Tight Turns: </a:t>
            </a:r>
            <a:r>
              <a:rPr lang="en-US">
                <a:cs typeface="Calibri" panose="020F0502020204030204"/>
              </a:rPr>
              <a:t>brake early and slow gradually so other drivers know you’re about to turn. </a:t>
            </a:r>
          </a:p>
          <a:p>
            <a:r>
              <a:rPr lang="en-US" b="1">
                <a:cs typeface="Calibri" panose="020F0502020204030204"/>
              </a:rPr>
              <a:t>Stopping on the Road: </a:t>
            </a:r>
            <a:r>
              <a:rPr lang="en-US">
                <a:cs typeface="Calibri" panose="020F0502020204030204"/>
              </a:rPr>
              <a:t>warn others by flashing your brake lights. Don’t stop suddenly.</a:t>
            </a:r>
            <a:endParaRPr lang="en-US" b="1">
              <a:cs typeface="Calibri" panose="020F0502020204030204"/>
            </a:endParaRPr>
          </a:p>
          <a:p>
            <a:r>
              <a:rPr lang="en-US" b="1">
                <a:cs typeface="Calibri" panose="020F0502020204030204"/>
              </a:rPr>
              <a:t>Driving Slowly: </a:t>
            </a:r>
            <a:r>
              <a:rPr lang="en-US">
                <a:cs typeface="Calibri" panose="020F0502020204030204"/>
              </a:rPr>
              <a:t>Alert drivers with your emergency flashers if you need to drive very slowly. </a:t>
            </a:r>
            <a:endParaRPr lang="en-US" b="1">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9FA09F3-0467-9B4A-975E-7F0ECF95224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130</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86025D-CC5F-2D47-8CD6-9E8220E0EA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342C6B-4F94-FE48-8000-AEE60363EC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AE5BAE-8199-B646-BCD8-5E526A2FA8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A9DF90-6D13-D149-9E68-93007D063D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29EA79-0883-9A42-97A9-C747BE74F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637182-BC26-3C49-ADEA-9F7125B4F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5C3723-41E0-B04F-AD83-951B7BA33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31C3E3-9B40-FB4F-962C-980514A8FC7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E4C9F8-2EA4-1643-B99E-E2E8164D29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176E75-D40D-BB49-948C-C1BC4590EF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643C76-8F5C-D74F-9E8E-C9EF5BBAC4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56731F-3C07-6F46-B205-7026492852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4038D8-1683-3941-89AA-230FE5792D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A7EEE9-B028-9945-B9DE-CC011636F31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6E563D-E1DD-9642-8F55-DEFD549BB5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99666E7A-959A-934C-96A3-C5981DF99B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B7084ADB-D0E6-FA4A-BE3F-6719517F037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6E9FBDFA-6677-D44C-A94E-49783B682D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73644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000" b="1">
                <a:ea typeface="+mn-lt"/>
                <a:cs typeface="+mn-lt"/>
              </a:rPr>
              <a:t>Use Your Horn When Needed.</a:t>
            </a:r>
            <a:r>
              <a:rPr lang="en-US" sz="2000">
                <a:ea typeface="+mn-lt"/>
                <a:cs typeface="+mn-lt"/>
              </a:rPr>
              <a:t> Your horn can let others know you’re there. It can help to avoid a crash. Use your horn when needed. However, it can startle others and could be dangerous when used unnecessarily.</a:t>
            </a:r>
          </a:p>
          <a:p>
            <a:pPr marL="0" indent="0">
              <a:buNone/>
            </a:pPr>
            <a:endParaRPr lang="en-US" sz="2000" b="1">
              <a:ea typeface="+mn-lt"/>
              <a:cs typeface="+mn-lt"/>
            </a:endParaRPr>
          </a:p>
          <a:p>
            <a:pPr marL="0" indent="0">
              <a:buNone/>
            </a:pPr>
            <a:r>
              <a:rPr lang="en-US" sz="2000" b="1">
                <a:ea typeface="+mn-lt"/>
                <a:cs typeface="+mn-lt"/>
              </a:rPr>
              <a:t>Proper use of headlights</a:t>
            </a:r>
          </a:p>
          <a:p>
            <a:r>
              <a:rPr lang="en-US" sz="2000">
                <a:ea typeface="+mn-lt"/>
                <a:cs typeface="+mn-lt"/>
              </a:rPr>
              <a:t>Do not “flash” your high beam lights at oncoming traffic because it can blind the oncoming driver and increases the chance of an accident.</a:t>
            </a:r>
          </a:p>
          <a:p>
            <a:r>
              <a:rPr lang="en-US" sz="2000">
                <a:cs typeface="Calibri" panose="020F0502020204030204"/>
              </a:rPr>
              <a:t>Use low-beam headlights when it is cloudy, raining, snowing, or foggy.</a:t>
            </a:r>
          </a:p>
          <a:p>
            <a:r>
              <a:rPr lang="en-US" sz="2000">
                <a:cs typeface="Calibri" panose="020F0502020204030204"/>
              </a:rPr>
              <a:t>It is a good idea to drive with your headlights on, even on sunny days. This will help other drivers see you. </a:t>
            </a:r>
          </a:p>
          <a:p>
            <a:r>
              <a:rPr lang="en-US" sz="2000">
                <a:cs typeface="Calibri" panose="020F0502020204030204"/>
              </a:rPr>
              <a:t>Use your hazard lights (also called emergency flashers) to show a hazard or collision is ahead or if you are having trouble with your vehicle.</a:t>
            </a:r>
          </a:p>
        </p:txBody>
      </p:sp>
      <p:sp>
        <p:nvSpPr>
          <p:cNvPr id="2" name="Slide Number Placeholder 1">
            <a:extLst>
              <a:ext uri="{FF2B5EF4-FFF2-40B4-BE49-F238E27FC236}">
                <a16:creationId xmlns:a16="http://schemas.microsoft.com/office/drawing/2014/main" id="{8B88E0E8-03C4-C547-9071-72FF28E479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131</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59750-F0FF-D541-B846-8EA1FF5B9C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F896E3-B1F2-7743-BC2C-6391937526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D0D7CC-CF74-FD44-BAF5-FF21CF4DE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E202C4-1106-2C41-8D4F-4EE9A9DF8C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9BFCB1-2D24-0941-8BDA-1D89F38976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2214B9-B914-6B47-8502-6588195224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E35972-E837-0647-8111-B4C628096A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00EA84-78CD-3544-A333-922292EDD5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0037B6-88AE-DD48-A39A-3C42FE101F6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2D8B06-8740-2C46-81B3-BDAA5D25ED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803D43-F09D-8A49-9093-634CA88758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7D83EC-025D-B443-B5AB-531EA5A763A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D8171C5-26C8-3B44-9075-46DA3BB3C8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53CE20-971F-EF46-A8AD-564AD64958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99CAE01-5C00-054B-911E-7D7643FBF47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CBCFC19-48E0-0946-BD0A-2B298515BB2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F945A190-6514-3346-8D08-4078A2F88A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EFC2864-A365-0143-89A5-A95CB86E280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7651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Communication</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ea typeface="+mn-lt"/>
                <a:cs typeface="+mn-lt"/>
              </a:rPr>
              <a:t>Proper use of eye contact. </a:t>
            </a:r>
          </a:p>
          <a:p>
            <a:pPr marL="0" indent="0">
              <a:buNone/>
            </a:pPr>
            <a:r>
              <a:rPr lang="en-US">
                <a:ea typeface="+mn-lt"/>
                <a:cs typeface="+mn-lt"/>
              </a:rPr>
              <a:t>When Confronted by an Aggressive Driver: Avoid direct eye contact.</a:t>
            </a:r>
          </a:p>
          <a:p>
            <a:pPr marL="0" indent="0">
              <a:buNone/>
            </a:pPr>
            <a:endParaRPr lang="en-US">
              <a:ea typeface="+mn-lt"/>
              <a:cs typeface="+mn-lt"/>
            </a:endParaRPr>
          </a:p>
          <a:p>
            <a:pPr marL="0" indent="0">
              <a:buNone/>
            </a:pPr>
            <a:r>
              <a:rPr lang="en-US">
                <a:ea typeface="+mn-lt"/>
                <a:cs typeface="+mn-lt"/>
              </a:rPr>
              <a:t>Make eye contact with pedestrians and bicyclists to indicate that you see them. This does not guarantee that they see you. Always be prepared to for them to do the unexpected and be prepared to stop.</a:t>
            </a:r>
          </a:p>
        </p:txBody>
      </p:sp>
      <p:sp>
        <p:nvSpPr>
          <p:cNvPr id="2" name="Slide Number Placeholder 1">
            <a:extLst>
              <a:ext uri="{FF2B5EF4-FFF2-40B4-BE49-F238E27FC236}">
                <a16:creationId xmlns:a16="http://schemas.microsoft.com/office/drawing/2014/main" id="{259F4100-B37E-494E-A891-466620D272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132</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E44119-693A-E444-AAE7-CCF64E9D89D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5841D7-F4FA-4B4F-9208-095A2C3F2F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2FB046-07F9-1F47-B3AA-0A0E7A6FDE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5A2D3D-9F14-EA41-9EAA-7158A77B44D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8DF069-3AA8-AE42-BB5D-6E580CE2D8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0F9B0-6A8C-594D-9391-92C9DA16A01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3FD27-3315-E54D-A7F1-7173F823B9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B9CB7-532A-1845-B04A-1603C62B70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3C2F247-EB9D-EF4F-8736-11B1CDD1AD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F7C6EB-3790-AE44-81D3-697E889872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E1561A-6A4A-6F46-B257-FCDED728E2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96CB3B-AB1E-214F-8CF7-581B687F8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F23A16-E843-F54C-8A40-82AA12C9F3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C5D2BD-58CC-2D44-97CA-380D5424A59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D9003-BDAD-8C4B-A4F2-121A3E2442E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9B52BF9-05A1-9647-AF94-5157A3229F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77596D9-D581-714A-9419-2C9EF2F8FCF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E989BCF-8AA3-BE4C-A4DD-7E29A2558F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85405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55963" y="3296199"/>
            <a:ext cx="6858000" cy="845496"/>
          </a:xfrm>
        </p:spPr>
        <p:txBody>
          <a:bodyPr/>
          <a:lstStyle/>
          <a:p>
            <a:r>
              <a:rPr lang="en-US" b="0">
                <a:ea typeface="+mj-lt"/>
                <a:cs typeface="+mj-lt"/>
              </a:rPr>
              <a:t>Unit 2.3 Distracted Driving</a:t>
            </a:r>
            <a:br>
              <a:rPr lang="en-US" b="0">
                <a:ea typeface="+mj-lt"/>
                <a:cs typeface="+mj-lt"/>
              </a:rPr>
            </a:br>
            <a:endParaRPr lang="en-US" sz="1500">
              <a:cs typeface="Calibri Light"/>
            </a:endParaRPr>
          </a:p>
          <a:p>
            <a:endParaRPr lang="en-US" b="0">
              <a:cs typeface="Calibri Light"/>
            </a:endParaRPr>
          </a:p>
        </p:txBody>
      </p:sp>
      <p:sp>
        <p:nvSpPr>
          <p:cNvPr id="13" name="Oval 12">
            <a:extLst>
              <a:ext uri="{FF2B5EF4-FFF2-40B4-BE49-F238E27FC236}">
                <a16:creationId xmlns:a16="http://schemas.microsoft.com/office/drawing/2014/main" id="{742EBA9B-93AE-CD45-A3AE-E013C2A055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8F2071-A07D-1144-B6C6-362D5C220E8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9E6F8E-2D44-F842-8C9F-6BC39A042D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DA0E20-2527-114B-A537-96DA8E6592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219546-3786-C448-B7AA-3F5FC7C20E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9F9040-19D9-A648-95E8-90D86206C4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40CDEE-65E3-334B-809F-4FA6513247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238A6E7-74E7-384F-B984-5E81E5DEE4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7B9F75-9E2F-7946-88C4-3BCC890B6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C435ED1-7923-3F4B-B1A9-4F06493D44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75E44D-3812-D34B-8E13-F7E6407768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815561-78E0-564D-9F5D-D9B1993E7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A20A47-7F33-CE41-B994-993D1F7FBE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CDFC91-0AA4-5D40-99A1-CB667E8A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4740D8-E68A-C642-9B90-9D696C65CD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F69933-CFE6-2D44-976B-AAD16CDD37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A05E03-FDCF-6249-83BE-DE89BEE69F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FAA5C6-DF46-5042-B9D2-B7B94EB91E8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4B4AC037-E0B1-3A40-A7ED-4813A0105B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C015825-C50B-4D4F-9151-254F984F595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CB6DC3D-52A6-9046-AEDB-E939864FFB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8F0782C-20AD-FF4F-838E-FB61D7C14DE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DCF3FE7-649F-8D4B-8769-ED7EE6D5BF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71D25B3-C1C5-7246-8FF1-D7B3C15720CB}"/>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A1.2.3, BA1.2.3, B1.2.3, and C1.13</a:t>
            </a:r>
          </a:p>
        </p:txBody>
      </p:sp>
    </p:spTree>
    <p:extLst>
      <p:ext uri="{BB962C8B-B14F-4D97-AF65-F5344CB8AC3E}">
        <p14:creationId xmlns:p14="http://schemas.microsoft.com/office/powerpoint/2010/main" val="8240406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b="1"/>
              <a:t>FMCSRs prohibit the use of cellphones and texting while driving</a:t>
            </a:r>
            <a:endParaRPr lang="en-US"/>
          </a:p>
          <a:p>
            <a:pPr marL="342900" indent="-342900"/>
            <a:r>
              <a:rPr lang="en-US">
                <a:ea typeface="+mn-lt"/>
                <a:cs typeface="+mn-lt"/>
              </a:rPr>
              <a:t>The rule applies to interstate truck and bus drivers and drivers who transport </a:t>
            </a:r>
            <a:r>
              <a:rPr lang="en-US" err="1">
                <a:ea typeface="+mn-lt"/>
                <a:cs typeface="+mn-lt"/>
              </a:rPr>
              <a:t>placardable</a:t>
            </a:r>
            <a:r>
              <a:rPr lang="en-US">
                <a:ea typeface="+mn-lt"/>
                <a:cs typeface="+mn-lt"/>
              </a:rPr>
              <a:t> quantities of hazardous materials.</a:t>
            </a:r>
            <a:endParaRPr lang="en-US">
              <a:cs typeface="Calibri" panose="020F0502020204030204"/>
            </a:endParaRPr>
          </a:p>
          <a:p>
            <a:pPr marL="0" indent="0">
              <a:buNone/>
            </a:pPr>
            <a:endParaRPr lang="en-US">
              <a:cs typeface="Calibri" panose="020F0502020204030204"/>
            </a:endParaRPr>
          </a:p>
          <a:p>
            <a:pPr marL="0" indent="0">
              <a:buNone/>
            </a:pPr>
            <a:r>
              <a:rPr lang="en-US" b="1">
                <a:ea typeface="+mn-lt"/>
                <a:cs typeface="+mn-lt"/>
              </a:rPr>
              <a:t>What’s prohibited: </a:t>
            </a:r>
          </a:p>
          <a:p>
            <a:pPr marL="342900" indent="-342900"/>
            <a:r>
              <a:rPr lang="en-US">
                <a:ea typeface="+mn-lt"/>
                <a:cs typeface="+mn-lt"/>
              </a:rPr>
              <a:t>Texting, defined as entering alphanumeric text into, or reading text from, an electronic device. This includes, but is not limited to, short message service, e-mailing, instant messaging, a command or request to access a Web page, or pressing more than a single button to initiate or terminate a voice communication using a mobile phone or engaging in any other form of electronic text retrieval or entry, for present or future communication.</a:t>
            </a:r>
            <a:endParaRPr lang="en-US">
              <a:cs typeface="Calibri"/>
            </a:endParaRPr>
          </a:p>
        </p:txBody>
      </p:sp>
      <p:sp>
        <p:nvSpPr>
          <p:cNvPr id="2" name="Slide Number Placeholder 1">
            <a:extLst>
              <a:ext uri="{FF2B5EF4-FFF2-40B4-BE49-F238E27FC236}">
                <a16:creationId xmlns:a16="http://schemas.microsoft.com/office/drawing/2014/main" id="{B8A38857-C760-A642-BA3F-49CCC0FEE96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134</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235B4D-4470-404F-B279-4CAB31F3E9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2DB4C2-7DE0-D74D-A03B-499704FDFC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5AD1762-8F38-5B4A-BBCC-E5C74C7310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5A4F9B-02CE-8D42-A294-E648EE529D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C9E7BF-1C09-A340-A111-7B284D52C6B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7A2035-DE50-9444-8C74-17801510E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F9722F-8174-CA4A-AC91-9A46634BA4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E28E92-9FD6-CF4F-AE70-63C8723005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D81A7C-4742-4843-96DD-BCBC1E8DC6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68B917-7D79-A648-B71C-FEAD4481E4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D02BF8-7A56-144E-B2C0-E464317531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DDFB30-84B3-C04A-B1AC-3430E9AC8B1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67FE3B-1882-A046-AC5B-61F8355C40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860E6C-130C-ED45-97FC-8477B26306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0833B55-D218-B04A-AB69-A50DEDA1549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D7259CF5-E5AE-E44D-A662-B1B5BE369E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0CA5E94-D9BC-5442-A90A-6A50B390079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DEDB2C66-C1A7-F74F-B95E-2C114458C1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B54E66A-94D3-7743-AC60-785DCCFB02F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8B79C874-90AF-D647-B03E-BBF1AF3803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415960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t>FMCSRs prohibit the use of cellphones and texting while driving</a:t>
            </a:r>
            <a:endParaRPr lang="en-US" sz="2400"/>
          </a:p>
          <a:p>
            <a:pPr marL="0" indent="0">
              <a:buNone/>
            </a:pPr>
            <a:r>
              <a:rPr lang="en-US" sz="2400">
                <a:ea typeface="+mn-lt"/>
                <a:cs typeface="+mn-lt"/>
              </a:rPr>
              <a:t>This </a:t>
            </a:r>
            <a:r>
              <a:rPr lang="en-US" sz="2400" u="sng">
                <a:ea typeface="+mn-lt"/>
                <a:cs typeface="+mn-lt"/>
                <a:hlinkClick r:id="rId2"/>
              </a:rPr>
              <a:t>rule</a:t>
            </a:r>
            <a:r>
              <a:rPr lang="en-US" sz="2400">
                <a:ea typeface="+mn-lt"/>
                <a:cs typeface="+mn-lt"/>
              </a:rPr>
              <a:t> restricts a CMV driver from reaching for or holding a mobile phone to conduct a voice communication, as well as dialing by pressing more than a single button. CMV drivers who use a mobile phone while driving can only operate a hands-free phone located in close proximity.</a:t>
            </a:r>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135</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698172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400" b="1">
                <a:ea typeface="+mn-lt"/>
                <a:cs typeface="+mn-lt"/>
              </a:rPr>
              <a:t>What happens if a driver is caught using a hand-held phone or texting while driving?</a:t>
            </a:r>
            <a:endParaRPr lang="en-US" sz="2400" b="1"/>
          </a:p>
          <a:p>
            <a:pPr marL="0" indent="0">
              <a:buNone/>
            </a:pPr>
            <a:r>
              <a:rPr lang="en-US" sz="2400">
                <a:ea typeface="+mn-lt"/>
                <a:cs typeface="+mn-lt"/>
              </a:rPr>
              <a:t>The </a:t>
            </a:r>
            <a:r>
              <a:rPr lang="en-US" sz="2400" u="sng">
                <a:ea typeface="+mn-lt"/>
                <a:cs typeface="+mn-lt"/>
                <a:hlinkClick r:id="rId2"/>
              </a:rPr>
              <a:t>rule imposes sanctions</a:t>
            </a:r>
            <a:r>
              <a:rPr lang="en-US" sz="2400">
                <a:ea typeface="+mn-lt"/>
                <a:cs typeface="+mn-lt"/>
              </a:rPr>
              <a:t> for driver offenses, including civil penalties up to $2,750 and driver disqualification for multiple offenses. Motor carriers are also prohibited from requiring or allowing their drivers to text or use a hand-held mobile phone while driving and may be subject to civil penalties up to $11,000. Violations will impact SMS results. Texting and calling on a hand-held phone carry the maximum violation severity weighting.</a:t>
            </a:r>
            <a:endParaRPr lang="en-US" sz="2400"/>
          </a:p>
          <a:p>
            <a:pPr marL="0" indent="0">
              <a:buNone/>
            </a:pPr>
            <a:br>
              <a:rPr lang="en-US"/>
            </a:br>
            <a:endParaRPr lang="en-US"/>
          </a:p>
        </p:txBody>
      </p:sp>
      <p:sp>
        <p:nvSpPr>
          <p:cNvPr id="2" name="Slide Number Placeholder 1">
            <a:extLst>
              <a:ext uri="{FF2B5EF4-FFF2-40B4-BE49-F238E27FC236}">
                <a16:creationId xmlns:a16="http://schemas.microsoft.com/office/drawing/2014/main" id="{FFC0389B-5C1D-1D46-9DDF-46406A0C83A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136</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CC93FC-A2BB-4A43-8FB5-03552999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9EBFE2-A605-3F47-9D0C-2B8E52A45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126D1D-D8A3-F944-A95C-652453492B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49457-0E73-7446-8AF3-E63B000A62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DE3055D-83A8-CD47-B6D2-C97927E59F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551A5A-602A-3146-ADF6-2326114A3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4337997-3882-0140-A89F-4F6F0E32D2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24C6B2-21CE-5642-93E9-E27E667E1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8A572E-BB25-9349-A37C-FB6CBDF99A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B22125-D12B-BA4C-9BFC-33DD6006770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273746-7F47-8C4C-9A5F-1422F954FB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286434-3CF5-4C43-81AC-AD7187ABF66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1FEDBD-575F-0644-AA9B-E6EC2CC575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93864D7-092E-B044-9F56-0B8591528B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808CB8C-770B-5A42-852A-1693EF0242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345FB0FF-9EDD-D64D-96D0-8949E63520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EB13C79-8A9B-5A47-8CAF-C4F389B007D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774344DF-8C79-D04A-8C93-B2B4BB5444A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531F5EB4-587F-6149-8C20-A35B125D514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EB95AF2-826F-9849-9BA6-D25F6362647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531267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Distracted Driving</a:t>
            </a:r>
            <a:endParaRPr lang="en-US" b="0">
              <a:cs typeface="Calibri Light"/>
            </a:endParaRPr>
          </a:p>
        </p:txBody>
      </p:sp>
      <p:sp>
        <p:nvSpPr>
          <p:cNvPr id="5" name="Content Placeholder 4">
            <a:extLst>
              <a:ext uri="{FF2B5EF4-FFF2-40B4-BE49-F238E27FC236}">
                <a16:creationId xmlns:a16="http://schemas.microsoft.com/office/drawing/2014/main" id="{228A02B1-6B9B-F740-AB4F-E861771F8266}"/>
              </a:ext>
            </a:extLst>
          </p:cNvPr>
          <p:cNvSpPr>
            <a:spLocks noGrp="1"/>
          </p:cNvSpPr>
          <p:nvPr>
            <p:ph idx="1"/>
          </p:nvPr>
        </p:nvSpPr>
        <p:spPr/>
        <p:txBody>
          <a:bodyPr/>
          <a:lstStyle/>
          <a:p>
            <a:pPr marL="0" indent="0">
              <a:buNone/>
            </a:pPr>
            <a:r>
              <a:rPr lang="en-US" sz="2800" b="1"/>
              <a:t>Types of Distractions</a:t>
            </a:r>
          </a:p>
          <a:p>
            <a:r>
              <a:rPr lang="en-US" sz="2800"/>
              <a:t>Visual Distractions: Takes eyes off the road</a:t>
            </a:r>
          </a:p>
          <a:p>
            <a:r>
              <a:rPr lang="en-US" sz="2800"/>
              <a:t>Manual Distractions: Takes hands off the wheel</a:t>
            </a:r>
          </a:p>
          <a:p>
            <a:r>
              <a:rPr lang="en-US" sz="2800"/>
              <a:t>Cognitive Distractions: Takes mind away from safe operation</a:t>
            </a:r>
          </a:p>
          <a:p>
            <a:pPr marL="0" indent="0">
              <a:buNone/>
            </a:pPr>
            <a:endParaRPr lang="en-US" sz="2800"/>
          </a:p>
          <a:p>
            <a:pPr marL="0" indent="0" algn="ctr">
              <a:buNone/>
            </a:pPr>
            <a:r>
              <a:rPr lang="en-US" sz="2800"/>
              <a:t>Simply put…</a:t>
            </a:r>
          </a:p>
          <a:p>
            <a:pPr marL="0" indent="0" algn="ctr">
              <a:buNone/>
            </a:pPr>
            <a:r>
              <a:rPr lang="en-US" sz="2800" u="sng"/>
              <a:t>Anything</a:t>
            </a:r>
            <a:r>
              <a:rPr lang="en-US" sz="2800"/>
              <a:t> that takes your eyes off the road is a distraction.</a:t>
            </a:r>
            <a:endParaRPr lang="en-US" sz="2800" u="sng"/>
          </a:p>
        </p:txBody>
      </p:sp>
      <p:sp>
        <p:nvSpPr>
          <p:cNvPr id="2" name="Slide Number Placeholder 1">
            <a:extLst>
              <a:ext uri="{FF2B5EF4-FFF2-40B4-BE49-F238E27FC236}">
                <a16:creationId xmlns:a16="http://schemas.microsoft.com/office/drawing/2014/main" id="{FC1B4308-E074-504D-9D31-225A7F31E19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137</a:t>
            </a:fld>
            <a:endParaRPr lang="en-US"/>
          </a:p>
        </p:txBody>
      </p:sp>
      <p:sp>
        <p:nvSpPr>
          <p:cNvPr id="11" name="Oval 10">
            <a:extLst>
              <a:ext uri="{FF2B5EF4-FFF2-40B4-BE49-F238E27FC236}">
                <a16:creationId xmlns:a16="http://schemas.microsoft.com/office/drawing/2014/main" id="{BD409E7B-1801-4844-8A38-14AE9168D2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B5B58B-8E98-CC49-A2E2-2F6AAB8FE8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300A41-3E43-CC45-B671-3AE4805149C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9F8DF2-D4F8-EB4D-962B-B6DFACA9D3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C9E87-09AC-A049-A26B-639AF507AC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A488FF-E9E9-8A45-811C-CEF4F14843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35EC6A-C612-6B4A-8268-AE6493C174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8328F4-4418-4B41-B60F-41F5DBDB949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B589F6-07C3-CE44-89D3-DE289D80D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D665E4-D71A-3049-85C9-18FA4DFEFCC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D579DE-6995-C644-A473-60472FE07D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2FBE60D-5D10-4D41-B4A4-069EFA0E84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4D75DD-69A6-0B41-A4BB-B66B6CCC04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F5F051-F284-474D-8ECE-14F079D97BC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891DA7-C1EC-194B-9940-C2DBB3D552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8E5ADA-7FA2-7543-8D8A-7CDB578698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1BC86C-95EA-B149-8F40-D434C80AC1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389B715-1759-D24E-B9FD-61EC9D4A433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A390CD6F-C753-8844-9A6E-8C157D7BB3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5B18D9-9C5E-BD48-BF86-2C9FD2C82C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0E7DD64-00CD-CC45-9D81-B7781FB8002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1A4B16D-F1EA-2244-8915-2AE22DB7CCB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F2E91B4D-89F0-5245-8FAD-F186198DB9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1028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864F1-EAED-E142-A67A-E013D600C6FD}"/>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837485E0-3DF0-3A4F-9464-89F7D92DB44E}"/>
              </a:ext>
            </a:extLst>
          </p:cNvPr>
          <p:cNvSpPr>
            <a:spLocks noGrp="1"/>
          </p:cNvSpPr>
          <p:nvPr>
            <p:ph idx="1"/>
          </p:nvPr>
        </p:nvSpPr>
        <p:spPr/>
        <p:txBody>
          <a:bodyPr/>
          <a:lstStyle/>
          <a:p>
            <a:pPr marL="0" indent="0">
              <a:buNone/>
            </a:pPr>
            <a:r>
              <a:rPr lang="en-US" sz="2400" b="1"/>
              <a:t>Self-Created Distractions</a:t>
            </a:r>
          </a:p>
          <a:p>
            <a:r>
              <a:rPr lang="en-US" sz="2400"/>
              <a:t>Texting</a:t>
            </a:r>
          </a:p>
          <a:p>
            <a:r>
              <a:rPr lang="en-US" sz="2400"/>
              <a:t>Speaking on your cell phone</a:t>
            </a:r>
          </a:p>
          <a:p>
            <a:r>
              <a:rPr lang="en-US" sz="2400"/>
              <a:t>Adjusting seat positions while driving</a:t>
            </a:r>
          </a:p>
          <a:p>
            <a:r>
              <a:rPr lang="en-US" sz="2400"/>
              <a:t>Adjusting climate controls</a:t>
            </a:r>
          </a:p>
          <a:p>
            <a:r>
              <a:rPr lang="en-US" sz="2400"/>
              <a:t>Adjusting interior mirrors</a:t>
            </a:r>
          </a:p>
          <a:p>
            <a:r>
              <a:rPr lang="en-US" sz="2400"/>
              <a:t>Using vehicle mirrors for personal grooming</a:t>
            </a:r>
          </a:p>
          <a:p>
            <a:r>
              <a:rPr lang="en-US" sz="2400"/>
              <a:t>Eating and/or drinking</a:t>
            </a:r>
          </a:p>
          <a:p>
            <a:r>
              <a:rPr lang="en-US" sz="2400"/>
              <a:t>Singing with the radio, CD, or other audio</a:t>
            </a:r>
          </a:p>
          <a:p>
            <a:pPr marL="0" indent="0">
              <a:buNone/>
            </a:pPr>
            <a:endParaRPr lang="en-US" sz="2400"/>
          </a:p>
        </p:txBody>
      </p:sp>
      <p:sp>
        <p:nvSpPr>
          <p:cNvPr id="2" name="Slide Number Placeholder 1">
            <a:extLst>
              <a:ext uri="{FF2B5EF4-FFF2-40B4-BE49-F238E27FC236}">
                <a16:creationId xmlns:a16="http://schemas.microsoft.com/office/drawing/2014/main" id="{883ADCA9-008C-9F42-9ED5-C2F163D58E8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138</a:t>
            </a:fld>
            <a:endParaRPr lang="en-US"/>
          </a:p>
        </p:txBody>
      </p:sp>
      <p:sp>
        <p:nvSpPr>
          <p:cNvPr id="10" name="Oval 9">
            <a:extLst>
              <a:ext uri="{FF2B5EF4-FFF2-40B4-BE49-F238E27FC236}">
                <a16:creationId xmlns:a16="http://schemas.microsoft.com/office/drawing/2014/main" id="{EDDDE162-AA42-3343-8B3A-0190685E4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A9FC02-D1DC-3E49-9663-98482B37FE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2D6F48-B112-9547-98E7-4E01BE12F1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29BDA4-E828-9047-8DF1-90E052A439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A60A31E-7667-9742-8C5F-A9205F8254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5DA1F5-AF8A-C54B-B3C3-B66C87D67CB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DB3E58-83AC-0F40-952C-711DA0A9B4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4EC1DA-11CB-6F41-9770-21D6470EE1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3953C6-F27C-8C48-8AEB-8F2B5F122E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4753E0-0B84-3F4B-95BB-2DF239D2B2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58638D-E35D-B645-87C7-7D5482FF17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55C52B-F4CB-CD44-B687-430E7F71FF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7CAD69-AD5C-1B41-94B0-5571F740C3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369DA3-CF57-714B-B254-9AD1AB1DBE1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518483-859A-E441-94D6-FDF395F61B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9F8401-D2EF-244A-B084-B2846A94A1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E00A8-D998-644F-AAEB-033CC770A5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C5916F-91DF-E64E-8749-6C55D36ED00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08E9459-203A-0149-A6DB-D2DFBF2EB1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52C623-474E-E548-9C8A-59C1E894F4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5851334-56B0-D746-9C35-747706F786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5FA8FCEC-8BD8-A943-A9F3-7BF1D2DA9E2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0BA6F36A-F721-4E49-8B9C-B425C0DDF7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899723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7E5D51-1BE5-C44A-8545-DB0E524D0811}"/>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DEE3BF88-A705-E346-A394-055429DC2E75}"/>
              </a:ext>
            </a:extLst>
          </p:cNvPr>
          <p:cNvSpPr>
            <a:spLocks noGrp="1"/>
          </p:cNvSpPr>
          <p:nvPr>
            <p:ph idx="1"/>
          </p:nvPr>
        </p:nvSpPr>
        <p:spPr/>
        <p:txBody>
          <a:bodyPr/>
          <a:lstStyle/>
          <a:p>
            <a:pPr marL="0" indent="0">
              <a:buNone/>
            </a:pPr>
            <a:r>
              <a:rPr lang="en-US" sz="2400" b="1"/>
              <a:t>Company Created Distractions: </a:t>
            </a:r>
          </a:p>
          <a:p>
            <a:r>
              <a:rPr lang="en-US" sz="2400"/>
              <a:t>Communication radios</a:t>
            </a:r>
          </a:p>
          <a:p>
            <a:pPr lvl="1"/>
            <a:r>
              <a:rPr lang="en-US" sz="2400"/>
              <a:t>Does your company require you to respond to dispatch while you are driving? </a:t>
            </a:r>
          </a:p>
          <a:p>
            <a:r>
              <a:rPr lang="en-US" sz="2400"/>
              <a:t>Cell phones, if your company uses them in place of standard communications equipment </a:t>
            </a:r>
          </a:p>
          <a:p>
            <a:r>
              <a:rPr lang="en-US" sz="2400"/>
              <a:t>Fare boxes</a:t>
            </a:r>
          </a:p>
          <a:p>
            <a:r>
              <a:rPr lang="en-US" sz="2400"/>
              <a:t>Destination signs</a:t>
            </a:r>
          </a:p>
        </p:txBody>
      </p:sp>
      <p:sp>
        <p:nvSpPr>
          <p:cNvPr id="2" name="Slide Number Placeholder 1">
            <a:extLst>
              <a:ext uri="{FF2B5EF4-FFF2-40B4-BE49-F238E27FC236}">
                <a16:creationId xmlns:a16="http://schemas.microsoft.com/office/drawing/2014/main" id="{97988BE1-20C7-EF45-9F31-5757561BE5C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139</a:t>
            </a:fld>
            <a:endParaRPr lang="en-US"/>
          </a:p>
        </p:txBody>
      </p:sp>
      <p:sp>
        <p:nvSpPr>
          <p:cNvPr id="10" name="Oval 9">
            <a:extLst>
              <a:ext uri="{FF2B5EF4-FFF2-40B4-BE49-F238E27FC236}">
                <a16:creationId xmlns:a16="http://schemas.microsoft.com/office/drawing/2014/main" id="{F356D167-0394-0C4E-9C4C-5DBFF5474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F448CD-8842-F442-A95F-DDDF60F553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36E3E9-EE27-D84D-B416-81E24CBCE8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EC3749-A3F6-7640-A787-A67FDD00A38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58C39E-4A09-CF43-8DFA-42F91067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55C9D3-14BA-BC43-880F-F1D4590BD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D1C59D-4932-7448-8551-19BF8E9129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93C7BB-0899-3F4A-8FD4-21F4E648F3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B07BA9-6F36-3343-8666-DF7B04C3FE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E3D8BC-53F6-404E-9B2F-BF8B550EF59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A1BD9A-B811-784C-98FA-D494AC2C8A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4DEE78-353D-AB4C-9516-C23C784086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1990B0-86BB-FE4E-907F-E86C64DEB2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371A00-B07F-F64E-8EDA-4A899F29CB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9E7E76-8399-9641-AE1F-27FDDF30CE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547E37-FA1B-6F4C-BB86-B653157D2B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4C7BEA9-E41E-9742-83FC-391B55D435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A60DE1-316E-5342-830E-57FBBC02C78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E50AE49-9E59-A641-9E33-C3746677A4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17ADA6-78F5-1F45-865E-771B05CB4C5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AC06132-15DA-3C4D-861C-E675591904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204C018D-F55C-4449-B89B-9B0C9CE9C0B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15362DB-5918-5449-93D2-FCF4EE2F5B0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35022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600" b="1">
                <a:cs typeface="Calibri"/>
              </a:rPr>
              <a:t>Proper Cargo Securement</a:t>
            </a:r>
          </a:p>
          <a:p>
            <a:r>
              <a:rPr lang="en-US" sz="1600">
                <a:cs typeface="Calibri"/>
              </a:rPr>
              <a:t>Blocking is used in the front, back, and/or sides of a piece of cargo to keep it from sliding. Blocking is shaped to fit snugly against cargo and secured to the cargo deck to prevent cargo movement. </a:t>
            </a:r>
          </a:p>
          <a:p>
            <a:r>
              <a:rPr lang="en-US" sz="1600">
                <a:cs typeface="Calibri"/>
              </a:rPr>
              <a:t>Bracing goes from the upper part of the cargo to the floor and/or walls of the cargo compartment</a:t>
            </a:r>
            <a:r>
              <a:rPr lang="en-US" sz="1900">
                <a:cs typeface="Calibri"/>
              </a:rPr>
              <a:t>.</a:t>
            </a:r>
          </a:p>
          <a:p>
            <a:r>
              <a:rPr lang="en-US" sz="1600">
                <a:cs typeface="Calibri"/>
              </a:rPr>
              <a:t>Cargo Tie-down</a:t>
            </a:r>
          </a:p>
          <a:p>
            <a:pPr lvl="1">
              <a:spcBef>
                <a:spcPts val="750"/>
              </a:spcBef>
            </a:pPr>
            <a:r>
              <a:rPr lang="en-US" sz="1600">
                <a:cs typeface="Calibri"/>
              </a:rPr>
              <a:t>On flatbed trailers or trailers without sides, cargo must be secured to keep it from shifting or falling off. In closed vans, tie-downs can also be important to prevent cargo shifting that may affect the handling of the vehicle. Tie-downs must be of the proper type and proper strength.</a:t>
            </a:r>
          </a:p>
          <a:p>
            <a:pPr lvl="1">
              <a:spcBef>
                <a:spcPts val="750"/>
              </a:spcBef>
            </a:pPr>
            <a:r>
              <a:rPr lang="en-US" sz="1600">
                <a:cs typeface="Calibri"/>
              </a:rPr>
              <a:t>The aggregate working load limit of any securement system used to secure an article or group of articles against movement must be at least one-half times the weight of the article or group of articles. Proper tie-down equipment must be used, including ropes, straps, chains, and tensioning devices (winches, ratchets, clinching components). Tie-downs must be attached to the vehicle correctly (hooks, bolts, rails, rings).</a:t>
            </a: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CC55B-F45F-421B-BB69-C168ACB9B55B}"/>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17F1AB-91AF-414C-9F25-7006C04C10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BD5909-E8B3-F645-B9FC-CAAD04C307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6ED5DF-A30F-934E-BDC9-1B6C26D4934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Oval 13">
            <a:extLst>
              <a:ext uri="{FF2B5EF4-FFF2-40B4-BE49-F238E27FC236}">
                <a16:creationId xmlns:a16="http://schemas.microsoft.com/office/drawing/2014/main" id="{46BCC6D4-936E-9F48-85B9-0BD8FC58BB1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5CA4028-DA6F-2A45-A473-49D68D4887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9" name="TextBox 18">
            <a:extLst>
              <a:ext uri="{FF2B5EF4-FFF2-40B4-BE49-F238E27FC236}">
                <a16:creationId xmlns:a16="http://schemas.microsoft.com/office/drawing/2014/main" id="{DE504E94-05D5-3341-8D90-4747C35312B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EC294842-2EA3-A74C-99E1-6E3CB8FBD62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DB929571-3E50-4B43-84E0-0E0BE6361CA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EDECCABC-DD83-844D-969B-162766023E9F}"/>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8342101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ECE155-2FDD-E44F-BE28-3EAA66286D0E}"/>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EDAD6E7E-C37E-D546-AF5A-121E63AF1B75}"/>
              </a:ext>
            </a:extLst>
          </p:cNvPr>
          <p:cNvSpPr>
            <a:spLocks noGrp="1"/>
          </p:cNvSpPr>
          <p:nvPr>
            <p:ph idx="1"/>
          </p:nvPr>
        </p:nvSpPr>
        <p:spPr/>
        <p:txBody>
          <a:bodyPr/>
          <a:lstStyle/>
          <a:p>
            <a:pPr marL="0" indent="0">
              <a:buNone/>
            </a:pPr>
            <a:r>
              <a:rPr lang="en-US" sz="2800" b="1"/>
              <a:t>Distractions created outside of your vehicle: </a:t>
            </a:r>
          </a:p>
          <a:p>
            <a:r>
              <a:rPr lang="en-US" sz="2800"/>
              <a:t>Operating at high speed</a:t>
            </a:r>
          </a:p>
          <a:p>
            <a:r>
              <a:rPr lang="en-US" sz="2800"/>
              <a:t>Calculating speeds and distances</a:t>
            </a:r>
          </a:p>
          <a:p>
            <a:r>
              <a:rPr lang="en-US" sz="2800"/>
              <a:t>Responding to other drivers and obstacles</a:t>
            </a:r>
          </a:p>
          <a:p>
            <a:r>
              <a:rPr lang="en-US" sz="2800"/>
              <a:t>Pedestrians</a:t>
            </a:r>
          </a:p>
          <a:p>
            <a:r>
              <a:rPr lang="en-US" sz="2800"/>
              <a:t>Bicyclists</a:t>
            </a:r>
          </a:p>
          <a:p>
            <a:r>
              <a:rPr lang="en-US" sz="2800"/>
              <a:t>Looking for addresses</a:t>
            </a:r>
          </a:p>
        </p:txBody>
      </p:sp>
      <p:sp>
        <p:nvSpPr>
          <p:cNvPr id="2" name="Slide Number Placeholder 1">
            <a:extLst>
              <a:ext uri="{FF2B5EF4-FFF2-40B4-BE49-F238E27FC236}">
                <a16:creationId xmlns:a16="http://schemas.microsoft.com/office/drawing/2014/main" id="{E788F79F-12AE-8140-AD06-64C0A3425D9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140</a:t>
            </a:fld>
            <a:endParaRPr lang="en-US"/>
          </a:p>
        </p:txBody>
      </p:sp>
      <p:sp>
        <p:nvSpPr>
          <p:cNvPr id="10" name="Oval 9">
            <a:extLst>
              <a:ext uri="{FF2B5EF4-FFF2-40B4-BE49-F238E27FC236}">
                <a16:creationId xmlns:a16="http://schemas.microsoft.com/office/drawing/2014/main" id="{0593CA95-4A8F-094D-9C48-E8D00DCE2D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60287B-4937-4549-81E1-1304B2036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67A6-270B-9646-8D95-9ACE56C9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1C3A96-31D6-394C-8A3B-1B48253B219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3DCFDC-DA4B-5B48-A24B-01978EA8FA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D4CAD-363C-6740-A2F8-A69F91656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29B544-9487-A948-93E8-1CBA837704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62145D-77B7-7047-ACF5-052EEBBF0C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7817F5-BA55-3A42-AF62-24C540B1D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A9FE86-4291-FA45-80E8-528320B60A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9F516B-1A67-5041-9C46-35361BEED6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B907F-6E36-084B-8A58-64AC39956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B4EA16-D8FE-F244-84DA-E052A32923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CB90DE-BD23-E94C-B51E-7003004492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B39A586-C177-734E-BF3F-32FD004829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35D8E9-8B29-DA42-A7C2-0DEDD4225F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5CF7F5-0D4C-9946-B073-9537CF3487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FC78B0-D604-5441-A036-2FAC7841B9D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331A4AD-939A-B34C-8F96-D1C0C4E7F8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FEED2B-ECF9-6148-92D4-A873C05999C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EA57CAA-39AA-1A47-8772-2D46849E8F9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5602801-9A54-284F-8973-566D7012553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C77EA52-561D-C149-A661-6EC1057ECCD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641473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BE168-DC3B-F241-8FC5-B852589E04C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141</a:t>
            </a:fld>
            <a:endParaRPr lang="en-US"/>
          </a:p>
        </p:txBody>
      </p:sp>
      <p:sp>
        <p:nvSpPr>
          <p:cNvPr id="6" name="Content Placeholder 5">
            <a:extLst>
              <a:ext uri="{FF2B5EF4-FFF2-40B4-BE49-F238E27FC236}">
                <a16:creationId xmlns:a16="http://schemas.microsoft.com/office/drawing/2014/main" id="{712F0B19-EC09-224A-A4E1-2B3E596B1AF9}"/>
              </a:ext>
            </a:extLst>
          </p:cNvPr>
          <p:cNvSpPr>
            <a:spLocks noGrp="1"/>
          </p:cNvSpPr>
          <p:nvPr>
            <p:ph idx="4294967295"/>
          </p:nvPr>
        </p:nvSpPr>
        <p:spPr>
          <a:xfrm>
            <a:off x="628650" y="3059815"/>
            <a:ext cx="7886700" cy="835910"/>
          </a:xfrm>
        </p:spPr>
        <p:txBody>
          <a:bodyPr/>
          <a:lstStyle/>
          <a:p>
            <a:pPr marL="0" indent="0" algn="ctr">
              <a:buNone/>
            </a:pPr>
            <a:r>
              <a:rPr lang="en-US" sz="4500" b="1">
                <a:latin typeface="+mj-lt"/>
              </a:rPr>
              <a:t>Why is this important? </a:t>
            </a:r>
          </a:p>
        </p:txBody>
      </p:sp>
      <p:sp>
        <p:nvSpPr>
          <p:cNvPr id="10" name="Oval 9">
            <a:extLst>
              <a:ext uri="{FF2B5EF4-FFF2-40B4-BE49-F238E27FC236}">
                <a16:creationId xmlns:a16="http://schemas.microsoft.com/office/drawing/2014/main" id="{3F6B7938-FDEE-F640-8B05-1E8DDF2A69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A64E1-534D-1D41-94A8-606B70A0D2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970B23A-FE70-4243-BC80-538F205E0C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227AE-EEF1-BD45-87AC-CCFB2248B47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BEAEBA-F39E-524D-BBF3-9A7F6C6F86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28CCCC-CB15-D64F-8FCF-280E9F8DEBF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24FAE1-C0EF-4443-8362-F37721C85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BC2529-3885-3C4D-8AFB-BB2667D7AC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325DE-BADC-FB49-9649-CED403E76A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6B6BB7-C040-CA48-BC64-4B6595C70B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0E985B-7F85-F745-B5EE-5BA48D359F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F92157-7304-3640-81E3-F1032FCADC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64760A-D7C1-A747-8CD7-F3700ABDAD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419726-AE18-8A40-B254-D1FD30755A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B8BDB5-34D3-C342-81BE-ACEE3C6D5D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29A857-E3F3-B941-9A11-5E49FCCD6C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BD3BDB-979B-E34C-BEAB-515EECB76A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8EC595-1F8A-0B43-8430-77092B0AC3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1BC32834-11EF-8040-A5DB-973DFC178A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73AD7B0-4D42-2A4C-9E30-43118E9EE8A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7A1A0BD-EDD6-A746-8A3B-D50FCCE225A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E302AA5-956E-1A49-990E-DE7A5CE065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D183D2C-11EC-4244-80A2-A3C2E6FEC8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36081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F1269-0F2F-6541-85F2-4BCEB43CFFF4}"/>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D5C59BF-FC61-6946-8582-8CEB44E0E910}"/>
              </a:ext>
            </a:extLst>
          </p:cNvPr>
          <p:cNvSpPr>
            <a:spLocks noGrp="1"/>
          </p:cNvSpPr>
          <p:nvPr>
            <p:ph sz="half" idx="1"/>
          </p:nvPr>
        </p:nvSpPr>
        <p:spPr/>
        <p:txBody>
          <a:bodyPr wrap="square" anchor="t">
            <a:normAutofit fontScale="92500"/>
          </a:bodyPr>
          <a:lstStyle/>
          <a:p>
            <a:pPr marL="0" indent="0">
              <a:buNone/>
            </a:pPr>
            <a:r>
              <a:rPr lang="en-US" sz="2800" b="1"/>
              <a:t>If you take your eyes off the road for 2 seconds at 65 mph</a:t>
            </a:r>
          </a:p>
          <a:p>
            <a:r>
              <a:rPr lang="en-US" sz="2800"/>
              <a:t>Traveling at 95.33 feet per second for two seconds means you travelled</a:t>
            </a:r>
          </a:p>
          <a:p>
            <a:pPr lvl="1"/>
            <a:r>
              <a:rPr lang="en-US" sz="2800"/>
              <a:t>190.66 feet</a:t>
            </a:r>
          </a:p>
          <a:p>
            <a:pPr lvl="1"/>
            <a:r>
              <a:rPr lang="en-US" sz="2800"/>
              <a:t>63.5 yards</a:t>
            </a:r>
          </a:p>
          <a:p>
            <a:pPr lvl="1"/>
            <a:r>
              <a:rPr lang="en-US" sz="2800"/>
              <a:t>Nearly two-thirds length of a football field</a:t>
            </a:r>
          </a:p>
        </p:txBody>
      </p:sp>
      <p:sp>
        <p:nvSpPr>
          <p:cNvPr id="19" name="Slide Number Placeholder 4">
            <a:extLst>
              <a:ext uri="{FF2B5EF4-FFF2-40B4-BE49-F238E27FC236}">
                <a16:creationId xmlns:a16="http://schemas.microsoft.com/office/drawing/2014/main" id="{51729D94-87C7-404A-9108-9FACED0E2CCC}"/>
              </a:ext>
            </a:extLst>
          </p:cNvPr>
          <p:cNvSpPr>
            <a:spLocks noGrp="1"/>
          </p:cNvSpPr>
          <p:nvPr>
            <p:ph type="sldNum" sz="quarter" idx="10"/>
          </p:nvPr>
        </p:nvSpPr>
        <p:spPr/>
        <p:txBody>
          <a:bodyPr/>
          <a:lstStyle/>
          <a:p>
            <a:pPr>
              <a:spcAft>
                <a:spcPts val="600"/>
              </a:spcAft>
              <a:defRPr/>
            </a:pPr>
            <a:r>
              <a:rPr lang="en-US"/>
              <a:t>/ </a:t>
            </a:r>
            <a:fld id="{7DB954C7-BD7A-4DE3-AB94-1D0BD569C2DE}" type="slidenum">
              <a:rPr lang="en-US" smtClean="0"/>
              <a:pPr>
                <a:spcAft>
                  <a:spcPts val="600"/>
                </a:spcAft>
                <a:defRPr/>
              </a:pPr>
              <a:t>142</a:t>
            </a:fld>
            <a:endParaRPr lang="en-US"/>
          </a:p>
        </p:txBody>
      </p:sp>
      <p:pic>
        <p:nvPicPr>
          <p:cNvPr id="8" name="Picture 7" descr="A picture containing building, stadium&#10;&#10;Description automatically generated">
            <a:extLst>
              <a:ext uri="{FF2B5EF4-FFF2-40B4-BE49-F238E27FC236}">
                <a16:creationId xmlns:a16="http://schemas.microsoft.com/office/drawing/2014/main" id="{4BCB2448-F921-784B-90B5-F99EC08FE3D5}"/>
              </a:ext>
            </a:extLst>
          </p:cNvPr>
          <p:cNvPicPr>
            <a:picLocks noChangeAspect="1"/>
          </p:cNvPicPr>
          <p:nvPr/>
        </p:nvPicPr>
        <p:blipFill rotWithShape="1">
          <a:blip r:embed="rId2">
            <a:extLst>
              <a:ext uri="{28A0092B-C50C-407E-A947-70E740481C1C}">
                <a14:useLocalDpi xmlns:a14="http://schemas.microsoft.com/office/drawing/2010/main" val="0"/>
              </a:ext>
            </a:extLst>
          </a:blip>
          <a:srcRect l="27581" r="8337" b="-3"/>
          <a:stretch/>
        </p:blipFill>
        <p:spPr>
          <a:xfrm>
            <a:off x="4749071" y="1690688"/>
            <a:ext cx="3886200" cy="4351338"/>
          </a:xfrm>
          <a:prstGeom prst="rect">
            <a:avLst/>
          </a:prstGeom>
          <a:noFill/>
        </p:spPr>
      </p:pic>
      <p:sp>
        <p:nvSpPr>
          <p:cNvPr id="20" name="Oval 19">
            <a:extLst>
              <a:ext uri="{FF2B5EF4-FFF2-40B4-BE49-F238E27FC236}">
                <a16:creationId xmlns:a16="http://schemas.microsoft.com/office/drawing/2014/main" id="{8740568B-9351-084C-B99D-13A6E1AB07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5187C5-5CF5-FF44-A3DE-2710FBFE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EFECFE-5ED6-0343-8D1A-BAA558C05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3C018-340F-BA49-A212-7086B4BF758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374567-0649-5649-BA47-36755A8EA8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CACE4A-515C-6048-9603-0136E17C28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2A8B5E-7F56-B140-8816-0052ABDD47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9CC806-47A7-C840-867F-8A2FE1BD1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4E1EA7-8A91-1244-94D5-C948718590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5805DC-D220-A84F-87E1-BC2C7BF845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41E2C51-2F13-A940-8DF8-58C76F9EBB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82AA22-5953-FE42-8204-56A1D9B256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3B6818C-1429-0840-B21E-D5BBB63CF7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D39E5-EBD2-B44F-A061-1728EC72F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5B78A9-8007-9B4D-ACDF-B255B4730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22BF1E5-68CC-E149-8FA0-05DF536CBE1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38ABBE-2873-C94E-99DC-F9331D05FE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E9753D-212E-6B48-A923-68DB54560F1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C0085E94-18BE-8448-971D-042273D754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B9327E0-8DFC-D84B-BBB6-5964AFA46E2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AAA904B5-C943-2A46-91BD-64CE05CE58E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15A1FF6-C5A2-2341-A225-D3CEAAEB67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61183F8-D7FB-3F46-8D56-A7E32C81FB7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88861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E81683-223F-A54D-ADE7-C8525E78BB49}"/>
              </a:ext>
            </a:extLst>
          </p:cNvPr>
          <p:cNvSpPr>
            <a:spLocks noGrp="1"/>
          </p:cNvSpPr>
          <p:nvPr>
            <p:ph type="title"/>
          </p:nvPr>
        </p:nvSpPr>
        <p:spPr/>
        <p:txBody>
          <a:bodyPr/>
          <a:lstStyle/>
          <a:p>
            <a:r>
              <a:rPr lang="en-US" b="0"/>
              <a:t>Distracted Driving</a:t>
            </a:r>
          </a:p>
        </p:txBody>
      </p:sp>
      <p:sp>
        <p:nvSpPr>
          <p:cNvPr id="6" name="Content Placeholder 5">
            <a:extLst>
              <a:ext uri="{FF2B5EF4-FFF2-40B4-BE49-F238E27FC236}">
                <a16:creationId xmlns:a16="http://schemas.microsoft.com/office/drawing/2014/main" id="{C95F1DA8-FA81-3F4E-827F-7A85C8036C6F}"/>
              </a:ext>
            </a:extLst>
          </p:cNvPr>
          <p:cNvSpPr>
            <a:spLocks noGrp="1"/>
          </p:cNvSpPr>
          <p:nvPr>
            <p:ph sz="half" idx="1"/>
          </p:nvPr>
        </p:nvSpPr>
        <p:spPr/>
        <p:txBody>
          <a:bodyPr/>
          <a:lstStyle/>
          <a:p>
            <a:r>
              <a:rPr lang="en-US" sz="2600"/>
              <a:t>Sending or reading a text takes your eyes away from the road on average 4.6 seconds’</a:t>
            </a:r>
          </a:p>
          <a:p>
            <a:r>
              <a:rPr lang="en-US" sz="2600"/>
              <a:t>At 65 mph you will have driven the length of 1.2 football fields, BLIND!</a:t>
            </a:r>
          </a:p>
        </p:txBody>
      </p:sp>
      <p:sp>
        <p:nvSpPr>
          <p:cNvPr id="2" name="Slide Number Placeholder 1">
            <a:extLst>
              <a:ext uri="{FF2B5EF4-FFF2-40B4-BE49-F238E27FC236}">
                <a16:creationId xmlns:a16="http://schemas.microsoft.com/office/drawing/2014/main" id="{BE2A1F6B-D02E-9841-A4CB-7F9B31C16AD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143</a:t>
            </a:fld>
            <a:endParaRPr lang="en-US"/>
          </a:p>
        </p:txBody>
      </p:sp>
      <p:pic>
        <p:nvPicPr>
          <p:cNvPr id="8" name="Picture 7" descr="A football field with a crowd watching&#10;&#10;Description automatically generated with medium confidence">
            <a:extLst>
              <a:ext uri="{FF2B5EF4-FFF2-40B4-BE49-F238E27FC236}">
                <a16:creationId xmlns:a16="http://schemas.microsoft.com/office/drawing/2014/main" id="{80CF0CA5-2092-824E-8EB9-F6E062F5E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139" y="1690688"/>
            <a:ext cx="4565321" cy="3765790"/>
          </a:xfrm>
          <a:prstGeom prst="rect">
            <a:avLst/>
          </a:prstGeom>
        </p:spPr>
      </p:pic>
      <p:sp>
        <p:nvSpPr>
          <p:cNvPr id="12" name="Oval 11">
            <a:extLst>
              <a:ext uri="{FF2B5EF4-FFF2-40B4-BE49-F238E27FC236}">
                <a16:creationId xmlns:a16="http://schemas.microsoft.com/office/drawing/2014/main" id="{3C525D78-FBCE-F549-90A5-BEA0F655A7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645038-3750-3D4B-BBF5-6D78CC00D2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6FAB940-B4C9-0349-98BA-298530B163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AC48E4-B6AC-9A48-A75C-E19D4FE76E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5C683-240A-6840-9556-ED7073A65D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36B8FE-A4D7-B84A-B941-EC42C86069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2F76EE-66A3-0C41-BF6C-146FA4577A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200B9B-08A4-B44C-B0F1-58C8BB33AD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2C7CB2-F1AA-9744-98A3-F0DA8F6009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6654F7-127B-0844-96AF-F6F10BFAE2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BC73C3-F6DB-F242-9C11-9A6B6E2114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B7AD5C-5592-BA42-B4D7-4FC17DC07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99D907-A28B-0C46-B556-D6E9830AC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1AB7C58-13D0-3146-878A-53FCD65615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B54151-CE95-1049-B5BB-CB1ACA2116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0DC91-E306-BD45-A257-59E2125DFB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3628D2-F535-FA48-80B6-7268388D89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7D2A655-D7BA-1347-9D28-96BDECAD1E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E156F0A6-44B0-9E4D-89F5-F12D848620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8454D83-8274-8B44-861E-3CE66201E4D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CA0A456E-6F3A-6F46-B0BB-CF5FA90ED9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0D1A4F73-AE3B-0748-B8E8-89F5854BA1E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0ABB733C-EE87-BC49-9804-FFA7AC2FFA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77893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FB430-2192-D34D-865C-A6E846470FC9}"/>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209B41B7-E907-CB43-80D3-F247F9D69753}"/>
              </a:ext>
            </a:extLst>
          </p:cNvPr>
          <p:cNvSpPr>
            <a:spLocks noGrp="1"/>
          </p:cNvSpPr>
          <p:nvPr>
            <p:ph idx="1"/>
          </p:nvPr>
        </p:nvSpPr>
        <p:spPr/>
        <p:txBody>
          <a:bodyPr/>
          <a:lstStyle/>
          <a:p>
            <a:pPr marL="0" indent="0">
              <a:buNone/>
            </a:pPr>
            <a:r>
              <a:rPr lang="en-US" sz="2800" b="1"/>
              <a:t>When you take one hand off the wheel to: </a:t>
            </a:r>
          </a:p>
          <a:p>
            <a:pPr lvl="1"/>
            <a:r>
              <a:rPr lang="en-US" sz="2800"/>
              <a:t>Use the two-way radio, cell phone or other on-board equipment (GPS, farebox)</a:t>
            </a:r>
          </a:p>
          <a:p>
            <a:pPr lvl="1"/>
            <a:r>
              <a:rPr lang="en-US" sz="2800"/>
              <a:t>Adjust the mirror, seat, or climate control</a:t>
            </a:r>
          </a:p>
          <a:p>
            <a:pPr lvl="1"/>
            <a:r>
              <a:rPr lang="en-US" sz="2800"/>
              <a:t>Secure items in the vehicle</a:t>
            </a:r>
          </a:p>
          <a:p>
            <a:pPr lvl="1"/>
            <a:r>
              <a:rPr lang="en-US" sz="2800"/>
              <a:t>Eat or drink</a:t>
            </a:r>
          </a:p>
          <a:p>
            <a:pPr lvl="1"/>
            <a:endParaRPr lang="en-US" sz="2800"/>
          </a:p>
          <a:p>
            <a:pPr marL="0" indent="0">
              <a:buNone/>
            </a:pPr>
            <a:r>
              <a:rPr lang="en-US" sz="2800" b="1"/>
              <a:t>You have GREATLY reduced your response time to anything that happens outside of your vehicle.</a:t>
            </a:r>
          </a:p>
        </p:txBody>
      </p:sp>
      <p:sp>
        <p:nvSpPr>
          <p:cNvPr id="2" name="Slide Number Placeholder 1">
            <a:extLst>
              <a:ext uri="{FF2B5EF4-FFF2-40B4-BE49-F238E27FC236}">
                <a16:creationId xmlns:a16="http://schemas.microsoft.com/office/drawing/2014/main" id="{19588597-CA36-D840-9402-5EAD36B283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144</a:t>
            </a:fld>
            <a:endParaRPr lang="en-US"/>
          </a:p>
        </p:txBody>
      </p:sp>
      <p:sp>
        <p:nvSpPr>
          <p:cNvPr id="10" name="Oval 9">
            <a:extLst>
              <a:ext uri="{FF2B5EF4-FFF2-40B4-BE49-F238E27FC236}">
                <a16:creationId xmlns:a16="http://schemas.microsoft.com/office/drawing/2014/main" id="{6DDB3208-F33A-3041-98D2-28C013E909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DDF117-50DD-5B43-AC2B-78F35EA1B5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909799-4139-CA40-8B20-AD248C7271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B799CD-559E-2544-953C-EA81208DE1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82ED99-2D42-4C4F-8748-0E82747CF9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CFCD303-CCF3-824D-8867-C530A87B45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785427-D0ED-D345-8FAF-AAD22D9F5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40C208-02D0-7647-9C4F-8789CED5EB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3216C-C1FA-C54E-BFE8-28E1C1966C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1C4869-FE9E-9C42-9820-5BA34323F8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BEA000-3F1A-5240-8294-C40DE2DD46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60194E-05C8-834C-8488-8810720724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A46362-7CDC-7843-BF59-7F51F32A686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128C8E-8D04-8D4C-BCDD-E097A256C2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DDA48E-5A2E-4D4D-BC7F-24DBCF4F0E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2666310-FF69-2B4F-8D9C-942FD53186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3113416-86CB-C94A-9236-C010D573762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D091EFB-B33E-0B4D-A725-E4E5FF5B197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658B970-568B-5A40-B7B0-B119B68843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F059217-542A-2244-9A4C-DD9402AD8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F4E2E1E-2E35-BC43-BC98-4416AA05F2C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F588904-95F2-CD4E-B726-4FA077875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81A5877F-8B93-9447-9300-CEB4B00FF9C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886113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5FF771-E4AC-494F-9E10-62D153A13F27}"/>
              </a:ext>
            </a:extLst>
          </p:cNvPr>
          <p:cNvSpPr>
            <a:spLocks noGrp="1"/>
          </p:cNvSpPr>
          <p:nvPr>
            <p:ph idx="1"/>
          </p:nvPr>
        </p:nvSpPr>
        <p:spPr>
          <a:xfrm>
            <a:off x="653720" y="1818284"/>
            <a:ext cx="7886700" cy="4633039"/>
          </a:xfrm>
        </p:spPr>
        <p:txBody>
          <a:bodyPr/>
          <a:lstStyle/>
          <a:p>
            <a:pPr marL="0" indent="0">
              <a:buNone/>
            </a:pPr>
            <a:r>
              <a:rPr lang="en-US" sz="2400" b="1"/>
              <a:t>Let’s see what can happen in 5 seconds </a:t>
            </a:r>
          </a:p>
        </p:txBody>
      </p:sp>
      <p:sp>
        <p:nvSpPr>
          <p:cNvPr id="32" name="Content Placeholder 3">
            <a:extLst>
              <a:ext uri="{FF2B5EF4-FFF2-40B4-BE49-F238E27FC236}">
                <a16:creationId xmlns:a16="http://schemas.microsoft.com/office/drawing/2014/main" id="{FA70475C-72CB-4FB1-A00D-D8C4A620F330}"/>
              </a:ext>
            </a:extLst>
          </p:cNvPr>
          <p:cNvSpPr txBox="1">
            <a:spLocks/>
          </p:cNvSpPr>
          <p:nvPr/>
        </p:nvSpPr>
        <p:spPr bwMode="auto">
          <a:xfrm>
            <a:off x="653720" y="2194592"/>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a:hlinkClick r:id="rId3"/>
              </a:rPr>
              <a:t>Texting While Driving Caught on Tape. </a:t>
            </a:r>
            <a:r>
              <a:rPr lang="fr-FR" sz="1600" err="1"/>
              <a:t>Today</a:t>
            </a:r>
            <a:r>
              <a:rPr lang="fr-FR" sz="1600"/>
              <a:t> Show</a:t>
            </a:r>
            <a:r>
              <a:rPr lang="en-US" sz="1600">
                <a:cs typeface="Calibri"/>
              </a:rPr>
              <a:t>—2:27 minutes</a:t>
            </a:r>
          </a:p>
        </p:txBody>
      </p:sp>
      <p:sp>
        <p:nvSpPr>
          <p:cNvPr id="5" name="Title 4">
            <a:extLst>
              <a:ext uri="{FF2B5EF4-FFF2-40B4-BE49-F238E27FC236}">
                <a16:creationId xmlns:a16="http://schemas.microsoft.com/office/drawing/2014/main" id="{0FE45422-B1FD-D749-8788-7807400D41B1}"/>
              </a:ext>
            </a:extLst>
          </p:cNvPr>
          <p:cNvSpPr>
            <a:spLocks noGrp="1"/>
          </p:cNvSpPr>
          <p:nvPr>
            <p:ph type="title"/>
          </p:nvPr>
        </p:nvSpPr>
        <p:spPr/>
        <p:txBody>
          <a:bodyPr/>
          <a:lstStyle/>
          <a:p>
            <a:r>
              <a:rPr lang="en-US"/>
              <a:t>Distracted Driving</a:t>
            </a:r>
          </a:p>
        </p:txBody>
      </p:sp>
      <p:sp>
        <p:nvSpPr>
          <p:cNvPr id="2" name="Slide Number Placeholder 1">
            <a:extLst>
              <a:ext uri="{FF2B5EF4-FFF2-40B4-BE49-F238E27FC236}">
                <a16:creationId xmlns:a16="http://schemas.microsoft.com/office/drawing/2014/main" id="{3E0A5F8B-39BF-1D43-B680-F1F8C0ACB7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145</a:t>
            </a:fld>
            <a:endParaRPr lang="en-US"/>
          </a:p>
        </p:txBody>
      </p:sp>
      <p:pic>
        <p:nvPicPr>
          <p:cNvPr id="7" name="Online Media 6" descr="Texting While Driving Caught on Tape (Today Show)">
            <a:hlinkClick r:id="" action="ppaction://media"/>
            <a:extLst>
              <a:ext uri="{FF2B5EF4-FFF2-40B4-BE49-F238E27FC236}">
                <a16:creationId xmlns:a16="http://schemas.microsoft.com/office/drawing/2014/main" id="{45501E9C-F201-FF4A-BEB5-E1BCE54013B1}"/>
              </a:ext>
            </a:extLst>
          </p:cNvPr>
          <p:cNvPicPr>
            <a:picLocks noRot="1" noChangeAspect="1"/>
          </p:cNvPicPr>
          <p:nvPr>
            <a:videoFile r:link="rId1"/>
          </p:nvPr>
        </p:nvPicPr>
        <p:blipFill>
          <a:blip r:embed="rId4"/>
          <a:stretch>
            <a:fillRect/>
          </a:stretch>
        </p:blipFill>
        <p:spPr>
          <a:xfrm>
            <a:off x="1559374" y="2563924"/>
            <a:ext cx="6227313" cy="3518432"/>
          </a:xfrm>
          <a:prstGeom prst="rect">
            <a:avLst/>
          </a:prstGeom>
        </p:spPr>
      </p:pic>
      <p:sp>
        <p:nvSpPr>
          <p:cNvPr id="11" name="Oval 10">
            <a:extLst>
              <a:ext uri="{FF2B5EF4-FFF2-40B4-BE49-F238E27FC236}">
                <a16:creationId xmlns:a16="http://schemas.microsoft.com/office/drawing/2014/main" id="{E7DD739B-C25D-2340-9860-E11984C941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079EA4-9E27-8B44-B41D-5A80FEAD27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D7EFF1-74E8-174C-AC81-7465735B814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42E2CA-42E2-694E-99EF-89E872FC53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9B20A-F816-FF48-ACD0-5203BED4B4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03BB58-0CE3-2442-B62A-FD01DBE6FD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80858-DCA8-844B-85E6-A9C7F7B4C7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A8CED7-124B-4F40-875F-6C85E68EBF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ABB9B7-DAA9-4942-8011-800A13525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69E6D97-9766-EF45-AB84-03BD3BB363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798286D-85BE-2744-8973-4D339D79C8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D0C118-AC30-7240-B69C-A82EDEF16A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83E17B-0D41-1344-A810-380ED2E163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2E9DB1-A751-D147-A05A-F350954B1C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E969E1E-5EE8-F545-8D24-AF09F7CBF8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1121C-66D9-2D45-85EF-0BAFC100A1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C95931-F802-F544-9B54-024CBE0D8C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DD41A2-D1BE-774A-BA44-946446254D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2C317819-9E36-D941-B8BE-8647B6EAD8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3535636-28DF-2544-B659-E39CED785D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EB3D044-3ABB-F049-A255-A0079072CCD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F880790-2EED-474B-8656-D9CD85530B1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25CEB052-7266-0742-BE31-844ED3B92B5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2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AF2B4-AFEE-EC4A-9285-4A89D9FCFDED}"/>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A178563F-D58F-7340-8819-0B5F93347A32}"/>
              </a:ext>
            </a:extLst>
          </p:cNvPr>
          <p:cNvSpPr>
            <a:spLocks noGrp="1"/>
          </p:cNvSpPr>
          <p:nvPr>
            <p:ph idx="1"/>
          </p:nvPr>
        </p:nvSpPr>
        <p:spPr>
          <a:xfrm>
            <a:off x="589381" y="1791289"/>
            <a:ext cx="7886700" cy="63034"/>
          </a:xfrm>
        </p:spPr>
        <p:txBody>
          <a:bodyPr/>
          <a:lstStyle/>
          <a:p>
            <a:pPr marL="0" indent="0">
              <a:buNone/>
            </a:pPr>
            <a:r>
              <a:rPr lang="en-US" sz="2400" b="1"/>
              <a:t>Here’s what the driver was doing: </a:t>
            </a:r>
          </a:p>
        </p:txBody>
      </p:sp>
      <p:sp>
        <p:nvSpPr>
          <p:cNvPr id="2" name="Slide Number Placeholder 1">
            <a:extLst>
              <a:ext uri="{FF2B5EF4-FFF2-40B4-BE49-F238E27FC236}">
                <a16:creationId xmlns:a16="http://schemas.microsoft.com/office/drawing/2014/main" id="{21D4FF19-121F-8C4C-9577-B33929CF13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146</a:t>
            </a:fld>
            <a:endParaRPr lang="en-US"/>
          </a:p>
        </p:txBody>
      </p:sp>
      <p:pic>
        <p:nvPicPr>
          <p:cNvPr id="8" name="Picture 7" descr="A picture containing text, indoor&#10;&#10;Description automatically generated">
            <a:extLst>
              <a:ext uri="{FF2B5EF4-FFF2-40B4-BE49-F238E27FC236}">
                <a16:creationId xmlns:a16="http://schemas.microsoft.com/office/drawing/2014/main" id="{1E4CDD0F-E232-5246-ABFC-A0949452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10" y="2330240"/>
            <a:ext cx="7255780" cy="3386558"/>
          </a:xfrm>
          <a:prstGeom prst="rect">
            <a:avLst/>
          </a:prstGeom>
        </p:spPr>
      </p:pic>
      <p:sp>
        <p:nvSpPr>
          <p:cNvPr id="12" name="Oval 11">
            <a:extLst>
              <a:ext uri="{FF2B5EF4-FFF2-40B4-BE49-F238E27FC236}">
                <a16:creationId xmlns:a16="http://schemas.microsoft.com/office/drawing/2014/main" id="{C994D326-A8C2-D24F-9B7F-5835B2F387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BDB658-D8BE-BF44-905A-CA6AAF3CC4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67615E-1A08-A94E-8058-76E6EC4321C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0E48F-CE35-734C-B9D5-7751B8854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34B85-554D-9248-9A6B-7E71A6C76DD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173865-CC7F-DB47-89F8-5A2E167C9F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759865-D16B-C440-BF6F-F2B03BEF0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FA60E8-4B5A-E740-9D83-2810C5C4C6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7A9BA-C7D3-A945-AF2A-886CAF85E4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50400F-5D07-4A43-8186-C7462A527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0807F8-E7F3-9F44-A1E9-63D4031D4D3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592C83-485C-5A4E-B1D6-FAD3030045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707C73-8AD3-F54F-B967-42A26433B9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90BC1-2FD5-D34A-8AAE-46980CF329E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B2547E-6AB4-9743-BA26-069C5B53D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F9A644-E3AA-974E-8DA5-F8D046889D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63FA04-9CDA-3248-8DD6-7511C80115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A9A1B12-A029-E144-9E02-A0D5A9B740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672AC1B-5328-024A-AD28-0793C86F32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DEE42DD-7620-934B-A09E-8C46B3FF8E9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8F9E9EE2-96B6-744A-B163-77017DCCEB3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C9D594B2-65D7-3A47-A470-B397ABB8B15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9AF4CE3A-22E6-9740-965A-E7FFEFEE8B7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462642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5D668-3011-8249-B80C-F858F877E32F}"/>
              </a:ext>
            </a:extLst>
          </p:cNvPr>
          <p:cNvSpPr>
            <a:spLocks noGrp="1"/>
          </p:cNvSpPr>
          <p:nvPr>
            <p:ph type="title"/>
          </p:nvPr>
        </p:nvSpPr>
        <p:spPr/>
        <p:txBody>
          <a:bodyPr wrap="square" anchor="ctr">
            <a:normAutofit/>
          </a:bodyPr>
          <a:lstStyle/>
          <a:p>
            <a:r>
              <a:rPr lang="en-US" b="0"/>
              <a:t>Distracted Driving</a:t>
            </a:r>
          </a:p>
        </p:txBody>
      </p:sp>
      <p:sp>
        <p:nvSpPr>
          <p:cNvPr id="6" name="Content Placeholder 5">
            <a:extLst>
              <a:ext uri="{FF2B5EF4-FFF2-40B4-BE49-F238E27FC236}">
                <a16:creationId xmlns:a16="http://schemas.microsoft.com/office/drawing/2014/main" id="{B422728D-286B-BF4E-973B-E26EFB9B15EA}"/>
              </a:ext>
            </a:extLst>
          </p:cNvPr>
          <p:cNvSpPr>
            <a:spLocks noGrp="1"/>
          </p:cNvSpPr>
          <p:nvPr>
            <p:ph idx="1"/>
          </p:nvPr>
        </p:nvSpPr>
        <p:spPr>
          <a:xfrm>
            <a:off x="628650" y="2010291"/>
            <a:ext cx="7886700" cy="3982006"/>
          </a:xfrm>
        </p:spPr>
        <p:txBody>
          <a:bodyPr wrap="square" anchor="t">
            <a:normAutofit/>
          </a:bodyPr>
          <a:lstStyle/>
          <a:p>
            <a:pPr marL="0" indent="0">
              <a:buNone/>
            </a:pPr>
            <a:r>
              <a:rPr lang="en-US" sz="2400"/>
              <a:t>Look closely, notice the driver has</a:t>
            </a:r>
          </a:p>
          <a:p>
            <a:pPr lvl="1"/>
            <a:r>
              <a:rPr lang="en-US" sz="2100"/>
              <a:t>One hand on the wheel</a:t>
            </a:r>
          </a:p>
          <a:p>
            <a:pPr lvl="1"/>
            <a:r>
              <a:rPr lang="en-US" sz="2100"/>
              <a:t>And the other hand </a:t>
            </a:r>
            <a:br>
              <a:rPr lang="en-US" sz="2100"/>
            </a:br>
            <a:r>
              <a:rPr lang="en-US" sz="2100"/>
              <a:t>and his eyes on his cell phone</a:t>
            </a:r>
          </a:p>
          <a:p>
            <a:pPr lvl="1"/>
            <a:endParaRPr lang="en-US" sz="2100"/>
          </a:p>
        </p:txBody>
      </p:sp>
      <p:sp>
        <p:nvSpPr>
          <p:cNvPr id="13" name="Slide Number Placeholder 4">
            <a:extLst>
              <a:ext uri="{FF2B5EF4-FFF2-40B4-BE49-F238E27FC236}">
                <a16:creationId xmlns:a16="http://schemas.microsoft.com/office/drawing/2014/main" id="{174275AF-E610-465B-B7F6-AAC970E5BCC2}"/>
              </a:ext>
            </a:extLst>
          </p:cNvPr>
          <p:cNvSpPr>
            <a:spLocks noGrp="1"/>
          </p:cNvSpPr>
          <p:nvPr>
            <p:ph type="sldNum" sz="quarter" idx="10"/>
          </p:nvPr>
        </p:nvSpPr>
        <p:spPr/>
        <p:txBody>
          <a:bodyPr/>
          <a:lstStyle/>
          <a:p>
            <a:pPr>
              <a:spcAft>
                <a:spcPts val="600"/>
              </a:spcAft>
              <a:defRPr/>
            </a:pPr>
            <a:r>
              <a:rPr lang="en-US"/>
              <a:t>/ </a:t>
            </a:r>
            <a:fld id="{313A0AF6-48F0-4446-B57B-CB4FBA529D5C}" type="slidenum">
              <a:rPr lang="en-US" smtClean="0"/>
              <a:pPr>
                <a:spcAft>
                  <a:spcPts val="600"/>
                </a:spcAft>
                <a:defRPr/>
              </a:pPr>
              <a:t>147</a:t>
            </a:fld>
            <a:endParaRPr lang="en-US"/>
          </a:p>
        </p:txBody>
      </p:sp>
      <p:pic>
        <p:nvPicPr>
          <p:cNvPr id="8" name="Picture 7" descr="A picture containing text, indoor&#10;&#10;Description automatically generated">
            <a:extLst>
              <a:ext uri="{FF2B5EF4-FFF2-40B4-BE49-F238E27FC236}">
                <a16:creationId xmlns:a16="http://schemas.microsoft.com/office/drawing/2014/main" id="{1B2B42E0-A86A-0444-9079-44E0DA7C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150" y="2626551"/>
            <a:ext cx="3886200" cy="2749486"/>
          </a:xfrm>
          <a:prstGeom prst="rect">
            <a:avLst/>
          </a:prstGeom>
          <a:noFill/>
        </p:spPr>
      </p:pic>
      <p:sp>
        <p:nvSpPr>
          <p:cNvPr id="14" name="Oval 13">
            <a:extLst>
              <a:ext uri="{FF2B5EF4-FFF2-40B4-BE49-F238E27FC236}">
                <a16:creationId xmlns:a16="http://schemas.microsoft.com/office/drawing/2014/main" id="{1A4D65CA-BA18-1B43-B472-1A6B5F1E0D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FD5FB7-E348-3346-BF79-A8E40EB2D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78584D-974C-324F-9DA7-E4EE5E9EE9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087E7D2-CF25-604C-A8CF-890277A6BC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2FE84E-D941-7042-B8D1-22F9C4254E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B89E73-2917-A34E-8C83-A154D5EB97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F4B3B2-87C0-A249-8563-0C51EA3577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848CDB-AC2E-544D-ABFC-D15D843C25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81CC18-26FB-4447-B7A6-211E1B6392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AF8A87-05EC-5B4F-B8D4-9ABB4E1701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6EB3F4-DC0E-C848-BE7E-259F3C09BC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14C5C20-6048-0049-B32C-B9A20D714C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C36660-3E76-5042-BDDE-2814680790F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990A49-D6E1-2347-A0CE-5CE6B8EB32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D0D883-56D8-874B-B37A-40541172307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DDF91B-DAA3-E24C-BE3E-2CC338137C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C798B0-4F05-D74A-94D1-A83B709422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2D078B8-8D85-4A4A-94C9-EACD2EC3A63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F05E282-BB5E-0D4E-95AB-F1C711A443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BF9EC02-0ED0-0943-A43F-12CAFF02CF9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2FBADD88-13EC-2140-A4B9-3ED3410D47D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98A70942-E88D-334F-B75C-B4D995A752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CD7EC34B-3956-5040-9999-0A362AC591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596892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ECE1C-8B50-4BF7-9CA5-01A11496C321}"/>
              </a:ext>
            </a:extLst>
          </p:cNvPr>
          <p:cNvSpPr txBox="1"/>
          <p:nvPr/>
        </p:nvSpPr>
        <p:spPr>
          <a:xfrm>
            <a:off x="1559374" y="1953185"/>
            <a:ext cx="625288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Calibri Light"/>
                <a:ea typeface="+mn-lt"/>
                <a:cs typeface="+mn-lt"/>
              </a:rPr>
              <a:t>Defensive Driving </a:t>
            </a:r>
            <a:r>
              <a:rPr lang="en-US" sz="4000">
                <a:latin typeface="Calibri Light"/>
                <a:ea typeface="+mn-lt"/>
                <a:cs typeface="+mn-lt"/>
              </a:rPr>
              <a:t>is driving to save lives, time, and money despite the conditions around you and the actions of others</a:t>
            </a:r>
          </a:p>
          <a:p>
            <a:pPr algn="l"/>
            <a:endParaRPr lang="en-US" sz="4000">
              <a:latin typeface="Calibri Light"/>
              <a:cs typeface="Calibri"/>
            </a:endParaRPr>
          </a:p>
        </p:txBody>
      </p:sp>
      <p:sp>
        <p:nvSpPr>
          <p:cNvPr id="4" name="Title 3">
            <a:extLst>
              <a:ext uri="{FF2B5EF4-FFF2-40B4-BE49-F238E27FC236}">
                <a16:creationId xmlns:a16="http://schemas.microsoft.com/office/drawing/2014/main" id="{B2C8AB25-9F82-B343-9A63-736E113F1135}"/>
              </a:ext>
            </a:extLst>
          </p:cNvPr>
          <p:cNvSpPr>
            <a:spLocks noGrp="1"/>
          </p:cNvSpPr>
          <p:nvPr>
            <p:ph type="title"/>
          </p:nvPr>
        </p:nvSpPr>
        <p:spPr/>
        <p:txBody>
          <a:bodyPr/>
          <a:lstStyle/>
          <a:p>
            <a:r>
              <a:rPr lang="en-US"/>
              <a:t>Defensive Driving</a:t>
            </a:r>
          </a:p>
        </p:txBody>
      </p:sp>
      <p:sp>
        <p:nvSpPr>
          <p:cNvPr id="3" name="Slide Number Placeholder 2">
            <a:extLst>
              <a:ext uri="{FF2B5EF4-FFF2-40B4-BE49-F238E27FC236}">
                <a16:creationId xmlns:a16="http://schemas.microsoft.com/office/drawing/2014/main" id="{8DD0549A-DCDF-4CAF-8172-3A1F111E1E89}"/>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148</a:t>
            </a:fld>
            <a:endParaRPr lang="en-US"/>
          </a:p>
        </p:txBody>
      </p:sp>
      <p:sp>
        <p:nvSpPr>
          <p:cNvPr id="7" name="Oval 6">
            <a:extLst>
              <a:ext uri="{FF2B5EF4-FFF2-40B4-BE49-F238E27FC236}">
                <a16:creationId xmlns:a16="http://schemas.microsoft.com/office/drawing/2014/main" id="{203D7A10-C8C5-7043-B56A-E0CD42ADD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B65221-DEB5-B34B-852D-AB84CE95FC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2324B27-41CA-6F48-8D74-E825C996B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D1D986-1816-7846-833D-C067D0B9C1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34833B-355A-0142-9B04-2BF3ECD79C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088EA2-22AF-D54B-B61F-7768792F07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BED63E-73F8-334E-AE54-3136529914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0C42F5-DAA0-794C-AB5B-0A64B840C42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4BD0982-001B-DE4B-9F2A-1C52FA0660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7D1DD1E-FB95-9F45-8954-ABFA53DD06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27F8F7-99C0-F84F-AFD3-1922DCE4F6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230B84-6608-824B-A59D-7E39E8D44DB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72597A-9160-4741-8907-FB4F4C0CE7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2B2C0D-B4E5-1E44-8508-2C7B22A3E5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C9215A-8284-D54A-B54C-0AD7036406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152EB2-6CB1-7643-BCFE-35A1EC4332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2A2E1BF-CBA8-944E-99DA-18F907899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761E0C-28C4-E041-80D9-CCEA1F5BE9F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ED36C0FC-DE45-474C-B450-DCD21E96CF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81A6AE-E59E-4E42-9539-8067AEA419E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3B76F5BE-0A78-0C40-BF43-92A32A0A1E0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EE89D65C-8F04-B24F-BDFE-E296D62ECB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5503325E-8A37-3247-A9BD-AFFB9649956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727377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4731A-F43F-420D-A0C9-441530D5A62C}"/>
              </a:ext>
            </a:extLst>
          </p:cNvPr>
          <p:cNvSpPr>
            <a:spLocks noGrp="1"/>
          </p:cNvSpPr>
          <p:nvPr>
            <p:ph type="title"/>
          </p:nvPr>
        </p:nvSpPr>
        <p:spPr/>
        <p:txBody>
          <a:bodyPr/>
          <a:lstStyle/>
          <a:p>
            <a:r>
              <a:rPr lang="en-US" b="0">
                <a:cs typeface="Calibri Light"/>
              </a:rPr>
              <a:t>Defensive Driving</a:t>
            </a:r>
            <a:endParaRPr lang="en-US" b="0"/>
          </a:p>
        </p:txBody>
      </p:sp>
      <p:sp>
        <p:nvSpPr>
          <p:cNvPr id="2" name="Content Placeholder 1">
            <a:extLst>
              <a:ext uri="{FF2B5EF4-FFF2-40B4-BE49-F238E27FC236}">
                <a16:creationId xmlns:a16="http://schemas.microsoft.com/office/drawing/2014/main" id="{DB7DB16B-6F45-412B-B441-72B2E7263C58}"/>
              </a:ext>
            </a:extLst>
          </p:cNvPr>
          <p:cNvSpPr>
            <a:spLocks noGrp="1"/>
          </p:cNvSpPr>
          <p:nvPr>
            <p:ph idx="1"/>
          </p:nvPr>
        </p:nvSpPr>
        <p:spPr/>
        <p:txBody>
          <a:bodyPr/>
          <a:lstStyle/>
          <a:p>
            <a:r>
              <a:rPr lang="en-US" sz="2800">
                <a:ea typeface="+mn-lt"/>
                <a:cs typeface="+mn-lt"/>
              </a:rPr>
              <a:t>Making safe and legal driving decisions</a:t>
            </a:r>
          </a:p>
          <a:p>
            <a:r>
              <a:rPr lang="en-US" sz="2800">
                <a:ea typeface="+mn-lt"/>
                <a:cs typeface="+mn-lt"/>
              </a:rPr>
              <a:t>Creating a safe, stress-free environment around your vehicle</a:t>
            </a:r>
          </a:p>
          <a:p>
            <a:r>
              <a:rPr lang="en-US" sz="2800">
                <a:ea typeface="+mn-lt"/>
                <a:cs typeface="+mn-lt"/>
              </a:rPr>
              <a:t>Driving to your destination safely without a ticket, crash, or affecting others’ safety</a:t>
            </a:r>
          </a:p>
          <a:p>
            <a:r>
              <a:rPr lang="en-US" sz="2800">
                <a:ea typeface="+mn-lt"/>
                <a:cs typeface="+mn-lt"/>
              </a:rPr>
              <a:t>Practicing common sense, courtesy, and cooperation</a:t>
            </a:r>
          </a:p>
          <a:p>
            <a:r>
              <a:rPr lang="en-US" sz="2800">
                <a:ea typeface="+mn-lt"/>
                <a:cs typeface="+mn-lt"/>
              </a:rPr>
              <a:t>Recognizing the risks of hazardous driving behaviors and conditions</a:t>
            </a:r>
          </a:p>
          <a:p>
            <a:endParaRPr lang="en-US" sz="2800">
              <a:cs typeface="Calibri"/>
            </a:endParaRPr>
          </a:p>
        </p:txBody>
      </p:sp>
      <p:sp>
        <p:nvSpPr>
          <p:cNvPr id="3" name="Slide Number Placeholder 2">
            <a:extLst>
              <a:ext uri="{FF2B5EF4-FFF2-40B4-BE49-F238E27FC236}">
                <a16:creationId xmlns:a16="http://schemas.microsoft.com/office/drawing/2014/main" id="{C70F7E21-B156-4A93-9391-72089673B494}"/>
              </a:ext>
            </a:extLst>
          </p:cNvPr>
          <p:cNvSpPr>
            <a:spLocks noGrp="1"/>
          </p:cNvSpPr>
          <p:nvPr>
            <p:ph type="sldNum" sz="quarter" idx="10"/>
          </p:nvPr>
        </p:nvSpPr>
        <p:spPr/>
        <p:txBody>
          <a:bodyPr/>
          <a:lstStyle/>
          <a:p>
            <a:pPr>
              <a:defRPr/>
            </a:pPr>
            <a:fld id="{7DB954C7-BD7A-4DE3-AB94-1D0BD569C2DE}" type="slidenum">
              <a:rPr lang="en-US" smtClean="0"/>
              <a:pPr>
                <a:defRPr/>
              </a:pPr>
              <a:t>149</a:t>
            </a:fld>
            <a:endParaRPr lang="en-US"/>
          </a:p>
        </p:txBody>
      </p:sp>
      <p:sp>
        <p:nvSpPr>
          <p:cNvPr id="8" name="Oval 7">
            <a:extLst>
              <a:ext uri="{FF2B5EF4-FFF2-40B4-BE49-F238E27FC236}">
                <a16:creationId xmlns:a16="http://schemas.microsoft.com/office/drawing/2014/main" id="{303C4D60-7B99-364E-9244-BDB7BBD9FB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2AC51-73CC-B548-A41F-98B940F2F2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1BBC90-32A7-4044-ACEB-C09C83F142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D393F4-5BFB-4F46-B45D-88AFC6AF4B0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54D6B5-DEB0-8142-88A1-C2A4FCA288DA}"/>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DACA7F0-68F9-E946-9D5C-2DA4613BFD28}"/>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AA3669-E37B-6149-9194-4739611BF4B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0AD77E-AAA7-1740-B42E-D6C921D914E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E0AFCA-406F-374E-B13D-3871BC098E9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8554A6-9BD7-4740-9A2B-E43AA348328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6A2334-326B-B54B-9E5D-C25E488B5F6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5CA0B-FCB7-0D48-9285-7D94D6C2C0A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25FC23-759F-2A48-A7F4-74824941C6C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6967A3-5AED-7540-9146-20050D3A75B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292C24-1E16-A64D-AA7C-23817B269B3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3276-48FA-D04F-8343-4CE06E6E5D5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FAB118-146E-F448-BD50-0BDB2B0A3FF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446450-9A08-4442-8E44-BDB3FDC3BC73}"/>
              </a:ext>
            </a:extLst>
          </p:cNvPr>
          <p:cNvSpPr txBox="1"/>
          <p:nvPr/>
        </p:nvSpPr>
        <p:spPr>
          <a:xfrm>
            <a:off x="750062"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285ED2F-649C-194D-9492-3D6D1A7D194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BF65F34-FB64-3740-A0C9-10864C4FD146}"/>
              </a:ext>
            </a:extLst>
          </p:cNvPr>
          <p:cNvSpPr txBox="1"/>
          <p:nvPr/>
        </p:nvSpPr>
        <p:spPr>
          <a:xfrm>
            <a:off x="339305" y="22262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6BAE9D29-2408-634D-9B4B-D01FD22BF82F}"/>
              </a:ext>
            </a:extLst>
          </p:cNvPr>
          <p:cNvSpPr txBox="1"/>
          <p:nvPr/>
        </p:nvSpPr>
        <p:spPr>
          <a:xfrm>
            <a:off x="1158408"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E7161CD-C995-5D4B-914B-64D845F3EEE9}"/>
              </a:ext>
            </a:extLst>
          </p:cNvPr>
          <p:cNvSpPr/>
          <p:nvPr/>
        </p:nvSpPr>
        <p:spPr>
          <a:xfrm>
            <a:off x="1559374"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43B73F2-1C9B-3E4F-BBC9-079D590608B6}"/>
              </a:ext>
            </a:extLst>
          </p:cNvPr>
          <p:cNvSpPr txBox="1"/>
          <p:nvPr/>
        </p:nvSpPr>
        <p:spPr>
          <a:xfrm>
            <a:off x="1497969"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279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cs typeface="Calibri"/>
              </a:rPr>
              <a:t>Proper Cargo Securement, continued</a:t>
            </a:r>
          </a:p>
          <a:p>
            <a:r>
              <a:rPr lang="en-US" sz="1800">
                <a:cs typeface="Calibri"/>
              </a:rPr>
              <a:t>Header Boards</a:t>
            </a:r>
          </a:p>
          <a:p>
            <a:pPr lvl="1"/>
            <a:r>
              <a:rPr lang="en-US">
                <a:cs typeface="Calibri"/>
              </a:rPr>
              <a:t>Front-end header boards (“headache racks”) protect you from your cargo in case of a crash or emergency stop. Make sure the front-end structure is in good condition. The front-end structure should block the forward movement of any cargo you carry.</a:t>
            </a:r>
          </a:p>
          <a:p>
            <a:pPr lvl="1"/>
            <a:endParaRPr lang="en-US" sz="1500">
              <a:cs typeface="Calibri"/>
            </a:endParaRPr>
          </a:p>
          <a:p>
            <a:pPr marL="0" indent="0">
              <a:buNone/>
            </a:pPr>
            <a:endParaRPr lang="en-US" sz="1800">
              <a:cs typeface="Calibri"/>
            </a:endParaRPr>
          </a:p>
          <a:p>
            <a:pPr marL="0" indent="0">
              <a:buNone/>
            </a:pPr>
            <a:r>
              <a:rPr lang="en-US" sz="1400" i="1">
                <a:cs typeface="Calibri"/>
              </a:rPr>
              <a:t>Source: </a:t>
            </a:r>
            <a:r>
              <a:rPr lang="en-US" sz="1400" i="1">
                <a:cs typeface="Calibri"/>
                <a:hlinkClick r:id="rId3"/>
              </a:rPr>
              <a:t>Minnesota Commercial Driver's License Manual</a:t>
            </a:r>
            <a:r>
              <a:rPr lang="en-US" sz="1400" i="1">
                <a:cs typeface="Calibri"/>
              </a:rPr>
              <a:t> </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50B6AE-5D84-47C9-9FE3-1D4A8B9A417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2DFC4C6-21A8-6247-889E-0B5D4D9B66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ECC540-BBAF-D54D-87EE-6E1D58F418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65EE55-5888-AF4C-B477-D1997D1E7A6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Oval 12">
            <a:extLst>
              <a:ext uri="{FF2B5EF4-FFF2-40B4-BE49-F238E27FC236}">
                <a16:creationId xmlns:a16="http://schemas.microsoft.com/office/drawing/2014/main" id="{237C1811-CE2F-3541-B508-A3C44FAF43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A19945-5604-3E40-8D03-B505A58340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8" name="TextBox 17">
            <a:extLst>
              <a:ext uri="{FF2B5EF4-FFF2-40B4-BE49-F238E27FC236}">
                <a16:creationId xmlns:a16="http://schemas.microsoft.com/office/drawing/2014/main" id="{D623F475-5FA9-2A4B-B081-B769BDAB859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7C3BB1F6-2BBB-014E-94D4-CDE7FAEDAF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AE12B248-18AB-D748-8DB1-F2D95F61591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1" name="Rectangle 20">
            <a:extLst>
              <a:ext uri="{FF2B5EF4-FFF2-40B4-BE49-F238E27FC236}">
                <a16:creationId xmlns:a16="http://schemas.microsoft.com/office/drawing/2014/main" id="{D076C613-E5F4-1A48-A33D-8601225562E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1803439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5D3E-FB09-49D6-BF14-31B9F0C1006F}"/>
              </a:ext>
            </a:extLst>
          </p:cNvPr>
          <p:cNvSpPr>
            <a:spLocks noGrp="1"/>
          </p:cNvSpPr>
          <p:nvPr>
            <p:ph type="title"/>
          </p:nvPr>
        </p:nvSpPr>
        <p:spPr/>
        <p:txBody>
          <a:bodyPr/>
          <a:lstStyle/>
          <a:p>
            <a:r>
              <a:rPr lang="en-US">
                <a:cs typeface="Calibri Light"/>
              </a:rPr>
              <a:t>The Five Keys</a:t>
            </a:r>
            <a:endParaRPr lang="en-US"/>
          </a:p>
        </p:txBody>
      </p:sp>
      <p:sp>
        <p:nvSpPr>
          <p:cNvPr id="5" name="Content Placeholder 4">
            <a:extLst>
              <a:ext uri="{FF2B5EF4-FFF2-40B4-BE49-F238E27FC236}">
                <a16:creationId xmlns:a16="http://schemas.microsoft.com/office/drawing/2014/main" id="{3684FBA5-A7F5-45BA-AA32-8E297200BF62}"/>
              </a:ext>
            </a:extLst>
          </p:cNvPr>
          <p:cNvSpPr>
            <a:spLocks noGrp="1"/>
          </p:cNvSpPr>
          <p:nvPr>
            <p:ph idx="1"/>
          </p:nvPr>
        </p:nvSpPr>
        <p:spPr/>
        <p:txBody>
          <a:bodyPr/>
          <a:lstStyle/>
          <a:p>
            <a:pPr marL="457200" indent="-457200">
              <a:buFont typeface="+mj-lt"/>
              <a:buAutoNum type="arabicPeriod"/>
            </a:pPr>
            <a:r>
              <a:rPr lang="en-US" sz="4000" dirty="0">
                <a:ea typeface="+mn-lt"/>
                <a:cs typeface="+mn-lt"/>
              </a:rPr>
              <a:t>Aim high in steering.</a:t>
            </a:r>
          </a:p>
          <a:p>
            <a:pPr marL="457200" indent="-457200">
              <a:buFont typeface="+mj-lt"/>
              <a:buAutoNum type="arabicPeriod"/>
            </a:pPr>
            <a:r>
              <a:rPr lang="en-US" sz="4000" dirty="0">
                <a:ea typeface="+mn-lt"/>
                <a:cs typeface="+mn-lt"/>
              </a:rPr>
              <a:t>Get the big picture.</a:t>
            </a:r>
          </a:p>
          <a:p>
            <a:pPr marL="457200" indent="-457200">
              <a:buFont typeface="+mj-lt"/>
              <a:buAutoNum type="arabicPeriod"/>
            </a:pPr>
            <a:r>
              <a:rPr lang="en-US" sz="4000" dirty="0">
                <a:ea typeface="+mn-lt"/>
                <a:cs typeface="+mn-lt"/>
              </a:rPr>
              <a:t>Keep your eyes moving.</a:t>
            </a:r>
          </a:p>
          <a:p>
            <a:pPr marL="457200" indent="-457200">
              <a:buFont typeface="+mj-lt"/>
              <a:buAutoNum type="arabicPeriod"/>
            </a:pPr>
            <a:r>
              <a:rPr lang="en-US" sz="4000" dirty="0">
                <a:ea typeface="+mn-lt"/>
                <a:cs typeface="+mn-lt"/>
              </a:rPr>
              <a:t>Leave yourself an out.</a:t>
            </a:r>
          </a:p>
          <a:p>
            <a:pPr marL="457200" indent="-457200">
              <a:buFont typeface="+mj-lt"/>
              <a:buAutoNum type="arabicPeriod"/>
            </a:pPr>
            <a:r>
              <a:rPr lang="en-US" sz="4000" dirty="0">
                <a:ea typeface="+mn-lt"/>
                <a:cs typeface="+mn-lt"/>
              </a:rPr>
              <a:t>Make sure they see you.</a:t>
            </a:r>
            <a:endParaRPr lang="en-US" sz="4000" dirty="0">
              <a:cs typeface="Calibri"/>
            </a:endParaRPr>
          </a:p>
        </p:txBody>
      </p:sp>
      <p:sp>
        <p:nvSpPr>
          <p:cNvPr id="2" name="Slide Number Placeholder 1">
            <a:extLst>
              <a:ext uri="{FF2B5EF4-FFF2-40B4-BE49-F238E27FC236}">
                <a16:creationId xmlns:a16="http://schemas.microsoft.com/office/drawing/2014/main" id="{E89FC075-D141-45C0-94F0-CD3F617879C9}"/>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150</a:t>
            </a:fld>
            <a:endParaRPr lang="en-US"/>
          </a:p>
        </p:txBody>
      </p:sp>
      <p:sp>
        <p:nvSpPr>
          <p:cNvPr id="9" name="Oval 8">
            <a:extLst>
              <a:ext uri="{FF2B5EF4-FFF2-40B4-BE49-F238E27FC236}">
                <a16:creationId xmlns:a16="http://schemas.microsoft.com/office/drawing/2014/main" id="{0B2A5908-7364-7F4F-BDDE-6DD3F35C00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86095A-35A5-8F4E-B9D3-3315B1F497C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1F987C-83C8-7647-84E8-752D058A7A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E2EBA2-9520-0C4E-BD6A-0E7156DC94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3D7BB4E-332B-064C-9B4D-2ECF5AA7865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DAD0CB-AFD9-E34E-984B-35B0524116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61D7A2-9732-5542-837F-E828314B0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39B4F-AAC3-6F49-A43D-13E987F320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E4749-2545-A140-8CA6-D3BD7EB8E50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333D83-2054-0D41-8D6F-0CBBC703EF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249151-3F3C-E543-90C4-2FC0302676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846E2B-92B5-8A4B-809D-0C0FA2222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2C9E07-B915-4B4B-A5FE-768AF2936E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AB2255-04E4-134C-9877-9C612F9D8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2E034D-97EE-2E4B-8278-3681CDEF72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4D5DA4-20FC-AF47-A4B6-96CC9CD50E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76232-3010-E749-8C9F-BFDADC0D0D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45FD2D-819B-0A4B-8523-17DAEC09EB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D949A86-689B-D249-A38A-259CFB4538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9F05BB-E230-874C-B436-3BF46BA2DD9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30CEB8D-2930-0E44-A1CF-69B7A09075D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B7F7FA50-4E23-F646-BE72-196BE3EC4A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521AC6D-DF38-734D-A17D-42D19B85079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00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D44F3-D71B-DF4A-9853-D462FFF55BDD}"/>
              </a:ext>
            </a:extLst>
          </p:cNvPr>
          <p:cNvSpPr>
            <a:spLocks noGrp="1"/>
          </p:cNvSpPr>
          <p:nvPr>
            <p:ph type="title"/>
          </p:nvPr>
        </p:nvSpPr>
        <p:spPr/>
        <p:txBody>
          <a:bodyPr/>
          <a:lstStyle/>
          <a:p>
            <a:r>
              <a:rPr lang="en-US"/>
              <a:t>Distracted Driving</a:t>
            </a:r>
          </a:p>
        </p:txBody>
      </p:sp>
      <p:sp>
        <p:nvSpPr>
          <p:cNvPr id="24" name="Content Placeholder 23">
            <a:extLst>
              <a:ext uri="{FF2B5EF4-FFF2-40B4-BE49-F238E27FC236}">
                <a16:creationId xmlns:a16="http://schemas.microsoft.com/office/drawing/2014/main" id="{04BCC174-2161-CF4E-B356-5052866B76FD}"/>
              </a:ext>
            </a:extLst>
          </p:cNvPr>
          <p:cNvSpPr>
            <a:spLocks noGrp="1"/>
          </p:cNvSpPr>
          <p:nvPr>
            <p:ph idx="1"/>
          </p:nvPr>
        </p:nvSpPr>
        <p:spPr>
          <a:xfrm>
            <a:off x="750062" y="1558340"/>
            <a:ext cx="7886700" cy="4632910"/>
          </a:xfrm>
        </p:spPr>
        <p:txBody>
          <a:bodyPr/>
          <a:lstStyle/>
          <a:p>
            <a:pPr marL="0" indent="0">
              <a:buNone/>
            </a:pPr>
            <a:r>
              <a:rPr lang="en-US" sz="1600" b="1"/>
              <a:t>What is distracted driving? </a:t>
            </a:r>
          </a:p>
          <a:p>
            <a:pPr marL="0" indent="0">
              <a:buNone/>
            </a:pPr>
            <a:r>
              <a:rPr lang="en-US" sz="1600"/>
              <a:t>Any activity that could divert a person’s attention away from the primary task of driving. The three types of distractions are manual (taking your hands off the wheel), visual (taking your eyes off the road), and cognitive (taking your mind off driving). All distractions endanger passenger, driver, and bystander safety. </a:t>
            </a:r>
          </a:p>
          <a:p>
            <a:r>
              <a:rPr lang="en-US" sz="1600"/>
              <a:t>Distractions include: </a:t>
            </a:r>
          </a:p>
          <a:p>
            <a:pPr lvl="1"/>
            <a:r>
              <a:rPr lang="en-US" sz="1600"/>
              <a:t>Texting, using a cell phone or smart phone</a:t>
            </a:r>
          </a:p>
          <a:p>
            <a:pPr lvl="1"/>
            <a:r>
              <a:rPr lang="en-US" sz="1600"/>
              <a:t>Eating or drinking</a:t>
            </a:r>
          </a:p>
          <a:p>
            <a:pPr lvl="1"/>
            <a:r>
              <a:rPr lang="en-US" sz="1600"/>
              <a:t>Talking to passengers</a:t>
            </a:r>
          </a:p>
          <a:p>
            <a:pPr lvl="1"/>
            <a:r>
              <a:rPr lang="en-US" sz="1600"/>
              <a:t>Grooming</a:t>
            </a:r>
          </a:p>
          <a:p>
            <a:pPr lvl="1"/>
            <a:r>
              <a:rPr lang="en-US" sz="1600"/>
              <a:t>Reading, including maps</a:t>
            </a:r>
          </a:p>
          <a:p>
            <a:pPr lvl="1"/>
            <a:r>
              <a:rPr lang="en-US" sz="1600"/>
              <a:t>Using a navigation system</a:t>
            </a:r>
          </a:p>
          <a:p>
            <a:pPr lvl="1"/>
            <a:r>
              <a:rPr lang="en-US" sz="1600"/>
              <a:t>Watching a video</a:t>
            </a:r>
          </a:p>
          <a:p>
            <a:pPr lvl="1"/>
            <a:r>
              <a:rPr lang="en-US" sz="1600"/>
              <a:t>Adjusting music or audio, on the radio or another device</a:t>
            </a:r>
          </a:p>
          <a:p>
            <a:pPr marL="0" indent="0">
              <a:buNone/>
            </a:pPr>
            <a:r>
              <a:rPr lang="en-US" sz="1600" b="1" i="1"/>
              <a:t>Make sure you are aware of your company’s policies regarding communication devices. </a:t>
            </a:r>
          </a:p>
          <a:p>
            <a:pPr marL="0" indent="0">
              <a:buNone/>
            </a:pPr>
            <a:endParaRPr lang="en-US" sz="1600" b="1" i="1"/>
          </a:p>
          <a:p>
            <a:pPr marL="0" indent="0">
              <a:buNone/>
            </a:pPr>
            <a:r>
              <a:rPr lang="en-US" sz="1400" i="1"/>
              <a:t>Source: </a:t>
            </a:r>
            <a:r>
              <a:rPr lang="en-US" sz="1400" i="1">
                <a:hlinkClick r:id="rId2"/>
              </a:rPr>
              <a:t>US DOT National Highway Safety Administration Distraction Website</a:t>
            </a:r>
            <a:endParaRPr lang="en-US" sz="1400"/>
          </a:p>
        </p:txBody>
      </p:sp>
      <p:sp>
        <p:nvSpPr>
          <p:cNvPr id="2" name="Slide Number Placeholder 1">
            <a:extLst>
              <a:ext uri="{FF2B5EF4-FFF2-40B4-BE49-F238E27FC236}">
                <a16:creationId xmlns:a16="http://schemas.microsoft.com/office/drawing/2014/main" id="{2BCF9AFB-9188-804A-9251-6212619DEE4F}"/>
              </a:ext>
            </a:extLst>
          </p:cNvPr>
          <p:cNvSpPr>
            <a:spLocks noGrp="1"/>
          </p:cNvSpPr>
          <p:nvPr>
            <p:ph type="sldNum" sz="quarter" idx="10"/>
          </p:nvPr>
        </p:nvSpPr>
        <p:spPr/>
        <p:txBody>
          <a:bodyPr/>
          <a:lstStyle/>
          <a:p>
            <a:r>
              <a:rPr lang="en-US" altLang="en-US"/>
              <a:t>/ </a:t>
            </a:r>
            <a:fld id="{C3C0AEC5-A6E4-4AB2-9AD5-E7FD2AE07E24}" type="slidenum">
              <a:rPr lang="en-US" altLang="en-US" smtClean="0"/>
              <a:pPr/>
              <a:t>151</a:t>
            </a:fld>
            <a:endParaRPr lang="en-US" altLang="en-US"/>
          </a:p>
        </p:txBody>
      </p:sp>
      <p:sp>
        <p:nvSpPr>
          <p:cNvPr id="4" name="Oval 3">
            <a:extLst>
              <a:ext uri="{FF2B5EF4-FFF2-40B4-BE49-F238E27FC236}">
                <a16:creationId xmlns:a16="http://schemas.microsoft.com/office/drawing/2014/main" id="{D422B1C7-F829-874B-8ECD-11C7BB588D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ED45416-5B33-7040-944D-F2532E5DF8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707BC8-248B-D941-B8A9-112BAB8191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95C6AC-63CB-D44A-95C7-1E73F8185E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C6DBDA-DC11-A941-90F8-E6292DE369E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225211-9E73-E246-8382-FDDD9E9BE9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4FCFF-21AE-B346-8815-6ED4F24A2C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CC72C7-E038-B746-8B90-41036FDE23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A359FF-D7B3-924E-952D-2CC898656B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B679E5-9DC1-C945-A8AD-843509CDB3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63C2C7-072F-4A45-B2C6-60D1B6CAD1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2BFFD2-6C0C-8543-912A-B14AB1A613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866F90-5FB6-F348-8636-F03F9C0496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AC376-6F6E-DD4F-8E41-672A4E347E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371CA7-5507-1040-998B-F81511D3CA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84EB7C1F-F918-F24B-A201-55CD5F2ABB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233680-6A88-4B4C-85B9-0F16E1AD05D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C5EA8DD-9F67-9442-B179-13B4AC6980D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05FC1E2-5408-2541-A277-689C6D702E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6061CC8D-A637-4641-9BD6-A87BFFFC9AD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38740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F9D-0379-4E49-A0EB-DD02971D3DE4}"/>
              </a:ext>
            </a:extLst>
          </p:cNvPr>
          <p:cNvSpPr>
            <a:spLocks noGrp="1"/>
          </p:cNvSpPr>
          <p:nvPr>
            <p:ph type="title"/>
          </p:nvPr>
        </p:nvSpPr>
        <p:spPr/>
        <p:txBody>
          <a:bodyPr/>
          <a:lstStyle/>
          <a:p>
            <a:r>
              <a:rPr lang="en-US">
                <a:cs typeface="Calibri Light"/>
              </a:rPr>
              <a:t>Defensive Driving</a:t>
            </a:r>
            <a:endParaRPr lang="en-US"/>
          </a:p>
        </p:txBody>
      </p:sp>
      <p:sp>
        <p:nvSpPr>
          <p:cNvPr id="61443" name="Rectangle 3"/>
          <p:cNvSpPr>
            <a:spLocks noGrp="1" noChangeArrowheads="1"/>
          </p:cNvSpPr>
          <p:nvPr>
            <p:ph idx="1"/>
          </p:nvPr>
        </p:nvSpPr>
        <p:spPr/>
        <p:txBody>
          <a:bodyPr/>
          <a:lstStyle/>
          <a:p>
            <a:pPr marL="0" lvl="1" indent="0" eaLnBrk="1" hangingPunct="1">
              <a:buNone/>
              <a:defRPr/>
            </a:pPr>
            <a:r>
              <a:rPr lang="en-US" sz="2400" b="1"/>
              <a:t>Act in time</a:t>
            </a:r>
            <a:endParaRPr lang="en-US" sz="2400" b="1">
              <a:cs typeface="Calibri" panose="020F0502020204030204"/>
            </a:endParaRPr>
          </a:p>
          <a:p>
            <a:pPr marL="171450" lvl="1">
              <a:defRPr/>
            </a:pPr>
            <a:r>
              <a:rPr lang="en-US" sz="2400"/>
              <a:t>Always stay alert, focus on the driving task so you don’t lose response time.</a:t>
            </a:r>
            <a:endParaRPr lang="en-US" sz="2400">
              <a:cs typeface="Calibri"/>
            </a:endParaRPr>
          </a:p>
          <a:p>
            <a:pPr marL="171450" lvl="1" eaLnBrk="1" hangingPunct="1">
              <a:defRPr/>
            </a:pPr>
            <a:r>
              <a:rPr lang="en-US" sz="2400"/>
              <a:t>Choose the safest driving maneuver to avoid a crash.</a:t>
            </a:r>
            <a:endParaRPr lang="en-US" sz="2400">
              <a:cs typeface="Calibri"/>
            </a:endParaRPr>
          </a:p>
          <a:p>
            <a:pPr marL="171450" lvl="1" eaLnBrk="1" hangingPunct="1">
              <a:defRPr/>
            </a:pPr>
            <a:r>
              <a:rPr lang="en-US" sz="2400"/>
              <a:t>Remember: other drivers may act in time, but they may act incorrectly.</a:t>
            </a:r>
            <a:endParaRPr lang="en-US" sz="2400">
              <a:cs typeface="Calibri"/>
            </a:endParaRPr>
          </a:p>
          <a:p>
            <a:pPr marL="0" indent="0" eaLnBrk="1" hangingPunct="1">
              <a:defRPr/>
            </a:pPr>
            <a:endParaRPr lang="en-US" sz="2400" b="1">
              <a:cs typeface="Calibri" panose="020F0502020204030204"/>
            </a:endParaRPr>
          </a:p>
        </p:txBody>
      </p:sp>
      <p:sp>
        <p:nvSpPr>
          <p:cNvPr id="3" name="Slide Number Placeholder 2">
            <a:extLst>
              <a:ext uri="{FF2B5EF4-FFF2-40B4-BE49-F238E27FC236}">
                <a16:creationId xmlns:a16="http://schemas.microsoft.com/office/drawing/2014/main" id="{29F1135D-2FA8-48AF-8DF2-3296371F00B6}"/>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152</a:t>
            </a:fld>
            <a:endParaRPr lang="en-US"/>
          </a:p>
        </p:txBody>
      </p:sp>
      <p:sp>
        <p:nvSpPr>
          <p:cNvPr id="8" name="Oval 7">
            <a:extLst>
              <a:ext uri="{FF2B5EF4-FFF2-40B4-BE49-F238E27FC236}">
                <a16:creationId xmlns:a16="http://schemas.microsoft.com/office/drawing/2014/main" id="{B6F33E62-BE81-9F40-B233-19D3447F7F7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3634D4-20FA-0748-ADE1-F846EBDB4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3A9679-5A20-FF4F-9DBB-F362AA6D63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00C9F3-971A-914A-BEAF-24308ACAFD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B2BE63-C0CE-A44D-9C6F-45C9C9CEDC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2F7AAD-30BF-C042-A93F-65FDF69A63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E85A6F-230C-3A49-87BF-24A77A4A4B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E4AB25-C5F0-B34A-9080-A472C93A7D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FCD89F2-CD4E-B443-9E77-9B9A1A8B82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A1EC7D-1D23-0E4C-B3B3-A86D1DEC00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266A2A-1B28-CE41-9133-BF96BD5F3D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DF06AB-92C1-D149-820B-2B737EA6A4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26D58A-6A17-9248-B7B6-0BBE5A0017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1AD0CE-7E35-C942-8A15-CBF3D79FFD0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2991167-E4A7-C94C-B806-68C2B637B7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43B640-BEF3-124A-A2ED-4318A4E744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5BEAD44-D306-6D47-BE65-74B7DA63DE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1F71019-DAF1-D246-A8DF-FECED9949E9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A2E77969-3579-8547-8C5D-DF5064055B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91443E-6786-204E-A342-C2A6AA5931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50348C3C-9AA2-7C45-AA8D-C0C8704C2DD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40811476-1399-F649-8543-000BDB9BABD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776691B-0557-4D4B-BBDA-72A24FF3CE9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3601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83C369-AD96-2941-8F71-2768609DADD2}"/>
              </a:ext>
            </a:extLst>
          </p:cNvPr>
          <p:cNvSpPr>
            <a:spLocks noGrp="1"/>
          </p:cNvSpPr>
          <p:nvPr>
            <p:ph type="title"/>
          </p:nvPr>
        </p:nvSpPr>
        <p:spPr/>
        <p:txBody>
          <a:bodyPr/>
          <a:lstStyle/>
          <a:p>
            <a:r>
              <a:rPr lang="en-US" b="0"/>
              <a:t>Defensive Driving</a:t>
            </a:r>
          </a:p>
        </p:txBody>
      </p:sp>
      <p:sp>
        <p:nvSpPr>
          <p:cNvPr id="7" name="Content Placeholder 6">
            <a:extLst>
              <a:ext uri="{FF2B5EF4-FFF2-40B4-BE49-F238E27FC236}">
                <a16:creationId xmlns:a16="http://schemas.microsoft.com/office/drawing/2014/main" id="{40E7C778-0B8F-7948-9E07-02F0BDEB20E4}"/>
              </a:ext>
            </a:extLst>
          </p:cNvPr>
          <p:cNvSpPr>
            <a:spLocks noGrp="1"/>
          </p:cNvSpPr>
          <p:nvPr>
            <p:ph sz="half" idx="2"/>
          </p:nvPr>
        </p:nvSpPr>
        <p:spPr/>
        <p:txBody>
          <a:bodyPr/>
          <a:lstStyle/>
          <a:p>
            <a:pPr marL="0" indent="0">
              <a:buNone/>
            </a:pPr>
            <a:r>
              <a:rPr lang="en-US" sz="2400">
                <a:cs typeface="Calibri"/>
              </a:rPr>
              <a:t>If you were the driver of “A” in this situation, how would you handle this situation?</a:t>
            </a:r>
            <a:endParaRPr lang="en-US"/>
          </a:p>
        </p:txBody>
      </p:sp>
      <p:sp>
        <p:nvSpPr>
          <p:cNvPr id="3" name="Slide Number Placeholder 2">
            <a:extLst>
              <a:ext uri="{FF2B5EF4-FFF2-40B4-BE49-F238E27FC236}">
                <a16:creationId xmlns:a16="http://schemas.microsoft.com/office/drawing/2014/main" id="{F34CA03D-06E5-4279-9073-9C064D494E78}"/>
              </a:ext>
            </a:extLst>
          </p:cNvPr>
          <p:cNvSpPr>
            <a:spLocks noGrp="1"/>
          </p:cNvSpPr>
          <p:nvPr>
            <p:ph type="sldNum" sz="quarter" idx="10"/>
          </p:nvPr>
        </p:nvSpPr>
        <p:spPr/>
        <p:txBody>
          <a:bodyPr/>
          <a:lstStyle/>
          <a:p>
            <a:pPr>
              <a:defRPr/>
            </a:pPr>
            <a:r>
              <a:rPr lang="en-US"/>
              <a:t> </a:t>
            </a:r>
            <a:fld id="{AD3726E9-9A9E-401F-BCCF-85EAABD85042}" type="slidenum">
              <a:rPr lang="en-US" smtClean="0"/>
              <a:pPr>
                <a:defRPr/>
              </a:pPr>
              <a:t>153</a:t>
            </a:fld>
            <a:endParaRPr lang="en-US"/>
          </a:p>
        </p:txBody>
      </p:sp>
      <p:pic>
        <p:nvPicPr>
          <p:cNvPr id="10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337" y="1840842"/>
            <a:ext cx="2487721" cy="373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0F5D89D2-6EFA-504D-8767-78164CF6F2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5588AD-3D65-F847-8767-56BC9DE54EF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2DF2EA-D594-E94F-9A11-B35378B2F0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3CADFF-AB97-E141-8700-B8F8AA9570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EBDAE0-77C5-E042-AD81-13A3546556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09DF3C3-15F7-CD41-B29E-39484832B1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C69CBE-0A94-2444-A06A-97A9471B85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BDC6F3-3D1A-2A4E-8162-29BBD837F1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AC67AFA-7F68-3941-A9F4-A02AD61224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97AFC3-C36A-A54C-9293-4B83429119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7282D4-5D72-D547-AA86-1FA1D7CAD4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77868C-264D-6D45-87A6-27334CA39A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9A4421-614C-F048-99D8-9FE6C1D806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9327939-E547-424C-8D92-724DBA7061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A7137A-626B-D14D-9BC6-36D0A3978BD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8BCA5F-4729-FB44-8037-83DC3BC471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213AAB-A8A2-6F46-8154-A4742A4F49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29F7E1A-F9FB-5348-86C4-CBC3DBC9B0D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CCC96622-DD8D-F440-A902-A9D2A25796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5888F5-F2AA-D646-88A6-C6B28DDA32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D472D49C-F41B-E641-B4CB-AC1C4D5D00B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66F5474-418E-1649-A9FB-98CA181DC9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32D7B38A-1260-5043-B2C3-4C9097BB13D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40974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p:txBody>
          <a:bodyPr/>
          <a:lstStyle/>
          <a:p>
            <a:r>
              <a:rPr lang="en-US" b="0"/>
              <a:t>Defensive Driving</a:t>
            </a:r>
          </a:p>
        </p:txBody>
      </p:sp>
      <p:pic>
        <p:nvPicPr>
          <p:cNvPr id="97287" name="Picture 7" descr="Bus Roadeo 2007 18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7250" y="2718594"/>
            <a:ext cx="3429000" cy="256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E1C909F7-BB6A-477E-80A3-79344311B597}"/>
              </a:ext>
            </a:extLst>
          </p:cNvPr>
          <p:cNvSpPr>
            <a:spLocks noGrp="1"/>
          </p:cNvSpPr>
          <p:nvPr>
            <p:ph sz="half" idx="2"/>
          </p:nvPr>
        </p:nvSpPr>
        <p:spPr/>
        <p:txBody>
          <a:bodyPr/>
          <a:lstStyle/>
          <a:p>
            <a:r>
              <a:rPr lang="en-US" sz="2400">
                <a:ea typeface="+mn-lt"/>
                <a:cs typeface="+mn-lt"/>
              </a:rPr>
              <a:t>Avoid backing your vehicle</a:t>
            </a:r>
          </a:p>
          <a:p>
            <a:r>
              <a:rPr lang="en-US" sz="2400">
                <a:ea typeface="+mn-lt"/>
                <a:cs typeface="+mn-lt"/>
              </a:rPr>
              <a:t>4-second following distance</a:t>
            </a:r>
          </a:p>
          <a:p>
            <a:r>
              <a:rPr lang="en-US" sz="2400">
                <a:ea typeface="+mn-lt"/>
                <a:cs typeface="+mn-lt"/>
              </a:rPr>
              <a:t>Don’t rush</a:t>
            </a:r>
          </a:p>
          <a:p>
            <a:r>
              <a:rPr lang="en-US" sz="2400">
                <a:ea typeface="+mn-lt"/>
                <a:cs typeface="+mn-lt"/>
              </a:rPr>
              <a:t>Maintain a “cushion of safety”</a:t>
            </a:r>
          </a:p>
          <a:p>
            <a:r>
              <a:rPr lang="en-US" sz="2400">
                <a:ea typeface="+mn-lt"/>
                <a:cs typeface="+mn-lt"/>
              </a:rPr>
              <a:t>Be aware of your surroundings</a:t>
            </a:r>
          </a:p>
          <a:p>
            <a:pPr marL="0" indent="0">
              <a:buNone/>
            </a:pPr>
            <a:endParaRPr lang="en-US" sz="2400">
              <a:cs typeface="Calibri"/>
            </a:endParaRPr>
          </a:p>
        </p:txBody>
      </p:sp>
      <p:sp>
        <p:nvSpPr>
          <p:cNvPr id="2" name="Slide Number Placeholder 1">
            <a:extLst>
              <a:ext uri="{FF2B5EF4-FFF2-40B4-BE49-F238E27FC236}">
                <a16:creationId xmlns:a16="http://schemas.microsoft.com/office/drawing/2014/main" id="{E3C6CA7D-FFF4-4325-93AE-2062E3BE5359}"/>
              </a:ext>
            </a:extLst>
          </p:cNvPr>
          <p:cNvSpPr>
            <a:spLocks noGrp="1"/>
          </p:cNvSpPr>
          <p:nvPr>
            <p:ph type="sldNum" sz="quarter" idx="10"/>
          </p:nvPr>
        </p:nvSpPr>
        <p:spPr/>
        <p:txBody>
          <a:bodyPr/>
          <a:lstStyle/>
          <a:p>
            <a:pPr>
              <a:defRPr/>
            </a:pPr>
            <a:r>
              <a:rPr lang="en-US"/>
              <a:t> </a:t>
            </a:r>
            <a:fld id="{3ACDC8E0-D9CC-4FA7-9EA3-89EE3CFBA9D0}" type="slidenum">
              <a:rPr lang="en-US" smtClean="0"/>
              <a:pPr>
                <a:defRPr/>
              </a:pPr>
              <a:t>154</a:t>
            </a:fld>
            <a:endParaRPr lang="en-US"/>
          </a:p>
        </p:txBody>
      </p:sp>
      <p:sp>
        <p:nvSpPr>
          <p:cNvPr id="9" name="Oval 8">
            <a:extLst>
              <a:ext uri="{FF2B5EF4-FFF2-40B4-BE49-F238E27FC236}">
                <a16:creationId xmlns:a16="http://schemas.microsoft.com/office/drawing/2014/main" id="{9DF41FFC-E032-1C4B-8E20-2EBB0B3AF6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BC1DDA-5B14-044F-A4B4-F3BD4C2E30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B1F375-121A-474F-B955-20550E6552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0F6E09-6FB2-A348-8EF6-52A8329BF2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A02D31-C8F0-EB44-A464-87861D6607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C09B81-1626-634E-A016-D9DCC4BE43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E1224E-DEDA-0147-921B-DDA58036DC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753FDD-D7A4-E449-B58A-469460D2FF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CA8195-4592-B641-B9FD-600F449EDA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172143-65D4-D04F-97D7-F338566010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5C9F03-107C-774D-A627-C8E70B90BB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983AF4-53CF-0448-8086-17FB9B428A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5D0D68-25AB-6143-AA43-96E6C00B37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6E0D14-C850-0549-86AC-A41ACED722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01108D-E867-CC4D-B176-DEE41250B1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75671F-573B-9F47-9835-2DEA0D814C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E1520E-C9C3-CF45-87F9-FD6BB06558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B09927D-489F-4F43-8B72-99F53D6EC54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07C729AA-7588-1047-BD52-00CA6579F1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D8C56A3-78F2-2B48-9133-E37186171D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E28EE57F-4B3A-194B-9959-A49646C5A70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2085E0A-C9A6-E242-BB55-595D7EE3F85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CEDCAB3-DDFD-8E4A-AF35-C79C0975C93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581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D1B342-48EF-804F-8443-95B28C60355A}"/>
              </a:ext>
            </a:extLst>
          </p:cNvPr>
          <p:cNvSpPr>
            <a:spLocks noGrp="1"/>
          </p:cNvSpPr>
          <p:nvPr>
            <p:ph type="title"/>
          </p:nvPr>
        </p:nvSpPr>
        <p:spPr/>
        <p:txBody>
          <a:bodyPr/>
          <a:lstStyle/>
          <a:p>
            <a:r>
              <a:rPr lang="en-US"/>
              <a:t>Distracted Driving</a:t>
            </a:r>
          </a:p>
        </p:txBody>
      </p:sp>
      <p:sp>
        <p:nvSpPr>
          <p:cNvPr id="6" name="Content Placeholder 5">
            <a:extLst>
              <a:ext uri="{FF2B5EF4-FFF2-40B4-BE49-F238E27FC236}">
                <a16:creationId xmlns:a16="http://schemas.microsoft.com/office/drawing/2014/main" id="{3569F46A-75A0-FA4F-BFFC-39EF605B7176}"/>
              </a:ext>
            </a:extLst>
          </p:cNvPr>
          <p:cNvSpPr>
            <a:spLocks noGrp="1"/>
          </p:cNvSpPr>
          <p:nvPr>
            <p:ph idx="1"/>
          </p:nvPr>
        </p:nvSpPr>
        <p:spPr/>
        <p:txBody>
          <a:bodyPr/>
          <a:lstStyle/>
          <a:p>
            <a:r>
              <a:rPr lang="en-US" sz="2400"/>
              <a:t>It is a MYTH that we can multi-task</a:t>
            </a:r>
          </a:p>
          <a:p>
            <a:r>
              <a:rPr lang="en-US" sz="2400"/>
              <a:t>All brains focus in the same way</a:t>
            </a:r>
          </a:p>
          <a:p>
            <a:r>
              <a:rPr lang="en-US" sz="2400"/>
              <a:t>We can shift our attention quickly, but we cannot pay attention to more than one thing at a time</a:t>
            </a:r>
          </a:p>
          <a:p>
            <a:r>
              <a:rPr lang="en-US" sz="2400"/>
              <a:t>More than divided, our attention is diverted.  </a:t>
            </a:r>
          </a:p>
        </p:txBody>
      </p:sp>
      <p:sp>
        <p:nvSpPr>
          <p:cNvPr id="2" name="Slide Number Placeholder 1">
            <a:extLst>
              <a:ext uri="{FF2B5EF4-FFF2-40B4-BE49-F238E27FC236}">
                <a16:creationId xmlns:a16="http://schemas.microsoft.com/office/drawing/2014/main" id="{573B8080-A183-C542-8F1D-6C975E1534A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155</a:t>
            </a:fld>
            <a:endParaRPr lang="en-US"/>
          </a:p>
        </p:txBody>
      </p:sp>
      <p:sp>
        <p:nvSpPr>
          <p:cNvPr id="10" name="Oval 9">
            <a:extLst>
              <a:ext uri="{FF2B5EF4-FFF2-40B4-BE49-F238E27FC236}">
                <a16:creationId xmlns:a16="http://schemas.microsoft.com/office/drawing/2014/main" id="{371F09DC-E311-4C4F-BA1F-D511A366AB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8FC7BE-3B19-BF45-98ED-9B91CD6D20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3E39C-4D52-E940-BA87-625124CF5B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A8276F3-7518-804D-80FA-69F4E06907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79D86-849A-3F44-9FAC-3EDD6B8EE5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8A3835C-C20B-0F4E-B4AE-0722796AE0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A40303-6F13-AD4E-8E1E-ED3FC997AA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C7A834-66B7-D047-96F5-763B6783F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D972D2-77EC-F040-85B7-A9A2447B412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34E9EA-1753-D44B-990A-CF9EF460E9A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F769F-44F9-0741-9DDC-7601435990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64C087-BD5E-F749-BAD7-AC3B068822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A5F306-E7DD-3E42-BD3F-01DBC3AD46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DF847F-6097-744B-BB6F-46AFF51F0A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3D61E2-DE25-5E43-B7D2-27435C68A2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C5EFEFA-D468-1B48-9542-1DD6A55E959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AB4407-C839-2644-BC93-5FBB8807FD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F86D6C-9F90-9247-82CA-0E9B9E291C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B2D8F479-F75D-9D44-B78C-2FE171DD7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B0CE4A-7B03-B949-B04B-518C1DE3D3F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A5FB30CC-070C-664D-9DC1-9779867988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E90FA7B-95EB-4D41-9367-14372009C6E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1E1FE107-15DF-A645-B592-3152B2368E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218620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536012"/>
            <a:ext cx="6858000" cy="1729693"/>
          </a:xfrm>
        </p:spPr>
        <p:txBody>
          <a:bodyPr/>
          <a:lstStyle/>
          <a:p>
            <a:r>
              <a:rPr lang="en-US" b="0">
                <a:ea typeface="+mj-lt"/>
                <a:cs typeface="+mj-lt"/>
              </a:rPr>
              <a:t>Unit 2.4 Speed Management </a:t>
            </a:r>
            <a:endParaRPr lang="en-US">
              <a:cs typeface="Calibri Light"/>
            </a:endParaRPr>
          </a:p>
          <a:p>
            <a:endParaRPr lang="en-US" b="0">
              <a:cs typeface="Calibri Light"/>
            </a:endParaRPr>
          </a:p>
          <a:p>
            <a:endParaRPr lang="en-US" b="0">
              <a:cs typeface="Calibri Light"/>
            </a:endParaRPr>
          </a:p>
        </p:txBody>
      </p:sp>
      <p:sp>
        <p:nvSpPr>
          <p:cNvPr id="7" name="Oval 6">
            <a:extLst>
              <a:ext uri="{FF2B5EF4-FFF2-40B4-BE49-F238E27FC236}">
                <a16:creationId xmlns:a16="http://schemas.microsoft.com/office/drawing/2014/main" id="{095E4FC8-0BC0-4C40-9431-632317C255B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934266-4826-EF43-AABB-91DA2770B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B8C62B-6E33-7044-BF77-2ED617D7A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75A1C2-DD81-7142-A741-734AD218A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B4CBE0-7A57-3E42-8B32-9ECBE2D5CA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519572-954D-1640-BCFD-887C0215F6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9F1C68C-7715-9F4B-B776-DC59BB4216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928518-D52E-954D-9EA9-9C023401D6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77E2FB-D0BF-C947-B2A5-43BD9197D50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3A5D82-F1AE-9347-BB12-1628E877AB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F0AB51-E653-6949-A8EC-DAB726E469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576DF97-AB5C-8B47-9E3B-1D5653D05D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9F1D90-6672-464C-907D-A959B6247F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68EBF6-7D77-CE42-8F52-00B74450088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2065A3-EB12-A546-B083-E0EF7FAF38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200E86-1D61-1547-A609-D97A83749A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57333E-D3D5-534A-829E-0A5E073FC5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C989D8-F616-0E47-B410-76CA7B73FD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D537AB9-53A6-5E45-8461-1FDF6CA1F3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A432863-9D36-8540-8A46-6E07EAD52F1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C680060-0802-4C45-A702-7D3111506C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1711551-92F2-D147-AD3A-E971B2113A9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74D7C6-B7C1-3248-BA8D-611E85ACDDC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E408230-6851-B04D-BFE5-497B595F0B6E}"/>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A1.2.4, BA1.2.4, and B1.2.4</a:t>
            </a:r>
          </a:p>
        </p:txBody>
      </p:sp>
    </p:spTree>
    <p:extLst>
      <p:ext uri="{BB962C8B-B14F-4D97-AF65-F5344CB8AC3E}">
        <p14:creationId xmlns:p14="http://schemas.microsoft.com/office/powerpoint/2010/main" val="10120607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Total braking distance is a combination of the following: </a:t>
            </a:r>
          </a:p>
          <a:p>
            <a:pPr marL="0" indent="0">
              <a:buNone/>
            </a:pPr>
            <a:r>
              <a:rPr lang="en-US" sz="1800" b="1"/>
              <a:t>Perception Distance: </a:t>
            </a:r>
            <a:r>
              <a:rPr lang="en-US" sz="1800"/>
              <a:t>How far your vehicle travels from the time your eyes see a hazard until your brain recognizes it. </a:t>
            </a:r>
          </a:p>
          <a:p>
            <a:pPr marL="0" indent="0">
              <a:buNone/>
            </a:pPr>
            <a:endParaRPr lang="en-US" sz="1800" b="1"/>
          </a:p>
          <a:p>
            <a:pPr marL="0" indent="0">
              <a:buNone/>
            </a:pPr>
            <a:r>
              <a:rPr lang="en-US" sz="1800" b="1"/>
              <a:t>Reaction Distance: </a:t>
            </a:r>
            <a:r>
              <a:rPr lang="en-US" sz="1800"/>
              <a:t>The distance traveled from the time your brain recognizes the hazard and your foot pushes the brake pedal. </a:t>
            </a:r>
          </a:p>
          <a:p>
            <a:pPr marL="0" indent="0">
              <a:buNone/>
            </a:pPr>
            <a:endParaRPr lang="en-US" sz="1800" b="1"/>
          </a:p>
          <a:p>
            <a:pPr marL="0" indent="0">
              <a:buNone/>
            </a:pPr>
            <a:r>
              <a:rPr lang="en-US" sz="1800" b="1"/>
              <a:t>Braking Distance: </a:t>
            </a:r>
            <a:r>
              <a:rPr lang="en-US" sz="1800"/>
              <a:t>The distance required to stop the vehicle once brakes are applied</a:t>
            </a:r>
          </a:p>
          <a:p>
            <a:pPr marL="0" indent="0">
              <a:buNone/>
            </a:pPr>
            <a:endParaRPr lang="en-US" sz="1800" b="1"/>
          </a:p>
          <a:p>
            <a:pPr marL="0" indent="0">
              <a:buNone/>
            </a:pPr>
            <a:r>
              <a:rPr lang="en-US" sz="1800"/>
              <a:t>Speeding reduces your ability to steer safely around curves or obstacles, extends the necessary stopping distance, and increases the distance your vehicle travels while you react to the situation. </a:t>
            </a:r>
          </a:p>
          <a:p>
            <a:pPr marL="0" indent="0">
              <a:buNone/>
            </a:pPr>
            <a:r>
              <a:rPr lang="en-US" sz="1400" i="1"/>
              <a:t>Source: </a:t>
            </a:r>
            <a:r>
              <a:rPr lang="en-US" sz="1400" i="1">
                <a:hlinkClick r:id="rId2"/>
              </a:rPr>
              <a:t>National RTAP. Safety Training and Rural Transit Training Module </a:t>
            </a:r>
            <a:endParaRPr lang="en-US" sz="1400" i="1"/>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157</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33838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4A618-094F-1942-B188-16438D6E0102}"/>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F0D1A2CF-70F8-AE45-8E09-DFD37099C696}"/>
              </a:ext>
            </a:extLst>
          </p:cNvPr>
          <p:cNvSpPr>
            <a:spLocks noGrp="1"/>
          </p:cNvSpPr>
          <p:nvPr>
            <p:ph idx="1"/>
          </p:nvPr>
        </p:nvSpPr>
        <p:spPr/>
        <p:txBody>
          <a:bodyPr/>
          <a:lstStyle/>
          <a:p>
            <a:pPr marL="0" indent="0">
              <a:buNone/>
            </a:pPr>
            <a:r>
              <a:rPr lang="en-US" sz="1800"/>
              <a:t>Note that braking distance increases with air brakes, due to the lag time for brakes to activate. Factors such as weather, visibility and road conditions can also increase braking distance. </a:t>
            </a:r>
          </a:p>
          <a:p>
            <a:pPr marL="0" indent="0">
              <a:buNone/>
            </a:pPr>
            <a:endParaRPr lang="en-US" sz="1800"/>
          </a:p>
          <a:p>
            <a:pPr marL="0" indent="0">
              <a:buNone/>
            </a:pPr>
            <a:r>
              <a:rPr lang="en-US" sz="1800" b="1"/>
              <a:t>Calculating Reaction Distance</a:t>
            </a:r>
          </a:p>
          <a:p>
            <a:pPr marL="0" indent="0">
              <a:buNone/>
            </a:pPr>
            <a:r>
              <a:rPr lang="en-US" sz="1800"/>
              <a:t>To calculate reaction distance, take the first digit of the speed of your vehicle plus the total speed. </a:t>
            </a:r>
          </a:p>
          <a:p>
            <a:pPr marL="0" indent="0">
              <a:buNone/>
            </a:pPr>
            <a:r>
              <a:rPr lang="en-US" sz="1800"/>
              <a:t>	Example: 25 mph + 2 + 27 feet reaction distance. </a:t>
            </a:r>
          </a:p>
          <a:p>
            <a:pPr marL="0" indent="0">
              <a:buNone/>
            </a:pPr>
            <a:endParaRPr lang="en-US" sz="1800"/>
          </a:p>
          <a:p>
            <a:pPr marL="0" indent="0">
              <a:buNone/>
            </a:pPr>
            <a:r>
              <a:rPr lang="en-US" sz="1800"/>
              <a:t>Add braking distance to calculate stopping distance from moment of reaction until the vehicle is stopped. </a:t>
            </a:r>
          </a:p>
          <a:p>
            <a:pPr marL="0" indent="0">
              <a:buNone/>
            </a:pPr>
            <a:endParaRPr lang="en-US" sz="1800"/>
          </a:p>
          <a:p>
            <a:pPr marL="0" indent="0">
              <a:buNone/>
            </a:pPr>
            <a:r>
              <a:rPr lang="en-US" sz="1400" i="1"/>
              <a:t>Source: </a:t>
            </a:r>
            <a:r>
              <a:rPr lang="en-US" sz="1400" i="1">
                <a:hlinkClick r:id="rId2"/>
              </a:rPr>
              <a:t>National RTAP. Safety Training and Rural Transit Training Module </a:t>
            </a:r>
            <a:endParaRPr lang="en-US" sz="1800"/>
          </a:p>
          <a:p>
            <a:pPr marL="0" indent="0">
              <a:buNone/>
            </a:pPr>
            <a:endParaRPr lang="en-US" sz="1400"/>
          </a:p>
        </p:txBody>
      </p:sp>
      <p:sp>
        <p:nvSpPr>
          <p:cNvPr id="2" name="Slide Number Placeholder 1">
            <a:extLst>
              <a:ext uri="{FF2B5EF4-FFF2-40B4-BE49-F238E27FC236}">
                <a16:creationId xmlns:a16="http://schemas.microsoft.com/office/drawing/2014/main" id="{165CA7C8-2895-CC4C-8D20-52EC104FBFEF}"/>
              </a:ext>
            </a:extLst>
          </p:cNvPr>
          <p:cNvSpPr>
            <a:spLocks noGrp="1"/>
          </p:cNvSpPr>
          <p:nvPr>
            <p:ph type="sldNum" sz="quarter" idx="10"/>
          </p:nvPr>
        </p:nvSpPr>
        <p:spPr/>
        <p:txBody>
          <a:bodyPr/>
          <a:lstStyle/>
          <a:p>
            <a:r>
              <a:rPr lang="en-US" altLang="en-US"/>
              <a:t>/ </a:t>
            </a:r>
            <a:fld id="{C3C0AEC5-A6E4-4AB2-9AD5-E7FD2AE07E24}" type="slidenum">
              <a:rPr lang="en-US" altLang="en-US" smtClean="0"/>
              <a:pPr/>
              <a:t>158</a:t>
            </a:fld>
            <a:endParaRPr lang="en-US" altLang="en-US"/>
          </a:p>
        </p:txBody>
      </p:sp>
      <p:sp>
        <p:nvSpPr>
          <p:cNvPr id="4" name="Oval 3">
            <a:extLst>
              <a:ext uri="{FF2B5EF4-FFF2-40B4-BE49-F238E27FC236}">
                <a16:creationId xmlns:a16="http://schemas.microsoft.com/office/drawing/2014/main" id="{FE6030F7-AA1B-C642-BE66-83BDA99A0B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B80BC-143F-3F40-9202-5EE3764723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6D53C3-6185-F04F-8DF4-1D754DC218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0BEC46-0826-114D-81CD-AEA61611667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AC7B9-C4E1-5C47-9D83-BC0FB412D04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C6195A-8444-5847-A165-B5DAC3D706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96A0-B04F-9D41-A0A4-07720DE6E1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5E815F-794F-C746-B47C-C39218FB8F5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F802ECD-8B92-C343-B6FB-6DFDCAAD27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C2A34E2-153C-7E47-AD08-46606A06C3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2308E-CCF6-D544-A7C5-801A48248A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978DFE-5EF3-D14D-A1D2-0EF9B9DC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917AE-17FE-5B41-97BD-5A0AA1706F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BE7A2F-F56A-4F44-AE8C-2D01FF5334F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81429-9466-6C47-A7A9-7E38C28EE45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4A2497-5441-1C49-A3A9-D0138DCBE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521AFD-2FC2-4D43-805B-B29BB4B58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E3EE5A-D8BF-0E4C-B8E5-580C1F03E99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0B166F86-AA60-1243-9F20-05717F4495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9B908610-79E1-1F4C-8217-6277EAC9D08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76FD842F-D033-F740-85E7-309FBFB025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664572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r>
              <a:rPr lang="en-US" sz="1800"/>
              <a:t>When traveling behind another vehicle, keep speed at a level that allows for safe stopping. While there are rules of thumb regarding following distance, what is safe will depend upon the driver, the vehicle, weather conditions, road conditions, traffic conditions, and speed of travel. </a:t>
            </a:r>
          </a:p>
          <a:p>
            <a:endParaRPr lang="en-US" sz="1800"/>
          </a:p>
          <a:p>
            <a:pPr marL="0" indent="0">
              <a:buNone/>
            </a:pPr>
            <a:r>
              <a:rPr lang="en-US" sz="1800" b="1"/>
              <a:t>How much space do you need? </a:t>
            </a:r>
          </a:p>
          <a:p>
            <a:r>
              <a:rPr lang="en-US" sz="1800"/>
              <a:t>One second of space for each 10 feet of vehicle (below 40 mph)</a:t>
            </a:r>
          </a:p>
          <a:p>
            <a:r>
              <a:rPr lang="en-US" sz="1800"/>
              <a:t>Add one second for speeds greater than 40mph</a:t>
            </a:r>
          </a:p>
          <a:p>
            <a:pPr marL="0" indent="0">
              <a:buNone/>
            </a:pPr>
            <a:r>
              <a:rPr lang="en-US" sz="1800" b="1"/>
              <a:t>Example: (</a:t>
            </a:r>
            <a:r>
              <a:rPr lang="en-US" sz="1800"/>
              <a:t>For a 30 ft bus in slower city traffic): 3 seconds between you and the vehicle in front of you</a:t>
            </a:r>
          </a:p>
          <a:p>
            <a:pPr marL="0" indent="0">
              <a:buNone/>
            </a:pPr>
            <a:endParaRPr lang="en-US" sz="1800" b="1"/>
          </a:p>
          <a:p>
            <a:pPr marL="0" indent="0">
              <a:buNone/>
            </a:pPr>
            <a:r>
              <a:rPr lang="en-US" sz="1800" b="1"/>
              <a:t>Example: </a:t>
            </a:r>
            <a:r>
              <a:rPr lang="en-US" sz="1800"/>
              <a:t>(for a 30 ft bus on an interstate) 4 second minimum between you and the vehicle in front of you.</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159</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15293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commercial motor vehicle? </a:t>
            </a:r>
          </a:p>
          <a:p>
            <a:pPr marL="0" indent="0">
              <a:buNone/>
            </a:pPr>
            <a:endParaRPr lang="en-US" sz="1700"/>
          </a:p>
          <a:p>
            <a:pPr marL="0" indent="0">
              <a:buNone/>
            </a:pPr>
            <a:r>
              <a:rPr lang="en-US"/>
              <a:t>A vehicle having </a:t>
            </a:r>
          </a:p>
          <a:p>
            <a:pPr marL="685800" indent="-338138"/>
            <a:r>
              <a:rPr lang="en-US"/>
              <a:t>a gross vehicle weight rating (GVWR) of 10,001 pounds or more; </a:t>
            </a:r>
          </a:p>
          <a:p>
            <a:pPr marL="685800" indent="-338138"/>
            <a:r>
              <a:rPr lang="en-US"/>
              <a:t>designed to transport &gt;15 passengers, including the driver; </a:t>
            </a:r>
          </a:p>
          <a:p>
            <a:pPr marL="685800" indent="-338138"/>
            <a:r>
              <a:rPr lang="en-US"/>
              <a:t>or transporting hazardous materials in quantities requiring the vehicle to be placarded. </a:t>
            </a:r>
          </a:p>
          <a:p>
            <a:pPr marL="0" indent="0">
              <a:buNone/>
            </a:pPr>
            <a:endParaRPr lang="en-US" sz="1700" b="1">
              <a:cs typeface="Calibri"/>
            </a:endParaRPr>
          </a:p>
          <a:p>
            <a:pPr marL="0" indent="0">
              <a:buNone/>
            </a:pPr>
            <a:r>
              <a:rPr lang="en-US" sz="1500" b="1" i="1">
                <a:cs typeface="Calibri"/>
              </a:rPr>
              <a:t>Reference: </a:t>
            </a:r>
            <a:r>
              <a:rPr lang="en-US" sz="1500" i="1"/>
              <a:t>Section 204 of the Motor Carrier Safety Act of 1984 (MCSA) (Pub. L. 98-554, Title II, 98 Stat. 2832, at 2833)</a:t>
            </a:r>
            <a:endParaRPr lang="en-US" sz="1500" b="1"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1031F2-070D-9844-9FDC-29FC7848E0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124C5A-6DF6-B949-9F2D-69B0FCB619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5F469A-ADAA-CA40-9BB5-3D51A56C8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27CCF48-8DA7-7146-B463-901B7A8BC3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7063AC-BCEF-A244-A4CC-EF660BA5AF7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2822631-FB0B-C448-B25C-F63BE50848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A9B7FEB1-F774-6941-9366-F465649C270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355C4373-8F11-444C-850D-842B2094558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92731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BD6CC-0655-1F4B-81EB-F01F81188424}"/>
              </a:ext>
            </a:extLst>
          </p:cNvPr>
          <p:cNvSpPr>
            <a:spLocks noGrp="1"/>
          </p:cNvSpPr>
          <p:nvPr>
            <p:ph type="title"/>
          </p:nvPr>
        </p:nvSpPr>
        <p:spPr/>
        <p:txBody>
          <a:bodyPr/>
          <a:lstStyle/>
          <a:p>
            <a:r>
              <a:rPr lang="en-US"/>
              <a:t>Speed Management</a:t>
            </a:r>
          </a:p>
        </p:txBody>
      </p:sp>
      <p:sp>
        <p:nvSpPr>
          <p:cNvPr id="25" name="Content Placeholder 24">
            <a:extLst>
              <a:ext uri="{FF2B5EF4-FFF2-40B4-BE49-F238E27FC236}">
                <a16:creationId xmlns:a16="http://schemas.microsoft.com/office/drawing/2014/main" id="{29DCDD0B-5036-AA47-9FB4-64E6721DDCD5}"/>
              </a:ext>
            </a:extLst>
          </p:cNvPr>
          <p:cNvSpPr>
            <a:spLocks noGrp="1"/>
          </p:cNvSpPr>
          <p:nvPr>
            <p:ph idx="1"/>
          </p:nvPr>
        </p:nvSpPr>
        <p:spPr/>
        <p:txBody>
          <a:bodyPr/>
          <a:lstStyle/>
          <a:p>
            <a:pPr marL="0" indent="0">
              <a:buNone/>
            </a:pPr>
            <a:r>
              <a:rPr lang="en-US" sz="2800" b="1"/>
              <a:t>The 1,000 and 4 Rule </a:t>
            </a:r>
          </a:p>
          <a:p>
            <a:pPr marL="0" indent="0">
              <a:buNone/>
            </a:pPr>
            <a:r>
              <a:rPr lang="en-US" sz="2800"/>
              <a:t>When the vehicle ahead passes a fixed point, like a sign, tree, or pole, begin counting “one thousand one, one thousand two, one thousand three, one thousand four.” If you pass the same point before reaching “one thousand four,” you are following too closely. </a:t>
            </a:r>
          </a:p>
          <a:p>
            <a:pPr marL="0" indent="0">
              <a:buNone/>
            </a:pPr>
            <a:endParaRPr lang="en-US" sz="1800"/>
          </a:p>
          <a:p>
            <a:pPr marL="0" indent="0">
              <a:buNone/>
            </a:pPr>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r>
              <a:rPr lang="en-US" sz="1800" b="1"/>
              <a:t> </a:t>
            </a:r>
            <a:endParaRPr lang="en-US" sz="1800"/>
          </a:p>
          <a:p>
            <a:pPr marL="0" indent="0">
              <a:buNone/>
            </a:pPr>
            <a:endParaRPr lang="en-US" sz="1800" b="1"/>
          </a:p>
        </p:txBody>
      </p:sp>
      <p:sp>
        <p:nvSpPr>
          <p:cNvPr id="2" name="Slide Number Placeholder 1">
            <a:extLst>
              <a:ext uri="{FF2B5EF4-FFF2-40B4-BE49-F238E27FC236}">
                <a16:creationId xmlns:a16="http://schemas.microsoft.com/office/drawing/2014/main" id="{EE95551D-8016-694D-91B4-344B53C2C348}"/>
              </a:ext>
            </a:extLst>
          </p:cNvPr>
          <p:cNvSpPr>
            <a:spLocks noGrp="1"/>
          </p:cNvSpPr>
          <p:nvPr>
            <p:ph type="sldNum" sz="quarter" idx="10"/>
          </p:nvPr>
        </p:nvSpPr>
        <p:spPr/>
        <p:txBody>
          <a:bodyPr/>
          <a:lstStyle/>
          <a:p>
            <a:r>
              <a:rPr lang="en-US" altLang="en-US"/>
              <a:t>/ </a:t>
            </a:r>
            <a:fld id="{C3C0AEC5-A6E4-4AB2-9AD5-E7FD2AE07E24}" type="slidenum">
              <a:rPr lang="en-US" altLang="en-US" smtClean="0"/>
              <a:pPr/>
              <a:t>160</a:t>
            </a:fld>
            <a:endParaRPr lang="en-US" altLang="en-US"/>
          </a:p>
        </p:txBody>
      </p:sp>
      <p:sp>
        <p:nvSpPr>
          <p:cNvPr id="4" name="Oval 3">
            <a:extLst>
              <a:ext uri="{FF2B5EF4-FFF2-40B4-BE49-F238E27FC236}">
                <a16:creationId xmlns:a16="http://schemas.microsoft.com/office/drawing/2014/main" id="{A9343FA5-1E4A-D547-8259-8E4810A177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7B4B8F-A8EA-254B-B6AA-B49B44716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E82883-6409-3D4C-8DE2-9D725EF701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8A536B-8701-4641-ABB6-047E65C660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8F3388-C038-3A4E-827A-9E50DC3F2F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DE41F1-7EEA-214D-8E4A-C672E7964D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EED2AF-EF0B-A449-BA04-EFD3046B4C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F28760-92EE-0945-BB60-9F461AC945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D55039-65CB-8C4D-8519-C86E634621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21455D9-56F4-6440-A44D-F93643C49D4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DD4A8F-5EA3-2747-8080-8337FB24A8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FB7642-5D9B-2A4E-B465-32D3F3F52B8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996265-B599-494A-A90F-DCE04F0FA3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AD0D50-C5EE-4E40-99F1-1834845E45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47A554-5B3E-D540-A79B-166F56895B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35140E-EC6E-5942-95C8-3A51E76E11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FA3B08-7F8B-E241-BEFA-F166C6CA32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638794E-46E6-F146-B01F-C5E41B9218A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E4178078-7E87-CF4D-9DE4-5E982BEF0CB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4CEA120-8A8D-A747-A088-8685E6CD76F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861D822-F6FD-8D46-A007-34E6E42BC06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61285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pPr marL="0" indent="0">
              <a:buNone/>
            </a:pPr>
            <a:r>
              <a:rPr lang="en-US" altLang="en-US" sz="2800"/>
              <a:t>The Higher the Speed, the Longer it Takes to </a:t>
            </a:r>
            <a:r>
              <a:rPr lang="en-US" altLang="en-US" sz="2800" b="1">
                <a:solidFill>
                  <a:srgbClr val="FF3300"/>
                </a:solidFill>
              </a:rPr>
              <a:t>STOP!</a:t>
            </a:r>
            <a:endParaRPr lang="en-US" altLang="en-US" sz="28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3F8B90DD-402A-1845-9A17-63A41010844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161</a:t>
            </a:fld>
            <a:endParaRPr 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nvGraphicFramePr>
        <p:xfrm>
          <a:off x="0" y="2590800"/>
          <a:ext cx="9144000" cy="3409950"/>
        </p:xfrm>
        <a:graphic>
          <a:graphicData uri="http://schemas.openxmlformats.org/presentationml/2006/ole">
            <mc:AlternateContent xmlns:mc="http://schemas.openxmlformats.org/markup-compatibility/2006">
              <mc:Choice xmlns:v="urn:schemas-microsoft-com:vml" Requires="v">
                <p:oleObj name="Photo Editor Photo" r:id="rId3" imgW="9142857" imgH="3409524" progId="MSPhotoEd.3">
                  <p:embed/>
                </p:oleObj>
              </mc:Choice>
              <mc:Fallback>
                <p:oleObj name="Photo Editor Photo" r:id="rId3"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4">
            <a:extLst>
              <a:ext uri="{FF2B5EF4-FFF2-40B4-BE49-F238E27FC236}">
                <a16:creationId xmlns:a16="http://schemas.microsoft.com/office/drawing/2014/main" id="{4E74FD23-06E4-3E41-9EBF-7ACF6CF89E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F21251-BC90-814F-BAD9-EC4C56729CA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F23AAD-A5AF-F741-A0CA-A7350ED391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CB1CBF-D093-8445-8C75-BB87572DB20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B79722-D7D9-914D-ADC5-793E63CACD2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1B0E8D-1A0D-F04C-93F3-CF637CDFFA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BE2F6D-A6B3-B943-A443-F516713BD8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69A9DE-0FE3-454F-ABA0-A20A3C417F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4705A5B-0473-7243-B645-436FF23CEE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066248-AF20-CA40-8A65-083FDA535A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4639FB-1600-FF41-87F9-A18EE41B61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65B8C9-B05D-F745-8D60-9379697A525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231D2C-1353-5849-B6F1-8C9F720563C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65E98D-76A3-E144-96A3-36E45F02105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820843-71AD-274C-A20E-9BB81F5CC2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CA813F-55C0-8449-91EF-C8B6BC2AE3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3BF409-248B-AB42-8949-186C15B317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0C5BDC-BE0F-4045-9264-2A84FBC906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DA0B885-A1E4-0044-AE1D-80ADA0B710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6626C7-42C4-B741-9DD5-830AC3238B4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47BCE53-A63C-1745-8BE7-8621508145B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CA2BDAD-9D18-4D4F-A998-A8C3AD32E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84DAAFE-F556-5F4A-8220-6E9054A1666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E09D3AD-51EA-48BE-8D89-F47EA64FD68B}"/>
              </a:ext>
            </a:extLst>
          </p:cNvPr>
          <p:cNvSpPr>
            <a:spLocks noGrp="1" noChangeArrowheads="1"/>
          </p:cNvSpPr>
          <p:nvPr>
            <p:ph type="title"/>
          </p:nvPr>
        </p:nvSpPr>
        <p:spPr/>
        <p:txBody>
          <a:bodyPr>
            <a:spAutoFit/>
          </a:bodyPr>
          <a:lstStyle/>
          <a:p>
            <a:pPr eaLnBrk="1" hangingPunct="1"/>
            <a:r>
              <a:rPr lang="en-US" altLang="en-US"/>
              <a:t>Speeding</a:t>
            </a:r>
          </a:p>
        </p:txBody>
      </p:sp>
      <p:sp>
        <p:nvSpPr>
          <p:cNvPr id="74755" name="Rectangle 3">
            <a:extLst>
              <a:ext uri="{FF2B5EF4-FFF2-40B4-BE49-F238E27FC236}">
                <a16:creationId xmlns:a16="http://schemas.microsoft.com/office/drawing/2014/main" id="{9217DFC5-02F4-45D5-9073-7E8C71E810B7}"/>
              </a:ext>
            </a:extLst>
          </p:cNvPr>
          <p:cNvSpPr>
            <a:spLocks noGrp="1" noChangeArrowheads="1"/>
          </p:cNvSpPr>
          <p:nvPr>
            <p:ph idx="1"/>
          </p:nvPr>
        </p:nvSpPr>
        <p:spPr/>
        <p:txBody>
          <a:bodyPr/>
          <a:lstStyle/>
          <a:p>
            <a:pPr eaLnBrk="1" hangingPunct="1"/>
            <a:r>
              <a:rPr lang="en-US" altLang="en-US" sz="2400"/>
              <a:t>Contributing factor in fatal crashes.</a:t>
            </a:r>
          </a:p>
          <a:p>
            <a:pPr eaLnBrk="1" hangingPunct="1"/>
            <a:r>
              <a:rPr lang="en-US" altLang="en-US" sz="2400"/>
              <a:t>#1 unsafe driving behavior that </a:t>
            </a:r>
            <a:br>
              <a:rPr lang="en-US" altLang="en-US" sz="2400"/>
            </a:br>
            <a:r>
              <a:rPr lang="en-US" altLang="en-US" sz="2400"/>
              <a:t>contributes to violations and crashes.</a:t>
            </a:r>
          </a:p>
          <a:p>
            <a:pPr eaLnBrk="1" hangingPunct="1"/>
            <a:r>
              <a:rPr lang="en-US" altLang="en-US" sz="2400"/>
              <a:t>Most common driving error: </a:t>
            </a:r>
            <a:br>
              <a:rPr lang="en-US" altLang="en-US" sz="2400"/>
            </a:br>
            <a:r>
              <a:rPr lang="en-US" altLang="en-US" sz="2400"/>
              <a:t>Exceeding the posted speed limit or </a:t>
            </a:r>
            <a:br>
              <a:rPr lang="en-US" altLang="en-US" sz="2400"/>
            </a:br>
            <a:r>
              <a:rPr lang="en-US" altLang="en-US" sz="2400"/>
              <a:t>driving at an unsafe speed </a:t>
            </a:r>
          </a:p>
          <a:p>
            <a:pPr lvl="1" eaLnBrk="1" hangingPunct="1"/>
            <a:r>
              <a:rPr lang="en-US" altLang="en-US" sz="2100"/>
              <a:t>Costs nearly $41 billion annually.</a:t>
            </a:r>
          </a:p>
        </p:txBody>
      </p:sp>
      <p:sp>
        <p:nvSpPr>
          <p:cNvPr id="2" name="Slide Number Placeholder 1">
            <a:extLst>
              <a:ext uri="{FF2B5EF4-FFF2-40B4-BE49-F238E27FC236}">
                <a16:creationId xmlns:a16="http://schemas.microsoft.com/office/drawing/2014/main" id="{AA8C7972-1E84-384B-A8EF-EA2EEC9FD192}"/>
              </a:ext>
            </a:extLst>
          </p:cNvPr>
          <p:cNvSpPr>
            <a:spLocks noGrp="1"/>
          </p:cNvSpPr>
          <p:nvPr>
            <p:ph type="sldNum" sz="quarter" idx="10"/>
          </p:nvPr>
        </p:nvSpPr>
        <p:spPr/>
        <p:txBody>
          <a:bodyPr/>
          <a:lstStyle/>
          <a:p>
            <a:pPr>
              <a:defRPr/>
            </a:pPr>
            <a:r>
              <a:rPr lang="en-US"/>
              <a:t>/ </a:t>
            </a:r>
            <a:fld id="{313A0AF6-48F0-4446-B57B-CB4FBA529D5C}" type="slidenum">
              <a:rPr lang="en-US" smtClean="0"/>
              <a:pPr>
                <a:defRPr/>
              </a:pPr>
              <a:t>162</a:t>
            </a:fld>
            <a:endParaRPr lang="en-US"/>
          </a:p>
        </p:txBody>
      </p:sp>
      <p:pic>
        <p:nvPicPr>
          <p:cNvPr id="156676" name="Picture 4" descr="nightdr4">
            <a:extLst>
              <a:ext uri="{FF2B5EF4-FFF2-40B4-BE49-F238E27FC236}">
                <a16:creationId xmlns:a16="http://schemas.microsoft.com/office/drawing/2014/main" id="{0D3C21E4-B0C4-4E85-89C1-E9352953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242" y="2265770"/>
            <a:ext cx="1997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33F3983-E455-BD40-8387-026E7D0035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CED7A9-9062-2A49-9CFC-76A4D4E4D4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185249-E9E7-734E-B81F-B08CA4C563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AD252F-0F9B-6B41-858E-BD8BF50629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E4603-C553-5A46-AD59-9D74375A5CC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5E8959-A0FD-3F4F-B5FE-51FC0F9F48E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7BCC-C26B-D24F-9BFE-40695C1EA7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2EC2EC-8384-FF4C-B9A6-D1E5D80B67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D9F00E-E4F0-144F-B64F-7A509BA7D6B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2A5297-8ED2-B948-BFB2-0EB3DB6B14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CED777-EBEE-7344-A428-16203AEB44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791C61-AC20-DB49-8119-C0469A3CB6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F9A82-8814-2148-B7A3-B214A2DB36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5D3FA7-0C2A-5E41-B050-39BCD45409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808D2A-61D7-4249-B07C-8BDAE29F7ED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3257A8-82D8-9545-91D8-4506793EFB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C72B8B-1B60-DE4A-B13B-237642ED84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F960F1-F5BA-A147-AC42-2956D48F9F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3C67AE-21C4-634E-962C-1F01E9936E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A1FB74-9683-8648-A956-F7D38DD662F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04CAC1F-2EC1-6F4F-8BAA-D6063FEF86A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AD71777-058F-884C-ADA5-0A44FEB9848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7239410-3769-2141-908E-44A4BBD4627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3B8F25A-78AC-45D4-8230-327C6978E14A}"/>
              </a:ext>
            </a:extLst>
          </p:cNvPr>
          <p:cNvSpPr>
            <a:spLocks noGrp="1" noChangeArrowheads="1"/>
          </p:cNvSpPr>
          <p:nvPr>
            <p:ph type="title"/>
          </p:nvPr>
        </p:nvSpPr>
        <p:spPr/>
        <p:txBody>
          <a:bodyPr>
            <a:spAutoFit/>
          </a:bodyPr>
          <a:lstStyle/>
          <a:p>
            <a:pPr eaLnBrk="1" hangingPunct="1"/>
            <a:r>
              <a:rPr lang="en-US" altLang="en-US"/>
              <a:t>Determining the Safest Driving Speed</a:t>
            </a:r>
          </a:p>
        </p:txBody>
      </p:sp>
      <p:sp>
        <p:nvSpPr>
          <p:cNvPr id="75779" name="Rectangle 3">
            <a:extLst>
              <a:ext uri="{FF2B5EF4-FFF2-40B4-BE49-F238E27FC236}">
                <a16:creationId xmlns:a16="http://schemas.microsoft.com/office/drawing/2014/main" id="{E1A482B5-AF2C-4629-A8D2-48B39A107932}"/>
              </a:ext>
            </a:extLst>
          </p:cNvPr>
          <p:cNvSpPr>
            <a:spLocks noGrp="1" noChangeArrowheads="1"/>
          </p:cNvSpPr>
          <p:nvPr>
            <p:ph idx="1"/>
          </p:nvPr>
        </p:nvSpPr>
        <p:spPr/>
        <p:txBody>
          <a:bodyPr/>
          <a:lstStyle/>
          <a:p>
            <a:pPr eaLnBrk="1" hangingPunct="1"/>
            <a:r>
              <a:rPr lang="en-US" altLang="en-US" sz="2800"/>
              <a:t>Know the speed limit.</a:t>
            </a:r>
            <a:endParaRPr lang="en-US" altLang="en-US" sz="2800">
              <a:cs typeface="Calibri"/>
            </a:endParaRPr>
          </a:p>
          <a:p>
            <a:pPr eaLnBrk="1" hangingPunct="1"/>
            <a:r>
              <a:rPr lang="en-US" altLang="en-US" sz="2800"/>
              <a:t>Assess the driving conditions.</a:t>
            </a:r>
            <a:endParaRPr lang="en-US" altLang="en-US" sz="2800">
              <a:cs typeface="Calibri"/>
            </a:endParaRPr>
          </a:p>
          <a:p>
            <a:pPr lvl="1" eaLnBrk="1" hangingPunct="1"/>
            <a:r>
              <a:rPr lang="en-US" altLang="en-US" sz="2800"/>
              <a:t>The legal and posted speed limit may still be too fast.</a:t>
            </a:r>
            <a:endParaRPr lang="en-US" altLang="en-US" sz="2800">
              <a:cs typeface="Calibri"/>
            </a:endParaRPr>
          </a:p>
          <a:p>
            <a:pPr lvl="1" eaLnBrk="1" hangingPunct="1"/>
            <a:r>
              <a:rPr lang="en-US" altLang="en-US" sz="2800"/>
              <a:t>Adjust your vehicle speed to the conditions that require a slower and safe speed.</a:t>
            </a:r>
            <a:endParaRPr lang="en-US" altLang="en-US" sz="2800">
              <a:cs typeface="Calibri"/>
            </a:endParaRPr>
          </a:p>
        </p:txBody>
      </p:sp>
      <p:sp>
        <p:nvSpPr>
          <p:cNvPr id="2" name="Slide Number Placeholder 1">
            <a:extLst>
              <a:ext uri="{FF2B5EF4-FFF2-40B4-BE49-F238E27FC236}">
                <a16:creationId xmlns:a16="http://schemas.microsoft.com/office/drawing/2014/main" id="{E54C69EE-8C6F-864F-8DD7-96173F817490}"/>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163</a:t>
            </a:fld>
            <a:endParaRPr lang="en-US"/>
          </a:p>
        </p:txBody>
      </p:sp>
      <p:sp>
        <p:nvSpPr>
          <p:cNvPr id="4" name="Oval 3">
            <a:extLst>
              <a:ext uri="{FF2B5EF4-FFF2-40B4-BE49-F238E27FC236}">
                <a16:creationId xmlns:a16="http://schemas.microsoft.com/office/drawing/2014/main" id="{AED72770-E6F3-4A43-B826-794819E57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B4A4FC-9D83-AC40-836B-5DB37EAE6F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B8D135-4334-3541-AA1B-B5320471E9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6F9444-F9E4-0C44-A8B4-FAFEC381AA0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52F6FD-A254-B247-9AE7-7E47801C40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2D9906-E1D9-B842-BF8B-9A1AE7CC413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8D18FB-8635-E144-B48B-9D475F04DF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21A6E-BD65-164B-B7B4-D955C82C11E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FBFFCF-607C-A548-A21F-3054521306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F1A750-E56B-804E-AEE3-83FCF3940EF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BC0305-BE3F-014A-A8D5-EBE9FB78FC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D6DCD2-40E5-F54E-BC13-AA63F49B2C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E8AE63-4397-904F-9B29-A1E0DC99DD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69DAD72-241C-1340-B8C5-2C6D054749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D52123-837E-C042-923C-D3174BDA2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7BF3531-B874-EB46-A32E-413927455D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C823B9-3798-3249-AE2A-93AA9AA8338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515EC7-DB3E-994A-832A-E84B6C91A4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F790DB1-BF57-0B43-B925-AAB8A9EAEB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72731C-76E2-2B4B-86D1-6BAAF41998A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E043C112-7BD9-E549-A089-CFCDA80C135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B94F8288-04F5-EA4A-B06A-6D5B61EBFEA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2E1398-D053-2E42-A479-759A73E9EFC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360CA53-ED3D-452A-AC25-E114C0018313}"/>
              </a:ext>
            </a:extLst>
          </p:cNvPr>
          <p:cNvSpPr>
            <a:spLocks noGrp="1" noChangeArrowheads="1"/>
          </p:cNvSpPr>
          <p:nvPr>
            <p:ph type="title"/>
          </p:nvPr>
        </p:nvSpPr>
        <p:spPr/>
        <p:txBody>
          <a:bodyPr>
            <a:spAutoFit/>
          </a:bodyPr>
          <a:lstStyle/>
          <a:p>
            <a:pPr eaLnBrk="1" hangingPunct="1"/>
            <a:r>
              <a:rPr lang="en-US" altLang="en-US"/>
              <a:t>Determining the Safest Driving Speed</a:t>
            </a:r>
            <a:r>
              <a:rPr lang="en-US" altLang="en-US">
                <a:solidFill>
                  <a:srgbClr val="FFFFFF"/>
                </a:solidFill>
              </a:rPr>
              <a:t>ed</a:t>
            </a:r>
          </a:p>
        </p:txBody>
      </p:sp>
      <p:sp>
        <p:nvSpPr>
          <p:cNvPr id="76803" name="Rectangle 3">
            <a:extLst>
              <a:ext uri="{FF2B5EF4-FFF2-40B4-BE49-F238E27FC236}">
                <a16:creationId xmlns:a16="http://schemas.microsoft.com/office/drawing/2014/main" id="{52B0CAC5-BEBE-4F73-B50B-7FA087FEAF0E}"/>
              </a:ext>
            </a:extLst>
          </p:cNvPr>
          <p:cNvSpPr>
            <a:spLocks noGrp="1" noChangeArrowheads="1"/>
          </p:cNvSpPr>
          <p:nvPr>
            <p:ph idx="1"/>
          </p:nvPr>
        </p:nvSpPr>
        <p:spPr/>
        <p:txBody>
          <a:bodyPr/>
          <a:lstStyle/>
          <a:p>
            <a:pPr eaLnBrk="1" hangingPunct="1"/>
            <a:r>
              <a:rPr lang="en-US" altLang="en-US" sz="2800"/>
              <a:t>For every 10mph over 50 mph, the risk of death </a:t>
            </a:r>
            <a:br>
              <a:rPr lang="en-US" altLang="en-US" sz="2800"/>
            </a:br>
            <a:r>
              <a:rPr lang="en-US" altLang="en-US" sz="2800"/>
              <a:t>in a traffic crash is doubled.</a:t>
            </a:r>
            <a:endParaRPr lang="en-US" altLang="en-US" sz="2800">
              <a:cs typeface="Calibri"/>
            </a:endParaRPr>
          </a:p>
          <a:p>
            <a:pPr eaLnBrk="1" hangingPunct="1"/>
            <a:r>
              <a:rPr lang="en-US" altLang="en-US" sz="2800"/>
              <a:t>You may be required to reduce your speed </a:t>
            </a:r>
            <a:br>
              <a:rPr lang="en-US" altLang="en-US" sz="2800"/>
            </a:br>
            <a:r>
              <a:rPr lang="en-US" altLang="en-US" sz="2800"/>
              <a:t>in many driving situations, including weather conditions </a:t>
            </a:r>
          </a:p>
          <a:p>
            <a:pPr eaLnBrk="1" hangingPunct="1"/>
            <a:r>
              <a:rPr lang="en-US" altLang="en-US" sz="2800"/>
              <a:t>Increasing speed decreases your field of vision and puts you at greater risk of being involved in a crash.</a:t>
            </a:r>
            <a:endParaRPr lang="en-US" altLang="en-US" sz="2800">
              <a:cs typeface="Calibri"/>
            </a:endParaRPr>
          </a:p>
        </p:txBody>
      </p:sp>
      <p:sp>
        <p:nvSpPr>
          <p:cNvPr id="2" name="Slide Number Placeholder 1">
            <a:extLst>
              <a:ext uri="{FF2B5EF4-FFF2-40B4-BE49-F238E27FC236}">
                <a16:creationId xmlns:a16="http://schemas.microsoft.com/office/drawing/2014/main" id="{A727F18B-7E57-A449-B45B-2937E944E4B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164</a:t>
            </a:fld>
            <a:endParaRPr lang="en-US"/>
          </a:p>
        </p:txBody>
      </p:sp>
      <p:sp>
        <p:nvSpPr>
          <p:cNvPr id="4" name="Oval 3">
            <a:extLst>
              <a:ext uri="{FF2B5EF4-FFF2-40B4-BE49-F238E27FC236}">
                <a16:creationId xmlns:a16="http://schemas.microsoft.com/office/drawing/2014/main" id="{27DB32B6-D557-7F4F-AE51-8095D7F80B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573D292-BF05-C245-9072-2BF53FC4EC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F8C4B8-04E4-FB4C-AEA7-64F1796984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CF5532-57D3-334B-B115-2E8EA7951BB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B32793-41BE-404E-A739-FFF801DF19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9C6154-B9EF-F84C-A44E-97A7774550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26CF33-F59C-6943-905E-F6E9C80647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60DCF5F-70A1-BF41-A9DE-7363CBE004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A36566-E2F4-0443-9EEA-DBEBE8E3253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19B5BC-CED3-3745-BC03-758DFBF2E80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B91B1B-B0AB-2D44-8D62-F1C5F30312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C149B9-1DBB-D743-BBC9-5D2C098E82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A7BDEC-F056-0745-BA57-7F3C5AAFD2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79CC1-7310-8F4F-8AB5-7C868728E3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A3AC96-C9F5-874E-BCD2-2F21056480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5BB909-3D4B-2E44-A1CF-05B1150A17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736A2E-EC37-8446-B64B-DA962CC717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58CD4A-29E9-0744-97B8-ADD97D7CE7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D187D8-5C22-A54B-8292-4B21BBC06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97BCC57-A3A4-5149-89C1-0971E79A00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F005830F-FA6C-554C-AD24-6741B4F9567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C867F66-9C12-4449-9AB8-C964E1716FD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090B773-CAE0-8147-860F-8DEA487210E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062975DA-95CE-41BA-9AA3-80C190E7F8AC}"/>
              </a:ext>
            </a:extLst>
          </p:cNvPr>
          <p:cNvSpPr>
            <a:spLocks noGrp="1"/>
          </p:cNvSpPr>
          <p:nvPr>
            <p:ph type="title"/>
          </p:nvPr>
        </p:nvSpPr>
        <p:spPr/>
        <p:txBody>
          <a:bodyPr/>
          <a:lstStyle/>
          <a:p>
            <a:r>
              <a:rPr lang="en-US" altLang="en-US"/>
              <a:t>Determining the Safest Driving Speed</a:t>
            </a:r>
            <a:r>
              <a:rPr lang="en-US" altLang="en-US">
                <a:solidFill>
                  <a:srgbClr val="FFFFFF"/>
                </a:solidFill>
              </a:rPr>
              <a:t>ed</a:t>
            </a:r>
            <a:endParaRPr lang="en-US" altLang="en-US"/>
          </a:p>
        </p:txBody>
      </p:sp>
      <p:sp>
        <p:nvSpPr>
          <p:cNvPr id="162819" name="Content Placeholder 2">
            <a:extLst>
              <a:ext uri="{FF2B5EF4-FFF2-40B4-BE49-F238E27FC236}">
                <a16:creationId xmlns:a16="http://schemas.microsoft.com/office/drawing/2014/main" id="{FEB6B7D5-34D6-4D8E-9919-8C3F7F0F35FF}"/>
              </a:ext>
            </a:extLst>
          </p:cNvPr>
          <p:cNvSpPr>
            <a:spLocks noGrp="1"/>
          </p:cNvSpPr>
          <p:nvPr>
            <p:ph idx="1"/>
          </p:nvPr>
        </p:nvSpPr>
        <p:spPr/>
        <p:txBody>
          <a:bodyPr/>
          <a:lstStyle/>
          <a:p>
            <a:r>
              <a:rPr lang="en-US" altLang="en-US" b="1"/>
              <a:t>Minnesota’s basic speed law requires you to drive at a speed no faster than is reasonable under existing conditions. </a:t>
            </a:r>
            <a:r>
              <a:rPr lang="en-US" altLang="en-US"/>
              <a:t>These include weather, traffic, and road conditions. </a:t>
            </a:r>
          </a:p>
          <a:p>
            <a:r>
              <a:rPr lang="en-US" altLang="en-US"/>
              <a:t>Driving faster than the posted speed limit is illegal. </a:t>
            </a:r>
          </a:p>
          <a:p>
            <a:pPr lvl="1"/>
            <a:r>
              <a:rPr lang="en-US" altLang="en-US"/>
              <a:t>The posted speed limit is the maximum speed permitted on that particular road. </a:t>
            </a:r>
          </a:p>
          <a:p>
            <a:pPr lvl="1"/>
            <a:r>
              <a:rPr lang="en-US" altLang="en-US"/>
              <a:t>The speed limit on two-lane highways with a posted speed limit of 55 mph or higher is increased by 10 mph when the driver is lawfully passing another vehicle in the same direction. </a:t>
            </a:r>
          </a:p>
          <a:p>
            <a:r>
              <a:rPr lang="en-US" altLang="en-US"/>
              <a:t>Minimum speed limits may be posted on some roads. </a:t>
            </a:r>
          </a:p>
          <a:p>
            <a:pPr lvl="1"/>
            <a:r>
              <a:rPr lang="en-US" altLang="en-US"/>
              <a:t>It is illegal to drive slower than the posted minimum speed under normal weather, traffic, and road conditions. </a:t>
            </a:r>
          </a:p>
          <a:p>
            <a:r>
              <a:rPr lang="en-US" altLang="en-US"/>
              <a:t>Note: If you approach an intersection at an unlawful speed, you lose the right-of-way privilege associated with driving at a lawful speed. </a:t>
            </a:r>
          </a:p>
          <a:p>
            <a:endParaRPr lang="en-US" altLang="en-US"/>
          </a:p>
        </p:txBody>
      </p:sp>
      <p:sp>
        <p:nvSpPr>
          <p:cNvPr id="2" name="Slide Number Placeholder 1">
            <a:extLst>
              <a:ext uri="{FF2B5EF4-FFF2-40B4-BE49-F238E27FC236}">
                <a16:creationId xmlns:a16="http://schemas.microsoft.com/office/drawing/2014/main" id="{B604A547-41E7-2D4E-9CA4-3B1B63CD05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165</a:t>
            </a:fld>
            <a:endParaRPr lang="en-US"/>
          </a:p>
        </p:txBody>
      </p:sp>
      <p:sp>
        <p:nvSpPr>
          <p:cNvPr id="4" name="Oval 3">
            <a:extLst>
              <a:ext uri="{FF2B5EF4-FFF2-40B4-BE49-F238E27FC236}">
                <a16:creationId xmlns:a16="http://schemas.microsoft.com/office/drawing/2014/main" id="{D1211036-0897-9443-AFA5-E69C14BD30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3B9547-3E8E-B548-9439-6B48403E19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42368E-2C4A-B84E-8562-9760BAC01CF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D08FD0-E140-094D-ACB5-302DA67A6F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2FA838-3EE8-854A-834E-B31FE696E9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95B2BD-3880-1246-9841-9971D9017C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D412A1-282E-114F-8CD7-2502F580E6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7C03D6-B639-234C-A01C-E4FF3FCE825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2583D71-1454-6E4E-A7E0-87B65F13FB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726A07-7963-6A49-8395-B4EC2A8BB5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4A2284-7729-4A4D-9CFB-E6D3311E7B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F4F846-4624-C048-A357-7690A9E7BA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F62014-5EF6-4B45-9DEB-C512E8435DB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582284-7288-0C41-A70A-D62246303C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3F043A0-8589-3543-8F6E-1AA792EA53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1D15295-A4FB-334E-8177-E277958BF2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2A2F5E-3B82-F84E-A0E4-9389D3B34D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239211C-038D-3744-BC59-4A0F4A12A2F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F8F7C0-3716-464B-AE56-31A90D3E8F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5AB827-C1FC-5745-A75B-670F3FAABE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27FA34A6-CE6C-0F4D-B269-1DF411DF6CD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D13F9C62-0503-BD43-9B63-88D8A7AC163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FFEA36DF-F776-9D48-AC74-865163EFBB7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2.5 Space Management </a:t>
            </a:r>
            <a:endParaRPr lang="en-US">
              <a:cs typeface="Calibri Light"/>
            </a:endParaRPr>
          </a:p>
        </p:txBody>
      </p:sp>
      <p:sp>
        <p:nvSpPr>
          <p:cNvPr id="7" name="Oval 6">
            <a:extLst>
              <a:ext uri="{FF2B5EF4-FFF2-40B4-BE49-F238E27FC236}">
                <a16:creationId xmlns:a16="http://schemas.microsoft.com/office/drawing/2014/main" id="{5D3B217D-16E6-3844-8FB2-5815C8B9AB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E2072A6-5242-894C-83BF-3C204E41AD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170B7A-2938-E24E-882B-681CB5DC94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5614E0-0C0D-AA40-9158-583536843BB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70765E-B56D-E044-9B03-17D109A210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C35BCAF-CC27-D946-9C89-4D739D58FE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738B56-938F-234A-93A0-4D615624950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6BC859-0416-704B-9C67-547954098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EAB521-0BFA-5F4C-BC3F-F5FF42DAB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48748E-5987-FE42-AC0A-9B9B0239BFE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A2501-3150-7342-A53A-4CD0B82D7D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C7C093E-9354-0C4F-BF6F-315560AB4E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A35524-ED9D-7E48-899F-A469F3C28F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335367-EA99-1E49-AEEB-10B073662BD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8C444C5-EE96-FB48-A82B-26D42A6115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F4BC1-7A22-0248-B664-9E8D2B0472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D4D6BB5-7506-A248-9946-9DD6CD6A2FE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E6D08B-BA2A-FD4C-B552-B779CE3F57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3EFE0A-1C79-2342-923C-EB32591916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8DB860-CEF8-AE4D-9340-095F44786A9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51CEF4F-BF96-5C46-B583-3BCB6E2DFCC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04730C-2C36-6B4E-9CFE-EA61BD70F9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6A0E452-B8E2-C94C-856E-90A58856466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DAB7BA65-8EE4-A94B-86DA-52D374CCEF31}"/>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A1.2.5, BA1.2.5, and B1.2.5</a:t>
            </a:r>
          </a:p>
        </p:txBody>
      </p:sp>
    </p:spTree>
    <p:extLst>
      <p:ext uri="{BB962C8B-B14F-4D97-AF65-F5344CB8AC3E}">
        <p14:creationId xmlns:p14="http://schemas.microsoft.com/office/powerpoint/2010/main" val="20888319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a:extLst>
              <a:ext uri="{FF2B5EF4-FFF2-40B4-BE49-F238E27FC236}">
                <a16:creationId xmlns:a16="http://schemas.microsoft.com/office/drawing/2014/main" id="{0713282E-C567-406D-8095-7EC207C14C0F}"/>
              </a:ext>
            </a:extLst>
          </p:cNvPr>
          <p:cNvSpPr>
            <a:spLocks noChangeArrowheads="1"/>
          </p:cNvSpPr>
          <p:nvPr/>
        </p:nvSpPr>
        <p:spPr bwMode="auto">
          <a:xfrm>
            <a:off x="7210926" y="20574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3" name="Title 1">
            <a:extLst>
              <a:ext uri="{FF2B5EF4-FFF2-40B4-BE49-F238E27FC236}">
                <a16:creationId xmlns:a16="http://schemas.microsoft.com/office/drawing/2014/main" id="{8B94B230-786B-4463-9D54-9D995D2FE718}"/>
              </a:ext>
            </a:extLst>
          </p:cNvPr>
          <p:cNvSpPr>
            <a:spLocks noGrp="1"/>
          </p:cNvSpPr>
          <p:nvPr>
            <p:ph type="title"/>
          </p:nvPr>
        </p:nvSpPr>
        <p:spPr/>
        <p:txBody>
          <a:bodyPr/>
          <a:lstStyle/>
          <a:p>
            <a:r>
              <a:rPr lang="en-US" altLang="en-US"/>
              <a:t>#4 Leave Yourself an Out </a:t>
            </a:r>
            <a:r>
              <a:rPr lang="en-US" altLang="en-US">
                <a:latin typeface="Arial" panose="020B0604020202020204" pitchFamily="34" charset="0"/>
                <a:cs typeface="Arial" panose="020B0604020202020204" pitchFamily="34" charset="0"/>
              </a:rPr>
              <a:t>®</a:t>
            </a:r>
            <a:endParaRPr lang="en-US" altLang="en-US"/>
          </a:p>
        </p:txBody>
      </p:sp>
      <p:sp>
        <p:nvSpPr>
          <p:cNvPr id="46084" name="Content Placeholder 2">
            <a:extLst>
              <a:ext uri="{FF2B5EF4-FFF2-40B4-BE49-F238E27FC236}">
                <a16:creationId xmlns:a16="http://schemas.microsoft.com/office/drawing/2014/main" id="{20411399-5A2A-4ED3-BFA5-7CCC5A1031CD}"/>
              </a:ext>
            </a:extLst>
          </p:cNvPr>
          <p:cNvSpPr>
            <a:spLocks noGrp="1"/>
          </p:cNvSpPr>
          <p:nvPr>
            <p:ph idx="1"/>
          </p:nvPr>
        </p:nvSpPr>
        <p:spPr/>
        <p:txBody>
          <a:bodyPr/>
          <a:lstStyle/>
          <a:p>
            <a:pPr marL="0" indent="0">
              <a:spcBef>
                <a:spcPct val="50000"/>
              </a:spcBef>
              <a:buNone/>
            </a:pPr>
            <a:r>
              <a:rPr lang="en-US" altLang="en-US" sz="2800"/>
              <a:t>Think “space” when  pulling up to a car in front of you or selecting a parking/backing environment</a:t>
            </a:r>
            <a:endParaRPr lang="en-US" altLang="en-US" sz="2800">
              <a:cs typeface="Calibri"/>
            </a:endParaRPr>
          </a:p>
        </p:txBody>
      </p:sp>
      <p:sp>
        <p:nvSpPr>
          <p:cNvPr id="2" name="Slide Number Placeholder 1">
            <a:extLst>
              <a:ext uri="{FF2B5EF4-FFF2-40B4-BE49-F238E27FC236}">
                <a16:creationId xmlns:a16="http://schemas.microsoft.com/office/drawing/2014/main" id="{6A9752EA-39C4-ED4E-B2B9-88D14A0E7D9A}"/>
              </a:ext>
            </a:extLst>
          </p:cNvPr>
          <p:cNvSpPr>
            <a:spLocks noGrp="1"/>
          </p:cNvSpPr>
          <p:nvPr>
            <p:ph type="sldNum" sz="quarter" idx="10"/>
          </p:nvPr>
        </p:nvSpPr>
        <p:spPr/>
        <p:txBody>
          <a:bodyPr/>
          <a:lstStyle/>
          <a:p>
            <a:r>
              <a:rPr lang="en-US" altLang="en-US"/>
              <a:t> / </a:t>
            </a:r>
            <a:fld id="{C6AC2714-FA1C-4857-811B-0E0524E191A1}" type="slidenum">
              <a:rPr lang="en-US" altLang="en-US" smtClean="0"/>
              <a:pPr/>
              <a:t>167</a:t>
            </a:fld>
            <a:endParaRPr lang="en-US" altLang="en-US"/>
          </a:p>
        </p:txBody>
      </p:sp>
      <p:sp>
        <p:nvSpPr>
          <p:cNvPr id="46085" name="AutoShape 6">
            <a:extLst>
              <a:ext uri="{FF2B5EF4-FFF2-40B4-BE49-F238E27FC236}">
                <a16:creationId xmlns:a16="http://schemas.microsoft.com/office/drawing/2014/main" id="{495F4A9A-B6C3-49B3-8472-04516FBEAE9C}"/>
              </a:ext>
            </a:extLst>
          </p:cNvPr>
          <p:cNvSpPr>
            <a:spLocks noChangeArrowheads="1"/>
          </p:cNvSpPr>
          <p:nvPr/>
        </p:nvSpPr>
        <p:spPr bwMode="auto">
          <a:xfrm>
            <a:off x="5867400" y="3048000"/>
            <a:ext cx="2133600" cy="1219200"/>
          </a:xfrm>
          <a:prstGeom prst="rightArrow">
            <a:avLst>
              <a:gd name="adj1" fmla="val 50000"/>
              <a:gd name="adj2" fmla="val 4375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99"/>
              </a:solidFill>
            </a:endParaRPr>
          </a:p>
        </p:txBody>
      </p:sp>
      <p:sp>
        <p:nvSpPr>
          <p:cNvPr id="46086" name="AutoShape 7">
            <a:extLst>
              <a:ext uri="{FF2B5EF4-FFF2-40B4-BE49-F238E27FC236}">
                <a16:creationId xmlns:a16="http://schemas.microsoft.com/office/drawing/2014/main" id="{89FA5CE8-32B0-4909-95F4-62821C23FFD1}"/>
              </a:ext>
            </a:extLst>
          </p:cNvPr>
          <p:cNvSpPr>
            <a:spLocks noChangeArrowheads="1"/>
          </p:cNvSpPr>
          <p:nvPr/>
        </p:nvSpPr>
        <p:spPr bwMode="auto">
          <a:xfrm>
            <a:off x="962025" y="3884951"/>
            <a:ext cx="1295400" cy="1371600"/>
          </a:xfrm>
          <a:prstGeom prst="leftArrow">
            <a:avLst>
              <a:gd name="adj1" fmla="val 52778"/>
              <a:gd name="adj2" fmla="val 3382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7" name="AutoShape 8">
            <a:extLst>
              <a:ext uri="{FF2B5EF4-FFF2-40B4-BE49-F238E27FC236}">
                <a16:creationId xmlns:a16="http://schemas.microsoft.com/office/drawing/2014/main" id="{B8C82760-0FFE-4488-8658-09650B3B2D04}"/>
              </a:ext>
            </a:extLst>
          </p:cNvPr>
          <p:cNvSpPr>
            <a:spLocks noChangeArrowheads="1"/>
          </p:cNvSpPr>
          <p:nvPr/>
        </p:nvSpPr>
        <p:spPr bwMode="auto">
          <a:xfrm>
            <a:off x="6718090" y="3657600"/>
            <a:ext cx="1371600" cy="1295400"/>
          </a:xfrm>
          <a:prstGeom prst="rightArrow">
            <a:avLst>
              <a:gd name="adj1" fmla="val 50000"/>
              <a:gd name="adj2" fmla="val 26471"/>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8" name="AutoShape 10">
            <a:extLst>
              <a:ext uri="{FF2B5EF4-FFF2-40B4-BE49-F238E27FC236}">
                <a16:creationId xmlns:a16="http://schemas.microsoft.com/office/drawing/2014/main" id="{035913DD-8649-4638-9B27-55B2A5563CD6}"/>
              </a:ext>
            </a:extLst>
          </p:cNvPr>
          <p:cNvSpPr>
            <a:spLocks noChangeArrowheads="1"/>
          </p:cNvSpPr>
          <p:nvPr/>
        </p:nvSpPr>
        <p:spPr bwMode="auto">
          <a:xfrm>
            <a:off x="3840057" y="2717801"/>
            <a:ext cx="1295400" cy="1219200"/>
          </a:xfrm>
          <a:prstGeom prst="up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9" name="AutoShape 11">
            <a:extLst>
              <a:ext uri="{FF2B5EF4-FFF2-40B4-BE49-F238E27FC236}">
                <a16:creationId xmlns:a16="http://schemas.microsoft.com/office/drawing/2014/main" id="{D5A7BCE6-EE00-4B73-A0E3-51883104E99A}"/>
              </a:ext>
            </a:extLst>
          </p:cNvPr>
          <p:cNvSpPr>
            <a:spLocks noChangeArrowheads="1"/>
          </p:cNvSpPr>
          <p:nvPr/>
        </p:nvSpPr>
        <p:spPr bwMode="auto">
          <a:xfrm>
            <a:off x="3924300" y="5456420"/>
            <a:ext cx="1295400" cy="1143000"/>
          </a:xfrm>
          <a:prstGeom prst="down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6090" name="Picture 12" descr="C:\My Documents\My Pictures\Logos\DARTS bus.bmp">
            <a:extLst>
              <a:ext uri="{FF2B5EF4-FFF2-40B4-BE49-F238E27FC236}">
                <a16:creationId xmlns:a16="http://schemas.microsoft.com/office/drawing/2014/main" id="{31229B4C-7938-4865-9990-AE18F1CE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45" y="4004469"/>
            <a:ext cx="3324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FD25520-EF42-6D42-BD67-1E877190DA0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9A769F-49A3-2E4F-BAEA-0406F635C3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E55FA-D0A5-8F4F-AB12-8BB3D22B03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EBE40D-6C8E-724D-9D0E-B61F6F1AC2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2C784F-2719-1C43-8D6B-EF2CB62747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1705AE-1DBA-C146-AFA2-7B5F2721FA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FD4C71-FA6E-374F-91C5-8961E8ED67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DA456A-DEA1-654A-A7D7-8B6BC4D5B3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B817030-EF6E-B340-81E3-13CC3C39D7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9D97F5-008C-DB44-B7F6-C4CD47DF3E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6E293A-5677-4441-94D2-72E5277EFB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717CF59-3119-DB41-90A5-FF4DDDD5844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04EA34-9F6F-9D4F-A7B8-F9C4DC51831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B51FC9-8779-A94F-88C3-904EDEDC7A3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CEB90C3-2BD3-484F-BBB5-49772E87A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7014A0-500D-7448-96FC-591BDEADD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719BE-A4D4-2744-9F76-06C03BAD6B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7D19AF-C6E1-8040-9ADF-43FE6390654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D5C8517A-3F8A-6F4C-BBE5-EFC89D0C2C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E9C8D7C-990A-0B44-B4D9-5B6D63DEEF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37D65AFE-6825-CB42-BD07-63AFA1DCCA1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8675122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p:txBody>
          <a:bodyPr/>
          <a:lstStyle/>
          <a:p>
            <a:r>
              <a:rPr lang="en-US" altLang="en-US" sz="3400"/>
              <a:t>The Higher the Speed, the Longer it Takes to </a:t>
            </a:r>
            <a:r>
              <a:rPr lang="en-US" altLang="en-US" sz="3400" b="1">
                <a:solidFill>
                  <a:srgbClr val="FF3300"/>
                </a:solidFill>
              </a:rPr>
              <a:t>STOP!</a:t>
            </a:r>
            <a:endParaRPr lang="en-US" altLang="en-US" sz="3400">
              <a:solidFill>
                <a:srgbClr val="FF3300"/>
              </a:solidFill>
              <a:cs typeface="Calibri"/>
            </a:endParaRPr>
          </a:p>
          <a:p>
            <a:endParaRPr lang="en-US" altLang="en-US"/>
          </a:p>
        </p:txBody>
      </p:sp>
      <p:sp>
        <p:nvSpPr>
          <p:cNvPr id="2" name="Slide Number Placeholder 1">
            <a:extLst>
              <a:ext uri="{FF2B5EF4-FFF2-40B4-BE49-F238E27FC236}">
                <a16:creationId xmlns:a16="http://schemas.microsoft.com/office/drawing/2014/main" id="{0ED2CCE9-E897-0845-879F-7E549B282D83}"/>
              </a:ext>
            </a:extLst>
          </p:cNvPr>
          <p:cNvSpPr>
            <a:spLocks noGrp="1"/>
          </p:cNvSpPr>
          <p:nvPr>
            <p:ph type="sldNum" sz="quarter" idx="10"/>
          </p:nvPr>
        </p:nvSpPr>
        <p:spPr/>
        <p:txBody>
          <a:bodyPr/>
          <a:lstStyle/>
          <a:p>
            <a:r>
              <a:rPr lang="en-US" altLang="en-US"/>
              <a:t> / </a:t>
            </a:r>
            <a:fld id="{C6AC2714-FA1C-4857-811B-0E0524E191A1}" type="slidenum">
              <a:rPr lang="en-US" altLang="en-US" smtClean="0"/>
              <a:pPr/>
              <a:t>168</a:t>
            </a:fld>
            <a:endParaRPr lang="en-US" alt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extLst>
              <p:ext uri="{D42A27DB-BD31-4B8C-83A1-F6EECF244321}">
                <p14:modId xmlns:p14="http://schemas.microsoft.com/office/powerpoint/2010/main" val="635744798"/>
              </p:ext>
            </p:extLst>
          </p:nvPr>
        </p:nvGraphicFramePr>
        <p:xfrm>
          <a:off x="0" y="2767013"/>
          <a:ext cx="9144000" cy="3409950"/>
        </p:xfrm>
        <a:graphic>
          <a:graphicData uri="http://schemas.openxmlformats.org/presentationml/2006/ole">
            <mc:AlternateContent xmlns:mc="http://schemas.openxmlformats.org/markup-compatibility/2006">
              <mc:Choice xmlns:v="urn:schemas-microsoft-com:vml" Requires="v">
                <p:oleObj name="Photo Editor Photo" r:id="rId3" imgW="9142857" imgH="3409524" progId="MSPhotoEd.3">
                  <p:embed/>
                </p:oleObj>
              </mc:Choice>
              <mc:Fallback>
                <p:oleObj name="Photo Editor Photo" r:id="rId3" imgW="9142857" imgH="3409524" progId="MSPhotoEd.3">
                  <p:embed/>
                  <p:pic>
                    <p:nvPicPr>
                      <p:cNvPr id="66564" name="Object 4">
                        <a:extLst>
                          <a:ext uri="{FF2B5EF4-FFF2-40B4-BE49-F238E27FC236}">
                            <a16:creationId xmlns:a16="http://schemas.microsoft.com/office/drawing/2014/main" id="{7122B2E0-BF51-4694-9326-4A3527F7C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7013"/>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a:extLst>
              <a:ext uri="{FF2B5EF4-FFF2-40B4-BE49-F238E27FC236}">
                <a16:creationId xmlns:a16="http://schemas.microsoft.com/office/drawing/2014/main" id="{5D0E8511-0BEE-4D4D-B626-6B2F0312DD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4C2033-BD60-7F42-B907-FA437FC922A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5C3027-EAA1-4C4B-8A3E-0E6DD3485B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0A64F-7818-3945-825E-2589AB8B3EA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C7A6FB-F49B-3B4C-B7A7-B0A3AB25C4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7ADBC3-C05E-574D-9096-2C4BF58019D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B920FC-9753-804B-AE0B-D55F3C46F2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02A8AB-734C-5143-AEBC-AD4030C0CB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25F5C3-311C-7A4C-8C52-6CA018939AE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9333F0-B9B7-AD43-8D5B-32138B793F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5F5C6E-7C92-1A40-ADA5-BC5CD73C78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A7148A-F063-8A42-8642-EDA56F3BCE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C3E200-F4A9-2347-AAC5-B01D00BB232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DC0B22-D907-5D4A-B3CB-02FF26407DA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8DBE79-32A5-4F4C-B3D9-498A129D15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41BC7-462C-5449-A3D4-CB6DCCAD2F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5EB277-4648-014F-B2FC-27C0F98F43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3EB70F-E3C3-6B44-A30F-80ACA5E745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4D3AA980-F2AE-0945-8FA6-AE9B6DAE995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B5B72EAD-6352-FA4A-AF07-E5C64EA62E7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F6359976-6575-F548-90FA-5209CD403EA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222404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BCAC57E-8CF3-4B84-9287-0BB2C462F3DE}"/>
              </a:ext>
            </a:extLst>
          </p:cNvPr>
          <p:cNvSpPr>
            <a:spLocks noGrp="1" noChangeArrowheads="1"/>
          </p:cNvSpPr>
          <p:nvPr>
            <p:ph type="title"/>
          </p:nvPr>
        </p:nvSpPr>
        <p:spPr/>
        <p:txBody>
          <a:bodyPr>
            <a:spAutoFit/>
          </a:bodyPr>
          <a:lstStyle/>
          <a:p>
            <a:pPr eaLnBrk="1" hangingPunct="1"/>
            <a:r>
              <a:rPr lang="en-US" altLang="en-US"/>
              <a:t>Right of Way</a:t>
            </a:r>
          </a:p>
        </p:txBody>
      </p:sp>
      <p:sp>
        <p:nvSpPr>
          <p:cNvPr id="78851" name="Rectangle 3">
            <a:extLst>
              <a:ext uri="{FF2B5EF4-FFF2-40B4-BE49-F238E27FC236}">
                <a16:creationId xmlns:a16="http://schemas.microsoft.com/office/drawing/2014/main" id="{EEC3EF07-9BC1-400E-AEED-AA055EA70BA7}"/>
              </a:ext>
            </a:extLst>
          </p:cNvPr>
          <p:cNvSpPr>
            <a:spLocks noGrp="1" noChangeArrowheads="1"/>
          </p:cNvSpPr>
          <p:nvPr>
            <p:ph idx="1"/>
          </p:nvPr>
        </p:nvSpPr>
        <p:spPr/>
        <p:txBody>
          <a:bodyPr/>
          <a:lstStyle/>
          <a:p>
            <a:pPr marL="0" indent="0" eaLnBrk="1" hangingPunct="1">
              <a:buNone/>
            </a:pPr>
            <a:r>
              <a:rPr lang="en-US" altLang="en-US" sz="2800" b="1"/>
              <a:t>“Nobody ever yielded their way into a collision.” </a:t>
            </a:r>
          </a:p>
          <a:p>
            <a:pPr marL="0" indent="0" eaLnBrk="1" hangingPunct="1">
              <a:buNone/>
            </a:pPr>
            <a:endParaRPr lang="en-US" altLang="en-US" sz="2400">
              <a:cs typeface="Calibri"/>
            </a:endParaRPr>
          </a:p>
          <a:p>
            <a:pPr eaLnBrk="1" hangingPunct="1"/>
            <a:r>
              <a:rPr lang="en-US" altLang="en-US" sz="2400"/>
              <a:t>It is not about who has the right of way.</a:t>
            </a:r>
            <a:endParaRPr lang="en-US" altLang="en-US" sz="2400">
              <a:cs typeface="Calibri"/>
            </a:endParaRPr>
          </a:p>
          <a:p>
            <a:pPr eaLnBrk="1" hangingPunct="1"/>
            <a:r>
              <a:rPr lang="en-US" altLang="en-US" sz="2400"/>
              <a:t>It is about who shall yield the right of way.</a:t>
            </a:r>
            <a:endParaRPr lang="en-US" altLang="en-US" sz="2400">
              <a:cs typeface="Calibri"/>
            </a:endParaRPr>
          </a:p>
          <a:p>
            <a:pPr eaLnBrk="1" hangingPunct="1">
              <a:buFont typeface="Wingdings" panose="05000000000000000000" pitchFamily="2" charset="2"/>
              <a:buNone/>
            </a:pPr>
            <a:endParaRPr lang="en-US" altLang="en-US" sz="2400">
              <a:cs typeface="Calibri"/>
            </a:endParaRPr>
          </a:p>
        </p:txBody>
      </p:sp>
      <p:sp>
        <p:nvSpPr>
          <p:cNvPr id="2" name="Slide Number Placeholder 1">
            <a:extLst>
              <a:ext uri="{FF2B5EF4-FFF2-40B4-BE49-F238E27FC236}">
                <a16:creationId xmlns:a16="http://schemas.microsoft.com/office/drawing/2014/main" id="{056040BB-B241-F34D-9939-4B45EF09159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169</a:t>
            </a:fld>
            <a:endParaRPr lang="en-US"/>
          </a:p>
        </p:txBody>
      </p:sp>
      <p:sp>
        <p:nvSpPr>
          <p:cNvPr id="4" name="Oval 3">
            <a:extLst>
              <a:ext uri="{FF2B5EF4-FFF2-40B4-BE49-F238E27FC236}">
                <a16:creationId xmlns:a16="http://schemas.microsoft.com/office/drawing/2014/main" id="{127BDC09-427E-5D49-BEAA-D2D2744E316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A5FA70-4C21-3647-BDA6-BD4670EC79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28A1F7-BA9B-AC43-8F82-6AB832F899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52CEFE-D983-194A-BB8B-D482327E6E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6D904E-6B53-4E4B-87AE-074AD52293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34CCB-ADDF-8C45-9709-A52BA935F43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3EAC0A-EB61-F54B-8506-58B3C69B4BD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C38391-2259-5A41-8C70-485341DDC8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BFCC59-C568-D841-91C4-5396F525D3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8EA338-2950-8A44-A163-DC0DB7C698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6B1396-9990-4741-9FDF-CA6FD52EDE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B94A43A-3295-0043-9B45-58E0F25DD3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C21B79-AAB3-1E4D-9E78-3F626FF594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E95571-7705-6D49-BA1B-8D9D06F3330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139D7E-A6D2-2640-81C7-8F8FD922C66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D32501-1722-C84B-9915-459DCF8FA99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0401C8-94D5-F241-95A0-B2A7790D4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479DA3-CEC4-9143-B764-6E57DFF7EF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A5F47F-B17F-AF46-A637-403D535C1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F580C1-C6A3-9A47-8AA3-AB61390C2AD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8E5831B-1FCA-7840-B0D8-FC07DBEB6B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0073517-311C-C74A-B758-7EB483AA973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B995A2D-FE7E-724E-9322-1EDFF8AF0C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is a combination vehicle? </a:t>
            </a:r>
          </a:p>
          <a:p>
            <a:pPr marL="0" indent="0">
              <a:buNone/>
            </a:pPr>
            <a:endParaRPr lang="en-US" sz="1700"/>
          </a:p>
          <a:p>
            <a:pPr marL="0" indent="0">
              <a:buNone/>
            </a:pPr>
            <a:r>
              <a:rPr lang="en-US"/>
              <a:t>A combination vehicle is formed when a truck tractor or straight truck has a trailer added to it.</a:t>
            </a:r>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7247D1-B110-2E48-982D-5A7C0C0612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3EF5F3-9A81-2F4A-BD2C-863DB97192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979743-9A0C-9642-B5C5-479748B2E75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77B689E7-41AC-B34A-B158-EEE4AB57AE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EB9405-8A6B-2646-98A4-9189F5B7CB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8A37FDA1-F736-C443-B485-DBE3AC024D3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695841D5-CD56-1348-872E-33D8C320C86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27193E0B-31FE-5149-87A2-39B6DA63C5C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0" name="Rectangle 19">
            <a:extLst>
              <a:ext uri="{FF2B5EF4-FFF2-40B4-BE49-F238E27FC236}">
                <a16:creationId xmlns:a16="http://schemas.microsoft.com/office/drawing/2014/main" id="{017A1046-38C6-47B0-8169-63A3D1561C1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8600599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BF45BAE4-CC1D-476D-932C-F48532A6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818284"/>
            <a:ext cx="2976472"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a:extLst>
              <a:ext uri="{FF2B5EF4-FFF2-40B4-BE49-F238E27FC236}">
                <a16:creationId xmlns:a16="http://schemas.microsoft.com/office/drawing/2014/main" id="{396897B4-6BDE-447A-8B6F-22880CB6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44" y="1818284"/>
            <a:ext cx="3235679" cy="405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ECBFFF6-8966-0844-A244-B35590D493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BBEB52A-6830-BD4C-B3DB-E664DDB483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3B0504-C698-404E-8A74-6B33AC664A9C}"/>
              </a:ext>
            </a:extLst>
          </p:cNvPr>
          <p:cNvSpPr>
            <a:spLocks noGrp="1"/>
          </p:cNvSpPr>
          <p:nvPr>
            <p:ph type="title"/>
          </p:nvPr>
        </p:nvSpPr>
        <p:spPr/>
        <p:txBody>
          <a:bodyPr/>
          <a:lstStyle/>
          <a:p>
            <a:r>
              <a:rPr lang="en-US" altLang="en-US"/>
              <a:t>Right of Way</a:t>
            </a:r>
            <a:endParaRPr lang="en-US"/>
          </a:p>
        </p:txBody>
      </p:sp>
      <p:sp>
        <p:nvSpPr>
          <p:cNvPr id="2" name="Slide Number Placeholder 1">
            <a:extLst>
              <a:ext uri="{FF2B5EF4-FFF2-40B4-BE49-F238E27FC236}">
                <a16:creationId xmlns:a16="http://schemas.microsoft.com/office/drawing/2014/main" id="{FEBF0B6F-7CE3-2F4C-85CA-D4C80ECC18E7}"/>
              </a:ext>
            </a:extLst>
          </p:cNvPr>
          <p:cNvSpPr>
            <a:spLocks noGrp="1"/>
          </p:cNvSpPr>
          <p:nvPr>
            <p:ph type="sldNum" sz="quarter" idx="10"/>
          </p:nvPr>
        </p:nvSpPr>
        <p:spPr/>
        <p:txBody>
          <a:bodyPr/>
          <a:lstStyle/>
          <a:p>
            <a:pPr>
              <a:defRPr/>
            </a:pPr>
            <a:r>
              <a:rPr lang="en-US"/>
              <a:t>/ </a:t>
            </a:r>
            <a:fld id="{56A62F1E-A8FF-4A8A-88BF-EAE07F5F80AE}" type="slidenum">
              <a:rPr lang="en-US" smtClean="0"/>
              <a:pPr>
                <a:defRPr/>
              </a:pPr>
              <a:t>170</a:t>
            </a:fld>
            <a:endParaRPr lang="en-US"/>
          </a:p>
        </p:txBody>
      </p:sp>
      <p:sp>
        <p:nvSpPr>
          <p:cNvPr id="7" name="Oval 6">
            <a:extLst>
              <a:ext uri="{FF2B5EF4-FFF2-40B4-BE49-F238E27FC236}">
                <a16:creationId xmlns:a16="http://schemas.microsoft.com/office/drawing/2014/main" id="{B41D5736-2E0B-5747-AA93-D72FCA9B9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198608-2219-2446-8C13-AD8E83BAA0A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E9863-7FE9-F14A-82BE-0A01A5CFC1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AD038C-22DA-B643-9EEC-2D5B3C5F2C5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D22604-E794-C84B-82BC-431EB18331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23EC9B-81A1-C541-8250-9642F534E5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1858FA-0CE4-254F-B356-30FD576657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9B2370-4EB3-3646-B57D-C6178DE026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A19FC1-E48F-174B-AC2A-5C8A9FDFDA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9232A2-4079-5945-B349-592B05C43F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5E33D0B-059B-0D4B-A563-772C0C157A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94F047-8F6F-DC48-9DDA-E17402D9310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86B70C-EFE6-0E4C-87D0-DC2F8E76D9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BA508A-2A05-D142-A970-58DA641F37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B36C9-893B-DE4F-968D-9060023F43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32166D-4D7C-0344-8BEF-4AF86A9236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A8DD8D-C786-CD47-A1C6-46D2AF15B1C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BBC877B-CE3E-7940-BBD5-93C74711786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CCA47C55-D062-CF48-945A-B2887A71532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4C4AC247-15DC-BE48-8924-5816B2213F2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8613144-9F8C-384A-A80C-0480CA07A7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a:extLst>
              <a:ext uri="{FF2B5EF4-FFF2-40B4-BE49-F238E27FC236}">
                <a16:creationId xmlns:a16="http://schemas.microsoft.com/office/drawing/2014/main" id="{1847BE67-4A0F-4742-B5B3-84DC4E09DD98}"/>
              </a:ext>
            </a:extLst>
          </p:cNvPr>
          <p:cNvSpPr>
            <a:spLocks noGrp="1"/>
          </p:cNvSpPr>
          <p:nvPr>
            <p:ph type="title"/>
          </p:nvPr>
        </p:nvSpPr>
        <p:spPr/>
        <p:txBody>
          <a:bodyPr/>
          <a:lstStyle/>
          <a:p>
            <a:r>
              <a:rPr lang="en-US" altLang="en-US"/>
              <a:t>Right of Way &amp; Yielding</a:t>
            </a:r>
          </a:p>
        </p:txBody>
      </p:sp>
      <p:sp>
        <p:nvSpPr>
          <p:cNvPr id="4" name="Content Placeholder 3">
            <a:extLst>
              <a:ext uri="{FF2B5EF4-FFF2-40B4-BE49-F238E27FC236}">
                <a16:creationId xmlns:a16="http://schemas.microsoft.com/office/drawing/2014/main" id="{0240C7DD-DD3B-4FDC-90C6-B4AA849270B7}"/>
              </a:ext>
            </a:extLst>
          </p:cNvPr>
          <p:cNvSpPr>
            <a:spLocks noGrp="1"/>
          </p:cNvSpPr>
          <p:nvPr>
            <p:ph idx="1"/>
          </p:nvPr>
        </p:nvSpPr>
        <p:spPr/>
        <p:txBody>
          <a:bodyPr/>
          <a:lstStyle/>
          <a:p>
            <a:pPr marL="0" indent="0">
              <a:buFont typeface="Arial" panose="020B0604020202020204" pitchFamily="34" charset="0"/>
              <a:buNone/>
              <a:defRPr/>
            </a:pPr>
            <a:r>
              <a:rPr lang="en-US" b="1">
                <a:solidFill>
                  <a:schemeClr val="accent1">
                    <a:lumMod val="75000"/>
                  </a:schemeClr>
                </a:solidFill>
              </a:rPr>
              <a:t>Right-of-way and yielding laws help traffic flow smoothly and safely. They are based on courtesy and common sense. Violation of these laws is a leading cause of traffic crashes. </a:t>
            </a:r>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endParaRPr lang="en-US" sz="1600"/>
          </a:p>
          <a:p>
            <a:pPr>
              <a:defRPr/>
            </a:pPr>
            <a:r>
              <a:rPr lang="en-US"/>
              <a:t>Drivers in the right lane must yield to transit buses attempting to merge from a bus stop or shoulder. </a:t>
            </a:r>
          </a:p>
          <a:p>
            <a:pPr marL="0" indent="0">
              <a:buNone/>
              <a:defRPr/>
            </a:pPr>
            <a:endParaRPr lang="en-US" sz="1600"/>
          </a:p>
          <a:p>
            <a:pPr>
              <a:defRPr/>
            </a:pPr>
            <a:endParaRPr lang="en-US" sz="1600"/>
          </a:p>
          <a:p>
            <a:pPr>
              <a:defRPr/>
            </a:pPr>
            <a:endParaRPr lang="en-US" sz="2400"/>
          </a:p>
        </p:txBody>
      </p:sp>
      <p:sp>
        <p:nvSpPr>
          <p:cNvPr id="3" name="Slide Number Placeholder 2">
            <a:extLst>
              <a:ext uri="{FF2B5EF4-FFF2-40B4-BE49-F238E27FC236}">
                <a16:creationId xmlns:a16="http://schemas.microsoft.com/office/drawing/2014/main" id="{5CF8E031-14A6-D246-B2B4-BDA89F44CD1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171</a:t>
            </a:fld>
            <a:endParaRPr lang="en-US"/>
          </a:p>
        </p:txBody>
      </p:sp>
      <p:sp>
        <p:nvSpPr>
          <p:cNvPr id="5" name="Oval 4">
            <a:extLst>
              <a:ext uri="{FF2B5EF4-FFF2-40B4-BE49-F238E27FC236}">
                <a16:creationId xmlns:a16="http://schemas.microsoft.com/office/drawing/2014/main" id="{A1F9F487-919A-BE4E-BD09-77F4F9F13B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F9BD6B6-6500-674A-9997-68A289BBC53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275DA7EE-25AE-4566-AC85-679CBA7BFE73}"/>
              </a:ext>
            </a:extLst>
          </p:cNvPr>
          <p:cNvGraphicFramePr>
            <a:graphicFrameLocks noGrp="1"/>
          </p:cNvGraphicFramePr>
          <p:nvPr>
            <p:extLst>
              <p:ext uri="{D42A27DB-BD31-4B8C-83A1-F6EECF244321}">
                <p14:modId xmlns:p14="http://schemas.microsoft.com/office/powerpoint/2010/main" val="1704487392"/>
              </p:ext>
            </p:extLst>
          </p:nvPr>
        </p:nvGraphicFramePr>
        <p:xfrm>
          <a:off x="1155963" y="2817495"/>
          <a:ext cx="6543954" cy="1737360"/>
        </p:xfrm>
        <a:graphic>
          <a:graphicData uri="http://schemas.openxmlformats.org/drawingml/2006/table">
            <a:tbl>
              <a:tblPr firstRow="1" bandRow="1">
                <a:tableStyleId>{5C22544A-7EE6-4342-B048-85BDC9FD1C3A}</a:tableStyleId>
              </a:tblPr>
              <a:tblGrid>
                <a:gridCol w="3271977">
                  <a:extLst>
                    <a:ext uri="{9D8B030D-6E8A-4147-A177-3AD203B41FA5}">
                      <a16:colId xmlns:a16="http://schemas.microsoft.com/office/drawing/2014/main" val="3602168982"/>
                    </a:ext>
                  </a:extLst>
                </a:gridCol>
                <a:gridCol w="3271977">
                  <a:extLst>
                    <a:ext uri="{9D8B030D-6E8A-4147-A177-3AD203B41FA5}">
                      <a16:colId xmlns:a16="http://schemas.microsoft.com/office/drawing/2014/main" val="2679596972"/>
                    </a:ext>
                  </a:extLst>
                </a:gridCol>
              </a:tblGrid>
              <a:tr h="370840">
                <a:tc>
                  <a:txBody>
                    <a:bodyPr/>
                    <a:lstStyle/>
                    <a:p>
                      <a:r>
                        <a:rPr lang="en-US" sz="1600"/>
                        <a:t>Two vehicles reach an intersection </a:t>
                      </a:r>
                      <a:br>
                        <a:rPr lang="en-US" sz="1600"/>
                      </a:br>
                      <a:r>
                        <a:rPr lang="en-US" sz="1600"/>
                        <a:t>at the same time and…</a:t>
                      </a:r>
                    </a:p>
                  </a:txBody>
                  <a:tcPr anchor="ctr"/>
                </a:tc>
                <a:tc>
                  <a:txBody>
                    <a:bodyPr/>
                    <a:lstStyle/>
                    <a:p>
                      <a:r>
                        <a:rPr lang="en-US" sz="1600"/>
                        <a:t>The rule is…</a:t>
                      </a:r>
                    </a:p>
                  </a:txBody>
                  <a:tcPr anchor="ctr"/>
                </a:tc>
                <a:extLst>
                  <a:ext uri="{0D108BD9-81ED-4DB2-BD59-A6C34878D82A}">
                    <a16:rowId xmlns:a16="http://schemas.microsoft.com/office/drawing/2014/main" val="3247370068"/>
                  </a:ext>
                </a:extLst>
              </a:tr>
              <a:tr h="370840">
                <a:tc>
                  <a:txBody>
                    <a:bodyPr/>
                    <a:lstStyle/>
                    <a:p>
                      <a:r>
                        <a:rPr lang="en-US" sz="1600"/>
                        <a:t>No traffic light or signal to control the intersection</a:t>
                      </a:r>
                    </a:p>
                  </a:txBody>
                  <a:tcPr anchor="ctr"/>
                </a:tc>
                <a:tc>
                  <a:txBody>
                    <a:bodyPr/>
                    <a:lstStyle/>
                    <a:p>
                      <a:r>
                        <a:rPr lang="en-US" sz="1600"/>
                        <a:t>Driver on left yields to vehicle on right</a:t>
                      </a:r>
                    </a:p>
                  </a:txBody>
                  <a:tcPr anchor="ctr"/>
                </a:tc>
                <a:extLst>
                  <a:ext uri="{0D108BD9-81ED-4DB2-BD59-A6C34878D82A}">
                    <a16:rowId xmlns:a16="http://schemas.microsoft.com/office/drawing/2014/main" val="3223255450"/>
                  </a:ext>
                </a:extLst>
              </a:tr>
              <a:tr h="370840">
                <a:tc>
                  <a:txBody>
                    <a:bodyPr/>
                    <a:lstStyle/>
                    <a:p>
                      <a:r>
                        <a:rPr lang="en-US" sz="1600"/>
                        <a:t>All-way stop signs or flashing red lights control the intersection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t>Driver on left yields to vehicle on right</a:t>
                      </a:r>
                    </a:p>
                  </a:txBody>
                  <a:tcPr anchor="ctr"/>
                </a:tc>
                <a:extLst>
                  <a:ext uri="{0D108BD9-81ED-4DB2-BD59-A6C34878D82A}">
                    <a16:rowId xmlns:a16="http://schemas.microsoft.com/office/drawing/2014/main" val="1025336778"/>
                  </a:ext>
                </a:extLst>
              </a:tr>
            </a:tbl>
          </a:graphicData>
        </a:graphic>
      </p:graphicFrame>
      <p:sp>
        <p:nvSpPr>
          <p:cNvPr id="8" name="Oval 7">
            <a:extLst>
              <a:ext uri="{FF2B5EF4-FFF2-40B4-BE49-F238E27FC236}">
                <a16:creationId xmlns:a16="http://schemas.microsoft.com/office/drawing/2014/main" id="{1DD8D8A5-B1BA-404A-8789-78ABD6052C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FE734C-6045-E843-9682-F2EFA8EE43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87F844-AE7B-E840-B7AB-E06E21772F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65740-7F34-D347-9593-8B9AB2AFBE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2A27A7-36E4-6D4F-9096-1E82029FCC1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2E5DB7-CFC7-8049-BBA6-C42EE362991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7365E6-838A-AA4D-A5A1-BC9F35C6DB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240450-6FC7-BA44-AF1A-7D555A05AE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C79C18-43DE-0040-A3BD-3AA8B4C4EF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A36F1B-7233-AD47-AA57-D11DF7BC27E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4D0690-D5E6-5042-A397-3874044DA6D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C5EA2A-3309-B34E-BEEA-7262CC284F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5243D-F7D6-B444-B9AA-28F000F8F3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E6C8A0-F80B-7E47-BCC8-4380CA95042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57359D-AEF3-704A-98D5-178F40B494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B05AED-FCF5-B442-848A-C62BFE1982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F2B6E1-A79E-E544-A6AF-ADCECC161F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2A7158-5475-434E-9855-A3B5E5B7512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E4343DF-14D8-6943-B13D-C4931E1826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536003-5B32-4D4F-BCD6-0124E5C421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D325108-C410-A546-98C3-B5EC394CFD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747351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CAF9534-81E1-4757-8A7C-0ABE424644D5}"/>
              </a:ext>
            </a:extLst>
          </p:cNvPr>
          <p:cNvSpPr>
            <a:spLocks noGrp="1" noChangeArrowheads="1"/>
          </p:cNvSpPr>
          <p:nvPr>
            <p:ph type="title"/>
          </p:nvPr>
        </p:nvSpPr>
        <p:spPr/>
        <p:txBody>
          <a:bodyPr>
            <a:spAutoFit/>
          </a:bodyPr>
          <a:lstStyle/>
          <a:p>
            <a:pPr eaLnBrk="1" hangingPunct="1"/>
            <a:r>
              <a:rPr lang="en-US" altLang="en-US"/>
              <a:t>Right of Way</a:t>
            </a:r>
          </a:p>
        </p:txBody>
      </p:sp>
      <p:sp>
        <p:nvSpPr>
          <p:cNvPr id="79875" name="Rectangle 3">
            <a:extLst>
              <a:ext uri="{FF2B5EF4-FFF2-40B4-BE49-F238E27FC236}">
                <a16:creationId xmlns:a16="http://schemas.microsoft.com/office/drawing/2014/main" id="{63EE82CA-B95B-4DB0-A12D-DBB9DCB2891F}"/>
              </a:ext>
            </a:extLst>
          </p:cNvPr>
          <p:cNvSpPr>
            <a:spLocks noGrp="1" noChangeArrowheads="1"/>
          </p:cNvSpPr>
          <p:nvPr>
            <p:ph idx="1"/>
          </p:nvPr>
        </p:nvSpPr>
        <p:spPr/>
        <p:txBody>
          <a:bodyPr/>
          <a:lstStyle/>
          <a:p>
            <a:pPr eaLnBrk="1" hangingPunct="1"/>
            <a:r>
              <a:rPr lang="en-US" altLang="en-US" sz="2400"/>
              <a:t>A majority of urban crashes occur at intersections.</a:t>
            </a:r>
            <a:endParaRPr lang="en-US" altLang="en-US" sz="2400">
              <a:cs typeface="Calibri"/>
            </a:endParaRPr>
          </a:p>
          <a:p>
            <a:pPr eaLnBrk="1" hangingPunct="1"/>
            <a:r>
              <a:rPr lang="en-US" altLang="en-US" sz="2400"/>
              <a:t>Intersection crashes in rural areas, although less common are often more serious because speed limits are higher.</a:t>
            </a:r>
            <a:endParaRPr lang="en-US" altLang="en-US" sz="2400">
              <a:cs typeface="Calibri"/>
            </a:endParaRPr>
          </a:p>
          <a:p>
            <a:pPr eaLnBrk="1" hangingPunct="1"/>
            <a:r>
              <a:rPr lang="en-US" altLang="en-US" sz="2400"/>
              <a:t>Right-of-way violations are related to more injuries than any other improper driving behavior.</a:t>
            </a:r>
            <a:endParaRPr lang="en-US" altLang="en-US" sz="2400">
              <a:cs typeface="Calibri"/>
            </a:endParaRPr>
          </a:p>
        </p:txBody>
      </p:sp>
      <p:sp>
        <p:nvSpPr>
          <p:cNvPr id="2" name="Slide Number Placeholder 1">
            <a:extLst>
              <a:ext uri="{FF2B5EF4-FFF2-40B4-BE49-F238E27FC236}">
                <a16:creationId xmlns:a16="http://schemas.microsoft.com/office/drawing/2014/main" id="{A0DDD819-00E9-0F49-B081-012E533545C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172</a:t>
            </a:fld>
            <a:endParaRPr lang="en-US"/>
          </a:p>
        </p:txBody>
      </p:sp>
      <p:sp>
        <p:nvSpPr>
          <p:cNvPr id="4" name="Oval 3">
            <a:extLst>
              <a:ext uri="{FF2B5EF4-FFF2-40B4-BE49-F238E27FC236}">
                <a16:creationId xmlns:a16="http://schemas.microsoft.com/office/drawing/2014/main" id="{5279546E-BAF9-5B4B-9929-42C174E31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CCA8A8-69B4-8A48-AB16-8514C83A3D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3360A7-4A55-9844-8236-57F1A5376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14CF5D-CC80-9747-B995-6DEC08CA9D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B0C0D5-498B-104D-B684-3FED06BE47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8DE343-D515-404F-9C82-0657A5656F6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4BBFED-0CE5-AD4A-BE04-90F1A60295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5C202-D8A0-364C-A2D8-878441BECA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2C817E-5AB6-6146-9978-DE3F0A779A4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468EC2-BC4E-1D41-A4AE-08C43954614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F3AC38-AC2F-2145-9A11-3AF991C60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0CB1B-F855-1C46-99E4-745878C726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D6AEAB-0C2C-DF41-8529-D8EC8DDB040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372B6D-AA19-564D-81B6-A213F11960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4F1C7C-A6DE-CA45-980A-BCE4EA1DCC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4C52A5-3840-1945-B7FF-D388100AC02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51E244-6F1F-394E-BE3F-50C5EFEF41D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A2B434-2963-A548-A51C-08C613E39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CF7A72-363B-C94E-A010-484331EA3A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1748B2F-3364-F342-97EE-F81E751694A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4C1C9595-902D-914F-BE21-E871DB83FC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AE898571-6063-8546-A371-EBEBA93C8B1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14DABC5C-75F5-8E4E-80FE-A45D7B00B3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495A6B-B972-461B-A956-63EE7909E1C0}"/>
              </a:ext>
            </a:extLst>
          </p:cNvPr>
          <p:cNvSpPr>
            <a:spLocks noGrp="1"/>
          </p:cNvSpPr>
          <p:nvPr>
            <p:ph type="title"/>
          </p:nvPr>
        </p:nvSpPr>
        <p:spPr/>
        <p:txBody>
          <a:bodyPr wrap="square" anchor="ctr">
            <a:normAutofit/>
          </a:bodyPr>
          <a:lstStyle/>
          <a:p>
            <a:r>
              <a:rPr lang="en-US" altLang="en-US"/>
              <a:t>Driving Left of Center</a:t>
            </a:r>
          </a:p>
        </p:txBody>
      </p:sp>
      <p:sp>
        <p:nvSpPr>
          <p:cNvPr id="3" name="Content Placeholder 2">
            <a:extLst>
              <a:ext uri="{FF2B5EF4-FFF2-40B4-BE49-F238E27FC236}">
                <a16:creationId xmlns:a16="http://schemas.microsoft.com/office/drawing/2014/main" id="{B825DEA1-CADE-4D1D-8DD0-C9467390A2A5}"/>
              </a:ext>
            </a:extLst>
          </p:cNvPr>
          <p:cNvSpPr>
            <a:spLocks noGrp="1"/>
          </p:cNvSpPr>
          <p:nvPr>
            <p:ph idx="1"/>
          </p:nvPr>
        </p:nvSpPr>
        <p:spPr/>
        <p:txBody>
          <a:bodyPr wrap="square" anchor="t">
            <a:noAutofit/>
          </a:bodyPr>
          <a:lstStyle/>
          <a:p>
            <a:pPr marL="0" indent="0" defTabSz="914400">
              <a:buFont typeface="Arial" panose="020B0604020202020204" pitchFamily="34" charset="0"/>
              <a:buNone/>
              <a:defRPr/>
            </a:pPr>
            <a:r>
              <a:rPr lang="en-US" altLang="en-US" sz="2400"/>
              <a:t>Only pass in the left lane when it is clearly visible and is free of oncoming </a:t>
            </a:r>
            <a:r>
              <a:rPr lang="en-US" altLang="en-US" sz="2400" b="1"/>
              <a:t>traffic</a:t>
            </a:r>
            <a:r>
              <a:rPr lang="en-US" altLang="en-US" sz="2400"/>
              <a:t> for the space needed to completely pass.</a:t>
            </a:r>
            <a:endParaRPr lang="en-US" altLang="en-US" sz="2400">
              <a:cs typeface="Calibri"/>
            </a:endParaRPr>
          </a:p>
          <a:p>
            <a:pPr marL="0" indent="0" defTabSz="914400">
              <a:buFont typeface="Arial" panose="020B0604020202020204" pitchFamily="34" charset="0"/>
              <a:buNone/>
              <a:defRPr/>
            </a:pPr>
            <a:r>
              <a:rPr lang="en-US" altLang="en-US" sz="2400"/>
              <a:t>The </a:t>
            </a:r>
            <a:r>
              <a:rPr lang="en-US" altLang="en-US" sz="2400" b="1"/>
              <a:t>center</a:t>
            </a:r>
            <a:r>
              <a:rPr lang="en-US" altLang="en-US" sz="2400"/>
              <a:t> of the road is the </a:t>
            </a:r>
            <a:r>
              <a:rPr lang="en-US" altLang="en-US" sz="2400" b="1"/>
              <a:t>center</a:t>
            </a:r>
            <a:r>
              <a:rPr lang="en-US" altLang="en-US" sz="2400"/>
              <a:t> of the road, whether or not it’s marked</a:t>
            </a:r>
            <a:endParaRPr lang="en-US" altLang="en-US" sz="2400">
              <a:cs typeface="Calibri"/>
            </a:endParaRPr>
          </a:p>
          <a:p>
            <a:pPr>
              <a:defRPr/>
            </a:pPr>
            <a:endParaRPr lang="en-US">
              <a:cs typeface="Calibri"/>
            </a:endParaRPr>
          </a:p>
        </p:txBody>
      </p:sp>
      <p:sp>
        <p:nvSpPr>
          <p:cNvPr id="72" name="Slide Number Placeholder 4">
            <a:extLst>
              <a:ext uri="{FF2B5EF4-FFF2-40B4-BE49-F238E27FC236}">
                <a16:creationId xmlns:a16="http://schemas.microsoft.com/office/drawing/2014/main" id="{FEDCF43A-8867-4D39-9523-4A0573C8C11F}"/>
              </a:ext>
            </a:extLst>
          </p:cNvPr>
          <p:cNvSpPr>
            <a:spLocks noGrp="1"/>
          </p:cNvSpPr>
          <p:nvPr>
            <p:ph type="sldNum" sz="quarter" idx="10"/>
          </p:nvPr>
        </p:nvSpPr>
        <p:spPr/>
        <p:txBody>
          <a:bodyPr/>
          <a:lstStyle/>
          <a:p>
            <a:pPr>
              <a:spcAft>
                <a:spcPts val="600"/>
              </a:spcAft>
            </a:pPr>
            <a:r>
              <a:rPr lang="en-US" altLang="en-US"/>
              <a:t>/ </a:t>
            </a:r>
            <a:fld id="{22AF07FC-CA13-44A5-8D5B-A57B5C978E24}" type="slidenum">
              <a:rPr lang="en-US" altLang="en-US"/>
              <a:pPr>
                <a:spcAft>
                  <a:spcPts val="600"/>
                </a:spcAft>
              </a:pPr>
              <a:t>173</a:t>
            </a:fld>
            <a:endParaRPr lang="en-US" altLang="en-US"/>
          </a:p>
        </p:txBody>
      </p:sp>
      <p:pic>
        <p:nvPicPr>
          <p:cNvPr id="169987" name="Picture 2">
            <a:extLst>
              <a:ext uri="{FF2B5EF4-FFF2-40B4-BE49-F238E27FC236}">
                <a16:creationId xmlns:a16="http://schemas.microsoft.com/office/drawing/2014/main" id="{713D4781-467A-4801-A8D9-D6353B3AB2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2081" y="3750286"/>
            <a:ext cx="4749493" cy="226313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6" name="Oval 5">
            <a:extLst>
              <a:ext uri="{FF2B5EF4-FFF2-40B4-BE49-F238E27FC236}">
                <a16:creationId xmlns:a16="http://schemas.microsoft.com/office/drawing/2014/main" id="{0A52E70E-78DF-AE49-8812-3C163720B0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2A2998-D40F-D94E-BCBA-FB681411FE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508A1E-318B-3743-BEC8-3357A14639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5966DC-1687-DB42-A1AE-2EC64CB514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84FCCB-DBFF-AF46-805D-D2E9B2C46D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C47224-6094-EB40-8BA1-E6747B7B7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1616536-71CE-5E40-B404-09734B2ECB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9603E9-7A6B-7A4D-8D20-1B232A62B0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B90536-E5BE-4441-8375-23CC1C68C5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7E3441-5B5D-C343-B7D2-9ADE17C128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2645CD-BC54-4741-92B4-FDFF18D8C9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BBA7D-C855-344D-B0E9-2A286BE170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A9415C-BDDE-ED45-BC16-14FECB50508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D2B3D5-E59A-1C4F-AC65-0307DA453F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A893C6E-036F-BE4B-90DB-5BD6EF3EB2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AB3BFE-05B2-D04C-943E-C5F574B1D7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8DDEEF8-5AAA-464F-9EF2-7E579FF3FD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3AAB46-79C2-F443-A73C-65580E79CD1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3DE547-9BBB-504D-9641-0F3E064F4E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3167FB5-06FB-1E42-8D52-03596D3856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68629EA-9D53-DD42-8F76-B60CC7F4F0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23FAC19-1375-154F-96A9-A35D304999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127A3D3-E8F3-F243-8FC7-DF141DE3758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FFC482-E4BC-463C-9088-D5C5D0D40C51}"/>
              </a:ext>
            </a:extLst>
          </p:cNvPr>
          <p:cNvSpPr>
            <a:spLocks noGrp="1" noChangeArrowheads="1"/>
          </p:cNvSpPr>
          <p:nvPr>
            <p:ph type="title"/>
          </p:nvPr>
        </p:nvSpPr>
        <p:spPr/>
        <p:txBody>
          <a:bodyPr>
            <a:spAutoFit/>
          </a:bodyPr>
          <a:lstStyle/>
          <a:p>
            <a:pPr eaLnBrk="1" hangingPunct="1"/>
            <a:r>
              <a:rPr lang="en-US" altLang="en-US"/>
              <a:t>Tailgating </a:t>
            </a:r>
          </a:p>
        </p:txBody>
      </p:sp>
      <p:sp>
        <p:nvSpPr>
          <p:cNvPr id="171011" name="Rectangle 3">
            <a:extLst>
              <a:ext uri="{FF2B5EF4-FFF2-40B4-BE49-F238E27FC236}">
                <a16:creationId xmlns:a16="http://schemas.microsoft.com/office/drawing/2014/main" id="{29688C9C-7DBF-4C08-8296-FCD033A69C4B}"/>
              </a:ext>
            </a:extLst>
          </p:cNvPr>
          <p:cNvSpPr>
            <a:spLocks noGrp="1" noChangeArrowheads="1"/>
          </p:cNvSpPr>
          <p:nvPr>
            <p:ph idx="1"/>
          </p:nvPr>
        </p:nvSpPr>
        <p:spPr/>
        <p:txBody>
          <a:bodyPr/>
          <a:lstStyle/>
          <a:p>
            <a:pPr eaLnBrk="1" hangingPunct="1"/>
            <a:r>
              <a:rPr lang="en-US" altLang="en-US" sz="3400"/>
              <a:t>Final unsafe driving behavior that results in many crashes and violations.</a:t>
            </a:r>
            <a:endParaRPr lang="en-US" altLang="en-US" sz="3400">
              <a:cs typeface="Calibri"/>
            </a:endParaRPr>
          </a:p>
          <a:p>
            <a:pPr eaLnBrk="1" hangingPunct="1"/>
            <a:r>
              <a:rPr lang="en-US" altLang="en-US" sz="3400"/>
              <a:t>Biggest hazard is a rear-end collision.</a:t>
            </a:r>
            <a:endParaRPr lang="en-US" altLang="en-US" sz="3400">
              <a:cs typeface="Calibri"/>
            </a:endParaRPr>
          </a:p>
          <a:p>
            <a:pPr eaLnBrk="1" hangingPunct="1"/>
            <a:r>
              <a:rPr lang="en-US" altLang="en-US" sz="3400"/>
              <a:t>Ability to stop depends on vehicle weight, speed, road surface, driver and weather conditions.</a:t>
            </a:r>
            <a:endParaRPr lang="en-US" altLang="en-US" sz="3400">
              <a:cs typeface="Calibri"/>
            </a:endParaRPr>
          </a:p>
          <a:p>
            <a:pPr eaLnBrk="1" hangingPunct="1"/>
            <a:endParaRPr lang="en-US" altLang="en-US" sz="3400">
              <a:cs typeface="Calibri"/>
            </a:endParaRPr>
          </a:p>
        </p:txBody>
      </p:sp>
      <p:sp>
        <p:nvSpPr>
          <p:cNvPr id="2" name="Slide Number Placeholder 1">
            <a:extLst>
              <a:ext uri="{FF2B5EF4-FFF2-40B4-BE49-F238E27FC236}">
                <a16:creationId xmlns:a16="http://schemas.microsoft.com/office/drawing/2014/main" id="{F0F52A49-A899-7841-8D1F-FA92412A9124}"/>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174</a:t>
            </a:fld>
            <a:endParaRPr lang="en-US"/>
          </a:p>
        </p:txBody>
      </p:sp>
      <p:sp>
        <p:nvSpPr>
          <p:cNvPr id="4" name="Oval 3">
            <a:extLst>
              <a:ext uri="{FF2B5EF4-FFF2-40B4-BE49-F238E27FC236}">
                <a16:creationId xmlns:a16="http://schemas.microsoft.com/office/drawing/2014/main" id="{44B278EC-0428-194E-ABAC-7ECB478135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0DD172-CFD2-4E4D-9727-D9D2BCD91E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68786E-4643-9A44-B63A-4EB2A590C7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F26606-DC52-A84B-813C-791EE0E6F6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DF7DF0-C56A-AB4E-BE76-9562FFD8F9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71614F-18CA-9943-9CEC-8313EDB13F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8EFF82-E110-D54A-9E95-4E24CC2045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323AE0-A0CA-A049-B688-F56C8A9D780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98EB69-459D-3B43-A27C-6C462AA3CC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28D107-AE14-AB40-9422-232E374B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16B7E3-75E8-0245-AD74-679E4590230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23F2EF1-94FA-C147-8E78-1B809D9B1C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256426-C578-B34C-9475-F781597E8E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D13BB9-2C32-6444-A7D6-248430AA8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397F89-B6E4-0E47-99AC-DB46B70710A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A1187DB-31DD-2441-BD24-C13F34A01A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C526D3-131D-C847-B8D0-A382DE4BB0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7F8143-F0D1-2447-8B72-CD2B909387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C46AB3-E986-3547-B337-9DA09D9ABE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59FD10-9C3C-A640-BA1A-42681F91A4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78909A81-7EC5-DD41-8EBD-7E292B8605F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DCAFC31-B954-AD4A-938D-8700ADF0A4E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63150E12-64C9-0740-A914-79FB93DD39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E7DD-173F-418D-82D2-A2702100D5CB}"/>
              </a:ext>
            </a:extLst>
          </p:cNvPr>
          <p:cNvSpPr>
            <a:spLocks noGrp="1"/>
          </p:cNvSpPr>
          <p:nvPr>
            <p:ph type="title"/>
          </p:nvPr>
        </p:nvSpPr>
        <p:spPr/>
        <p:txBody>
          <a:bodyPr/>
          <a:lstStyle/>
          <a:p>
            <a:r>
              <a:rPr lang="en-US">
                <a:cs typeface="Calibri Light"/>
              </a:rPr>
              <a:t>Distracted Driving</a:t>
            </a:r>
            <a:endParaRPr lang="en-US"/>
          </a:p>
        </p:txBody>
      </p:sp>
      <p:sp>
        <p:nvSpPr>
          <p:cNvPr id="3" name="Content Placeholder 2">
            <a:extLst>
              <a:ext uri="{FF2B5EF4-FFF2-40B4-BE49-F238E27FC236}">
                <a16:creationId xmlns:a16="http://schemas.microsoft.com/office/drawing/2014/main" id="{E6C37079-F251-4916-8768-BDBFFA897542}"/>
              </a:ext>
            </a:extLst>
          </p:cNvPr>
          <p:cNvSpPr>
            <a:spLocks noGrp="1"/>
          </p:cNvSpPr>
          <p:nvPr>
            <p:ph idx="1"/>
          </p:nvPr>
        </p:nvSpPr>
        <p:spPr/>
        <p:txBody>
          <a:bodyPr/>
          <a:lstStyle/>
          <a:p>
            <a:pPr marL="0" indent="0">
              <a:buNone/>
            </a:pPr>
            <a:r>
              <a:rPr lang="en-US" sz="2400" b="1">
                <a:cs typeface="Calibri"/>
              </a:rPr>
              <a:t>What to do with a tailgater? Stay Calm.</a:t>
            </a:r>
          </a:p>
          <a:p>
            <a:r>
              <a:rPr lang="en-US" sz="2400">
                <a:cs typeface="Calibri"/>
              </a:rPr>
              <a:t>Continue driving the speed limit and obey traffic laws</a:t>
            </a:r>
          </a:p>
          <a:p>
            <a:r>
              <a:rPr lang="en-US" sz="2400">
                <a:cs typeface="Calibri"/>
              </a:rPr>
              <a:t>Be extra cautious if you need to brake</a:t>
            </a:r>
          </a:p>
          <a:p>
            <a:r>
              <a:rPr lang="en-US" sz="2400">
                <a:cs typeface="Calibri"/>
              </a:rPr>
              <a:t>Get safely out of the way – signal and change lanes if on a multi-lane road</a:t>
            </a:r>
          </a:p>
          <a:p>
            <a:r>
              <a:rPr lang="en-US" sz="2400">
                <a:cs typeface="Calibri"/>
              </a:rPr>
              <a:t>Drive at a comfortable, do not be pressured to drive outside of your comfort zone.  That’s simply swapping one unsafe situation for another.</a:t>
            </a:r>
          </a:p>
          <a:p>
            <a:r>
              <a:rPr lang="en-US" sz="2400">
                <a:cs typeface="Calibri"/>
              </a:rPr>
              <a:t>AVOID CONFRONTATION – Let them pass – don’t give him dirty looks and make any rude hand gestures! </a:t>
            </a:r>
          </a:p>
          <a:p>
            <a:pPr marL="342900" lvl="1" indent="0">
              <a:buNone/>
            </a:pPr>
            <a:endParaRPr lang="en-US" sz="600">
              <a:cs typeface="Calibri"/>
            </a:endParaRPr>
          </a:p>
        </p:txBody>
      </p:sp>
      <p:sp>
        <p:nvSpPr>
          <p:cNvPr id="4" name="Slide Number Placeholder 3">
            <a:extLst>
              <a:ext uri="{FF2B5EF4-FFF2-40B4-BE49-F238E27FC236}">
                <a16:creationId xmlns:a16="http://schemas.microsoft.com/office/drawing/2014/main" id="{DFE28E02-4EF9-4589-AB61-F8CA02C9A97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175</a:t>
            </a:fld>
            <a:endParaRPr lang="en-US"/>
          </a:p>
        </p:txBody>
      </p:sp>
      <p:sp>
        <p:nvSpPr>
          <p:cNvPr id="5" name="Oval 4">
            <a:extLst>
              <a:ext uri="{FF2B5EF4-FFF2-40B4-BE49-F238E27FC236}">
                <a16:creationId xmlns:a16="http://schemas.microsoft.com/office/drawing/2014/main" id="{565351C7-B4A9-5E4E-8543-9CBDE8B70D8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B21ED5-85D4-3543-A155-56BB7DCF57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D256A26-A053-D44E-AC41-DE2A5AF33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07F258E-4C0E-1940-80BE-C9CE7608B1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CA19E-7151-D047-924C-D871D1BE79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280831-EB33-8649-ABEE-47D3D56C54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92AC5-7503-5641-9846-C5B73736BAD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F368DE-32B1-964D-8E40-57D5408D0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B665B8-ED47-B242-ABDD-AB29DAE12B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D24149-D7A2-E942-A646-33EBC4549B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867846-B76B-274C-84D2-4CE8D2AADC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86C294-D74E-9442-B69F-8BEF309904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778544-8CF2-0046-AC07-82020365E4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D317D2-0D7B-7542-98DE-C23A43E63E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CBBC09-8B3A-CE43-B844-B1E5B2E2C9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CDC6CA-8621-0041-BF18-8D2D02DF69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79F901-E0E8-1342-B3DF-AE04C6A04A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A25B7D2-2AD9-0A46-A3A8-71998E57DD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870508C7-9647-5A41-9E64-46C290733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341857B-DCCB-814A-B251-ADE0E136590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298178D-4ADE-B64C-BD82-5ABD3E9AEEB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927540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7C5F7F5-F676-42C9-A85C-A36683683309}"/>
              </a:ext>
            </a:extLst>
          </p:cNvPr>
          <p:cNvSpPr>
            <a:spLocks noGrp="1" noChangeArrowheads="1"/>
          </p:cNvSpPr>
          <p:nvPr>
            <p:ph type="title"/>
          </p:nvPr>
        </p:nvSpPr>
        <p:spPr/>
        <p:txBody>
          <a:bodyPr>
            <a:spAutoFit/>
          </a:bodyPr>
          <a:lstStyle/>
          <a:p>
            <a:pPr eaLnBrk="1" hangingPunct="1"/>
            <a:r>
              <a:rPr lang="en-US" altLang="en-US"/>
              <a:t>Delayed Acceleration</a:t>
            </a:r>
          </a:p>
        </p:txBody>
      </p:sp>
      <p:sp>
        <p:nvSpPr>
          <p:cNvPr id="65539" name="Rectangle 3">
            <a:extLst>
              <a:ext uri="{FF2B5EF4-FFF2-40B4-BE49-F238E27FC236}">
                <a16:creationId xmlns:a16="http://schemas.microsoft.com/office/drawing/2014/main" id="{DBA03452-1344-4B4B-AC96-7A1690C59562}"/>
              </a:ext>
            </a:extLst>
          </p:cNvPr>
          <p:cNvSpPr>
            <a:spLocks noGrp="1" noChangeArrowheads="1"/>
          </p:cNvSpPr>
          <p:nvPr>
            <p:ph idx="1"/>
          </p:nvPr>
        </p:nvSpPr>
        <p:spPr/>
        <p:txBody>
          <a:bodyPr/>
          <a:lstStyle/>
          <a:p>
            <a:pPr marL="0" indent="0" eaLnBrk="1" hangingPunct="1">
              <a:buNone/>
            </a:pPr>
            <a:r>
              <a:rPr lang="en-US" altLang="en-US" sz="2800" b="1"/>
              <a:t>You are the first vehicle at an intersection.</a:t>
            </a:r>
            <a:endParaRPr lang="en-US" altLang="en-US" sz="2800" b="1">
              <a:cs typeface="Calibri"/>
            </a:endParaRPr>
          </a:p>
          <a:p>
            <a:pPr eaLnBrk="1" hangingPunct="1"/>
            <a:r>
              <a:rPr lang="en-US" altLang="en-US" sz="2800"/>
              <a:t>When the light turns green, wait two seconds before accelerating.</a:t>
            </a:r>
          </a:p>
          <a:p>
            <a:r>
              <a:rPr lang="en-US" sz="2800">
                <a:ea typeface="+mn-lt"/>
                <a:cs typeface="+mn-lt"/>
              </a:rPr>
              <a:t>Never enter an intersection you cannot exit.</a:t>
            </a:r>
          </a:p>
          <a:p>
            <a:r>
              <a:rPr lang="en-US" sz="2800">
                <a:ea typeface="+mn-lt"/>
                <a:cs typeface="+mn-lt"/>
              </a:rPr>
              <a:t>Wait for the intersection to clear before entering it.</a:t>
            </a:r>
          </a:p>
          <a:p>
            <a:r>
              <a:rPr lang="en-US" sz="2800">
                <a:ea typeface="+mn-lt"/>
                <a:cs typeface="+mn-lt"/>
              </a:rPr>
              <a:t>Be courteous despite other drivers being in a hurry.</a:t>
            </a:r>
          </a:p>
          <a:p>
            <a:endParaRPr lang="en-US" altLang="en-US" sz="2800">
              <a:cs typeface="Calibri"/>
            </a:endParaRPr>
          </a:p>
        </p:txBody>
      </p:sp>
      <p:sp>
        <p:nvSpPr>
          <p:cNvPr id="2" name="Slide Number Placeholder 1">
            <a:extLst>
              <a:ext uri="{FF2B5EF4-FFF2-40B4-BE49-F238E27FC236}">
                <a16:creationId xmlns:a16="http://schemas.microsoft.com/office/drawing/2014/main" id="{8048F01D-9610-7943-B73F-914D8C89C41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176</a:t>
            </a:fld>
            <a:endParaRPr lang="en-US"/>
          </a:p>
        </p:txBody>
      </p:sp>
      <p:sp>
        <p:nvSpPr>
          <p:cNvPr id="4" name="Oval 3">
            <a:extLst>
              <a:ext uri="{FF2B5EF4-FFF2-40B4-BE49-F238E27FC236}">
                <a16:creationId xmlns:a16="http://schemas.microsoft.com/office/drawing/2014/main" id="{2BB69251-FCC8-C241-B2C8-EFC9CA7697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9C0E8D5-E2AC-C548-9529-7A5E7B685F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E5288-50D0-5044-8CBD-1311D67AD0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E99ABB-8F6F-3942-A1AC-E3B569BD4B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53F393-65EB-124C-9EEB-E5B59DE8AF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3FC86B-CDE3-C645-B556-44556B6320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2AC267-9EF3-5048-B2D3-21A68550EF6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E7F235-5E99-4045-931C-62FA3465B9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50F8AF-322F-A24E-BBD3-1F52580129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E7F24F-83E4-0C45-82EE-9D06840E94C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A659D58-4B7A-DF4C-9D1E-E24226DCDA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1017AD-5666-D34F-BCA7-FF7F4FCAB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BA2B36-1D72-B443-BDE8-E132B8E47B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6DAFB8-1D5F-0A4D-A913-172172AA82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E70F2F-9D4D-4C41-BD4E-77A484F38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9735AB-E569-524D-B272-20DF65D0566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B2FD7C-B9D5-2B44-A1D2-8EC62ED8B6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1F6AE3-8CD4-3F48-84B9-6AE2657FA5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985FCE-D826-364A-A90A-8CCA115C8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DDFF7B-851C-ED4A-8FAE-BFEEAD1FF5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TextBox 24">
            <a:extLst>
              <a:ext uri="{FF2B5EF4-FFF2-40B4-BE49-F238E27FC236}">
                <a16:creationId xmlns:a16="http://schemas.microsoft.com/office/drawing/2014/main" id="{80CAF67C-3A6D-CF44-9A15-4B216C3E36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94EEDAB2-8370-7443-8DD7-52F8A85FA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6F4E694-C670-7B49-9F59-F408E3F3C57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2"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2.6 Night Operation</a:t>
            </a:r>
          </a:p>
        </p:txBody>
      </p:sp>
      <p:sp>
        <p:nvSpPr>
          <p:cNvPr id="7" name="Oval 6">
            <a:extLst>
              <a:ext uri="{FF2B5EF4-FFF2-40B4-BE49-F238E27FC236}">
                <a16:creationId xmlns:a16="http://schemas.microsoft.com/office/drawing/2014/main" id="{D5267A16-EE41-514F-86D0-DD9A85DDA6D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E0321C-64FB-6544-ACC5-703409BF548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03EDBD-A9A8-C149-AF58-1636EC661A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9B5B2E-0DA5-864F-8E4A-F454AC6D0AA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9A52BB-2A8E-8042-B6AB-B229D1AC91F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8F4187-FC6A-5240-A0B6-02EF3AAB2F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F0CDC8-F4D0-9941-BAAC-6D8B0F6559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220F80-AAB0-444A-AA24-55876E938A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A0B674D-5A07-814D-B586-1D0AC0903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8DA65-476C-9040-BF3D-1C8FB5FDE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920518-8C66-4F4C-9FFA-840671E6EC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9F079B-676E-304E-A5FE-0F6E38AC26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6E9696-35D2-7A4B-AA55-989E64DBA1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5C50AB-DE5E-C345-A486-9DB6B25976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CEE666-F9C5-2944-86AF-6C5F84830B8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E4BE90-46A5-E64F-880F-702D1CA4B7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C5967F0-06A1-974B-B5C4-123CEF58F8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1B88AC-0EF2-1E4A-9475-FA500393FB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778216-613F-5546-AEF7-267F88FC89F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C90554-0773-B647-BFD4-5035327D69E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1AC7901-EF6F-2541-8CB8-5813017CA07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571548CE-BC79-1B48-9F45-978CD6C00A4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C41BAC6-8165-6743-AB2B-6ACA630891C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385E44B3-B48F-7F45-BAF7-C407EAD267E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A1.2.6, BA1.2.6, and B1.2.6</a:t>
            </a:r>
          </a:p>
        </p:txBody>
      </p:sp>
    </p:spTree>
    <p:extLst>
      <p:ext uri="{BB962C8B-B14F-4D97-AF65-F5344CB8AC3E}">
        <p14:creationId xmlns:p14="http://schemas.microsoft.com/office/powerpoint/2010/main" val="13982827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p:txBody>
          <a:bodyPr/>
          <a:lstStyle/>
          <a:p>
            <a:pPr marL="0" indent="0">
              <a:buNone/>
            </a:pPr>
            <a:r>
              <a:rPr lang="en-US" dirty="0"/>
              <a:t>You are at greater risk when you drive at night due to poor lighting, glare, and other factors that increase hazard recognition time as well as driver reaction time.</a:t>
            </a:r>
          </a:p>
          <a:p>
            <a:pPr marL="0" indent="0">
              <a:buNone/>
            </a:pPr>
            <a:endParaRPr lang="en-US" sz="1100" dirty="0"/>
          </a:p>
          <a:p>
            <a:pPr marL="0" indent="0">
              <a:buNone/>
            </a:pPr>
            <a:r>
              <a:rPr lang="en-US" b="1" dirty="0"/>
              <a:t>Poor lighting: </a:t>
            </a:r>
            <a:r>
              <a:rPr lang="en-US" dirty="0"/>
              <a:t>some areas may have bright streetlights, but many do not. On most rural roads you will probably have to depend entirely on your headlights. Less light means you will not be able to see hazards as clearly or as soon. Dirty headlights only produce a fraction of the light they should, so keep headlights clean. </a:t>
            </a:r>
          </a:p>
          <a:p>
            <a:pPr marL="0" indent="0">
              <a:buNone/>
            </a:pPr>
            <a:endParaRPr lang="en-US" sz="1100" b="1" dirty="0"/>
          </a:p>
          <a:p>
            <a:pPr marL="0" indent="0">
              <a:buNone/>
            </a:pPr>
            <a:r>
              <a:rPr lang="en-US" b="1" dirty="0"/>
              <a:t>Glare: </a:t>
            </a:r>
            <a:r>
              <a:rPr lang="en-US" dirty="0"/>
              <a:t>You can be blinded for a short time by bright lights, and it takes time to recover. The risks are greater for drivers who visual recovery time is higher. </a:t>
            </a:r>
            <a:endParaRPr lang="en-US" sz="1200" dirty="0"/>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marL="0" indent="0">
              <a:buNone/>
            </a:pPr>
            <a:endParaRPr lang="en-US" sz="1400" b="1" dirty="0"/>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178</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923975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42E32-F814-AE48-833E-388D3B7B540D}"/>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E5FB1BCA-C221-A54B-BAB0-799ABBA4F371}"/>
              </a:ext>
            </a:extLst>
          </p:cNvPr>
          <p:cNvSpPr>
            <a:spLocks noGrp="1"/>
          </p:cNvSpPr>
          <p:nvPr>
            <p:ph idx="1"/>
          </p:nvPr>
        </p:nvSpPr>
        <p:spPr>
          <a:xfrm>
            <a:off x="628650" y="1825625"/>
            <a:ext cx="7886700" cy="4667250"/>
          </a:xfrm>
        </p:spPr>
        <p:txBody>
          <a:bodyPr/>
          <a:lstStyle/>
          <a:p>
            <a:pPr marL="0" indent="0">
              <a:buNone/>
            </a:pPr>
            <a:r>
              <a:rPr lang="en-US" b="1"/>
              <a:t>Visual Recovery Time: </a:t>
            </a:r>
            <a:r>
              <a:rPr lang="en-US"/>
              <a:t>This is the time it takes night vision to return after encountering a bright light. Causes of increased visual recovery time include age (this increases as you get older), high blood pressure and diabetes. </a:t>
            </a:r>
          </a:p>
          <a:p>
            <a:pPr marL="0" indent="0">
              <a:buNone/>
            </a:pPr>
            <a:endParaRPr lang="en-US" sz="1200" b="1"/>
          </a:p>
          <a:p>
            <a:pPr marL="0" indent="0">
              <a:buNone/>
            </a:pPr>
            <a:r>
              <a:rPr lang="en-US" b="1"/>
              <a:t>Other Drivers: </a:t>
            </a:r>
            <a:r>
              <a:rPr lang="en-US"/>
              <a:t>There is an increased number of tired and intoxicated drivers on the road at night. Recognition and reaction time are both slowed by exhaustion and intoxication</a:t>
            </a:r>
            <a:r>
              <a:rPr lang="en-US" b="1"/>
              <a:t>. </a:t>
            </a:r>
          </a:p>
          <a:p>
            <a:pPr marL="0" indent="0">
              <a:buNone/>
            </a:pPr>
            <a:endParaRPr lang="en-US" sz="1400" b="1"/>
          </a:p>
          <a:p>
            <a:pPr marL="0" indent="0">
              <a:buNone/>
            </a:pPr>
            <a:r>
              <a:rPr lang="en-US" b="1"/>
              <a:t>Windshield and Mirrors: </a:t>
            </a:r>
            <a:r>
              <a:rPr lang="en-US"/>
              <a:t>Bright lights refract off dirt on windshields and mirrors creating glare, so it is particularly important at night to have clean windshields and mirrors. </a:t>
            </a:r>
          </a:p>
          <a:p>
            <a:pPr marL="0" indent="0">
              <a:buNone/>
            </a:pPr>
            <a:endParaRPr lang="en-US" sz="1400"/>
          </a:p>
          <a:p>
            <a:pPr marL="0" lvl="0" indent="0" defTabSz="914400">
              <a:lnSpc>
                <a:spcPct val="100000"/>
              </a:lnSpc>
              <a:spcBef>
                <a:spcPct val="0"/>
              </a:spcBef>
              <a:buNone/>
            </a:pPr>
            <a:r>
              <a:rPr lang="en-US" sz="1400" i="1">
                <a:solidFill>
                  <a:prstClr val="black"/>
                </a:solidFill>
                <a:latin typeface="Calibri" panose="020F0502020204030204" pitchFamily="34" charset="0"/>
              </a:rPr>
              <a:t>Source: </a:t>
            </a:r>
            <a:r>
              <a:rPr lang="en-US" sz="1400" i="1">
                <a:hlinkClick r:id="rId2"/>
              </a:rPr>
              <a:t>National RTAP. Safety Training and Rural Transit Training Module </a:t>
            </a:r>
            <a:endParaRPr lang="en-US"/>
          </a:p>
        </p:txBody>
      </p:sp>
      <p:sp>
        <p:nvSpPr>
          <p:cNvPr id="2" name="Slide Number Placeholder 1">
            <a:extLst>
              <a:ext uri="{FF2B5EF4-FFF2-40B4-BE49-F238E27FC236}">
                <a16:creationId xmlns:a16="http://schemas.microsoft.com/office/drawing/2014/main" id="{3D971DD9-E579-6848-B8A1-19B7664EC147}"/>
              </a:ext>
            </a:extLst>
          </p:cNvPr>
          <p:cNvSpPr>
            <a:spLocks noGrp="1"/>
          </p:cNvSpPr>
          <p:nvPr>
            <p:ph type="sldNum" sz="quarter" idx="10"/>
          </p:nvPr>
        </p:nvSpPr>
        <p:spPr/>
        <p:txBody>
          <a:bodyPr/>
          <a:lstStyle/>
          <a:p>
            <a:r>
              <a:rPr lang="en-US" altLang="en-US"/>
              <a:t>/ </a:t>
            </a:r>
            <a:fld id="{C3C0AEC5-A6E4-4AB2-9AD5-E7FD2AE07E24}" type="slidenum">
              <a:rPr lang="en-US" altLang="en-US" smtClean="0"/>
              <a:pPr/>
              <a:t>179</a:t>
            </a:fld>
            <a:endParaRPr lang="en-US" altLang="en-US"/>
          </a:p>
        </p:txBody>
      </p:sp>
      <p:sp>
        <p:nvSpPr>
          <p:cNvPr id="4" name="Oval 3">
            <a:extLst>
              <a:ext uri="{FF2B5EF4-FFF2-40B4-BE49-F238E27FC236}">
                <a16:creationId xmlns:a16="http://schemas.microsoft.com/office/drawing/2014/main" id="{9C044EC1-BC85-454F-912A-DD3377708B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51D4E6-FC57-2046-AABB-0E1170ACCAB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EFF5FB-ABCB-D64F-9592-874E1A36EA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6FEF40-A2EF-C749-9A1D-1DE3A019598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5D6794-AD86-A542-A7FD-5D764F5C1F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B6B2B2-A33C-0445-A544-CD9BC8CA84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9955A5-F02C-7548-AB03-DCBB7AC7E59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BC2BBD0-FE82-C342-8B54-BE001EC576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A6BEA6-EBFA-F847-802E-07DE94A166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ABB225-79DF-F54C-9EEB-B15E91E7C9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A2C4F1-3B3D-884F-A9D5-AE05FA3763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579D77-A281-9A49-B5DA-985F6D38C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E34A-F839-DB46-B66A-354F759B404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184A9D7-A432-4146-977A-8C65DC6D74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38683C-3F61-364E-AF89-33F5A76114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BA411A-DB67-DE4C-ABE7-7516C825DAC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1CBC86A-562B-B645-BA70-F713E5BFBCC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F9A705-5174-0244-99FB-2BB4CD4D2D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30D0C77A-FAAF-6344-9BB5-D098C963579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F12D16AA-B6B1-454C-9E3E-6E3A5CA6613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1B619ED-DCF3-3846-8211-E517247A20A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125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1800" b="1">
                <a:cs typeface="Calibri"/>
              </a:rPr>
              <a:t>What are the 3 commercial motor vehicle groups according to FMCSA?</a:t>
            </a:r>
          </a:p>
          <a:p>
            <a:pPr marL="0" indent="0">
              <a:buNone/>
            </a:pPr>
            <a:endParaRPr lang="en-US" sz="1700"/>
          </a:p>
          <a:p>
            <a:pPr marL="0" indent="0">
              <a:buNone/>
            </a:pPr>
            <a:endParaRPr lang="en-US" sz="1700" b="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E5A153E8-A469-054C-A816-CFE66014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2" y="2239562"/>
            <a:ext cx="6053418" cy="3937401"/>
          </a:xfrm>
          <a:prstGeom prst="rect">
            <a:avLst/>
          </a:prstGeom>
        </p:spPr>
      </p:pic>
      <p:sp>
        <p:nvSpPr>
          <p:cNvPr id="10" name="Oval 9">
            <a:extLst>
              <a:ext uri="{FF2B5EF4-FFF2-40B4-BE49-F238E27FC236}">
                <a16:creationId xmlns:a16="http://schemas.microsoft.com/office/drawing/2014/main" id="{3E3CA7AF-EE99-3047-88AB-1CB1DF064F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EAA387-6E16-0449-9194-4D6B152F8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DD618F-70EF-FB4D-B320-9A2813F2B5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D5246E-C77C-E341-BE93-7BF82E83A5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3E9D7C-3816-2A4F-8DA8-91826948F4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5F517-CA2C-2844-9875-0FA430D97F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2835024-3828-874C-B5EC-A9469CA94B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8AF286-977E-9946-AFA2-FFB0BC78D5A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1F238B91-E9F5-094F-8354-9FDBE8D5444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CE1A3348-F864-2E4E-89D8-95FA3D738DF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948D2BFD-5CAF-DA4B-BBD2-00DEBEA184A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045986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dirty="0"/>
              <a:t>Headlights: </a:t>
            </a:r>
            <a:r>
              <a:rPr lang="en-US" sz="2000" dirty="0"/>
              <a:t>You should turn lights on approximately one hour before it gets dark and leave them on until the sun has risen above the horizon and the lights can no longer be seen on the road surface. </a:t>
            </a:r>
          </a:p>
          <a:p>
            <a:pPr marL="0" indent="0">
              <a:buNone/>
            </a:pPr>
            <a:r>
              <a:rPr lang="en-US" sz="1800" i="1" dirty="0"/>
              <a:t>Consult with your agency find out what local laws or agency policies regarding headlight use apply. </a:t>
            </a:r>
          </a:p>
          <a:p>
            <a:pPr marL="0" indent="0">
              <a:buNone/>
            </a:pPr>
            <a:endParaRPr lang="en-US" sz="1800" b="1" dirty="0"/>
          </a:p>
          <a:p>
            <a:r>
              <a:rPr lang="en-US" sz="2000" dirty="0"/>
              <a:t>At night, low beams allow you to see about 250 ft ahead of you. High beams extend your sight distance to 350-400 ft. If using high beams, dim within 1,000 feet of other vehicles. Defensive driving indicates that you adjust your speed to keep stopping distance within your sight distance. If a vehicle approaches with its high beam lights on, look towards the edge of the road on your right. Do not flash your bright lights at the drivers as it temporarily impairs their ability to see the road and your vehicle. </a:t>
            </a:r>
          </a:p>
          <a:p>
            <a:pPr marL="0" indent="0">
              <a:buNone/>
            </a:pPr>
            <a:r>
              <a:rPr lang="en-US" sz="1400" i="1" dirty="0"/>
              <a:t>Source: </a:t>
            </a:r>
            <a:r>
              <a:rPr lang="en-US" sz="1400" i="1" dirty="0">
                <a:hlinkClick r:id="rId2"/>
              </a:rPr>
              <a:t>National RTAP. Safety Training and Rural Transit Training Module </a:t>
            </a:r>
            <a:endParaRPr lang="en-US" sz="1800" dirty="0"/>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180</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129673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3DAB9-27E2-E946-A54A-01D5055AD0C8}"/>
              </a:ext>
            </a:extLst>
          </p:cNvPr>
          <p:cNvSpPr>
            <a:spLocks noGrp="1"/>
          </p:cNvSpPr>
          <p:nvPr>
            <p:ph type="title"/>
          </p:nvPr>
        </p:nvSpPr>
        <p:spPr/>
        <p:txBody>
          <a:bodyPr/>
          <a:lstStyle/>
          <a:p>
            <a:r>
              <a:rPr lang="en-US"/>
              <a:t>Night Operation</a:t>
            </a:r>
          </a:p>
        </p:txBody>
      </p:sp>
      <p:sp>
        <p:nvSpPr>
          <p:cNvPr id="25" name="Content Placeholder 24">
            <a:extLst>
              <a:ext uri="{FF2B5EF4-FFF2-40B4-BE49-F238E27FC236}">
                <a16:creationId xmlns:a16="http://schemas.microsoft.com/office/drawing/2014/main" id="{51520193-76BF-5A48-A7E6-09807235DBD6}"/>
              </a:ext>
            </a:extLst>
          </p:cNvPr>
          <p:cNvSpPr>
            <a:spLocks noGrp="1"/>
          </p:cNvSpPr>
          <p:nvPr>
            <p:ph idx="1"/>
          </p:nvPr>
        </p:nvSpPr>
        <p:spPr/>
        <p:txBody>
          <a:bodyPr/>
          <a:lstStyle/>
          <a:p>
            <a:pPr marL="0" indent="0">
              <a:buNone/>
            </a:pPr>
            <a:r>
              <a:rPr lang="en-US" sz="2000" b="1"/>
              <a:t>If your lights fail: </a:t>
            </a:r>
          </a:p>
          <a:p>
            <a:pPr lvl="1"/>
            <a:r>
              <a:rPr lang="en-US" sz="2000"/>
              <a:t>Try high and low beams (one may work) </a:t>
            </a:r>
          </a:p>
          <a:p>
            <a:pPr lvl="1"/>
            <a:r>
              <a:rPr lang="en-US" sz="2000"/>
              <a:t>Pull safely off the roadway and inform your passengers</a:t>
            </a:r>
          </a:p>
          <a:p>
            <a:pPr lvl="1"/>
            <a:r>
              <a:rPr lang="en-US" sz="2000"/>
              <a:t>Set up the emergency warning equipment (triangles, flares)</a:t>
            </a:r>
          </a:p>
          <a:p>
            <a:pPr lvl="1"/>
            <a:r>
              <a:rPr lang="en-US" sz="2000"/>
              <a:t>Call the dispatcher for further instructions </a:t>
            </a:r>
          </a:p>
          <a:p>
            <a:pPr marL="0" indent="0">
              <a:buNone/>
            </a:pPr>
            <a:endParaRPr lang="en-US" sz="2000"/>
          </a:p>
          <a:p>
            <a:pPr marL="0" indent="0">
              <a:buNone/>
            </a:pPr>
            <a:r>
              <a:rPr lang="en-US" sz="2000" b="1"/>
              <a:t>Turn signals and brake lights: </a:t>
            </a:r>
            <a:r>
              <a:rPr lang="en-US" sz="2000"/>
              <a:t>at night your turn signals and brake lights are even more important for communicating with other drivers. Make sure you have clean, working turn signals, brake lights, taillights, clearance lights and reflectors. </a:t>
            </a:r>
          </a:p>
          <a:p>
            <a:pPr marL="0" indent="0">
              <a:buNone/>
            </a:pPr>
            <a:endParaRPr lang="en-US"/>
          </a:p>
          <a:p>
            <a:pPr marL="0" indent="0">
              <a:buNone/>
            </a:pPr>
            <a:endParaRPr lang="en-US" sz="1400" i="1"/>
          </a:p>
          <a:p>
            <a:pPr marL="0" indent="0">
              <a:buNone/>
            </a:pPr>
            <a:endParaRPr lang="en-US" sz="1400" i="1"/>
          </a:p>
          <a:p>
            <a:pPr marL="0" indent="0">
              <a:buNone/>
            </a:pPr>
            <a:endParaRPr lang="en-US" sz="1400" i="1"/>
          </a:p>
          <a:p>
            <a:pPr marL="0" indent="0">
              <a:buNone/>
            </a:pPr>
            <a:r>
              <a:rPr lang="en-US" sz="1400" i="1" err="1"/>
              <a:t>Source:National</a:t>
            </a:r>
            <a:r>
              <a:rPr lang="en-US" sz="1400" i="1"/>
              <a:t> </a:t>
            </a:r>
            <a:r>
              <a:rPr lang="en-US" sz="1400" i="1" err="1"/>
              <a:t>RTAP.</a:t>
            </a:r>
            <a:r>
              <a:rPr lang="en-US" sz="1400" i="1" err="1">
                <a:hlinkClick r:id="rId2"/>
              </a:rPr>
              <a:t>Safety</a:t>
            </a:r>
            <a:r>
              <a:rPr lang="en-US" sz="1400" i="1">
                <a:hlinkClick r:id="rId2"/>
              </a:rPr>
              <a:t> Training and Rural Transit Training Module </a:t>
            </a:r>
            <a:endParaRPr lang="en-US" b="1"/>
          </a:p>
          <a:p>
            <a:pPr marL="0" indent="0">
              <a:buNone/>
            </a:pPr>
            <a:endParaRPr lang="en-US" sz="1400" b="1" i="1"/>
          </a:p>
          <a:p>
            <a:pPr marL="342900" lvl="1" indent="0">
              <a:buNone/>
            </a:pPr>
            <a:endParaRPr lang="en-US"/>
          </a:p>
        </p:txBody>
      </p:sp>
      <p:sp>
        <p:nvSpPr>
          <p:cNvPr id="2" name="Slide Number Placeholder 1">
            <a:extLst>
              <a:ext uri="{FF2B5EF4-FFF2-40B4-BE49-F238E27FC236}">
                <a16:creationId xmlns:a16="http://schemas.microsoft.com/office/drawing/2014/main" id="{88C1C602-2DC2-794A-B898-A4E65C4F7CB6}"/>
              </a:ext>
            </a:extLst>
          </p:cNvPr>
          <p:cNvSpPr>
            <a:spLocks noGrp="1"/>
          </p:cNvSpPr>
          <p:nvPr>
            <p:ph type="sldNum" sz="quarter" idx="10"/>
          </p:nvPr>
        </p:nvSpPr>
        <p:spPr/>
        <p:txBody>
          <a:bodyPr/>
          <a:lstStyle/>
          <a:p>
            <a:r>
              <a:rPr lang="en-US" altLang="en-US"/>
              <a:t>/ </a:t>
            </a:r>
            <a:fld id="{C3C0AEC5-A6E4-4AB2-9AD5-E7FD2AE07E24}" type="slidenum">
              <a:rPr lang="en-US" altLang="en-US" smtClean="0"/>
              <a:pPr/>
              <a:t>181</a:t>
            </a:fld>
            <a:endParaRPr lang="en-US" altLang="en-US"/>
          </a:p>
        </p:txBody>
      </p:sp>
      <p:sp>
        <p:nvSpPr>
          <p:cNvPr id="4" name="Oval 3">
            <a:extLst>
              <a:ext uri="{FF2B5EF4-FFF2-40B4-BE49-F238E27FC236}">
                <a16:creationId xmlns:a16="http://schemas.microsoft.com/office/drawing/2014/main" id="{532865D0-1AF3-BB46-B1C6-4978BD2C0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128123-E2CF-104B-A1C1-14B1759A3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A4456-DBF3-5C44-9C01-58613554DC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7C2184-26BD-814A-8C71-39B59AA2527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D90D87-5FCC-6645-B991-2A55A255528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A5FE5-376E-C04F-8404-8D9ACB84FB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7848F9-E841-024C-8258-AA966851D9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C3A904-4D9C-4C41-AB71-804922A800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48C999-F271-FB4E-8BF1-08FEE5BA9B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AEC1AC-ED3B-2940-93E1-5544C4A921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9D7BE5-465A-9546-8A2C-078975E6F1A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588FC2-0382-9B4B-8708-EA05E57D54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8911C9-4DE9-6648-B4B0-1CEEFB633B8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137A2B-0B29-F04B-95A4-4E713B163EB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EB89EE-B13B-4D4A-8145-981133DDD9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62FB27-AF43-C341-9CBD-DB22198A6A6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9C965C-95C2-994E-AE81-BC6C045607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1DA13F-A1F4-8847-8ADC-71939757CF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2F01B9E-41A4-7E48-B2AE-D6CDE2D128F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2D4E42A-432D-904C-BDA5-958F835D5C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2AF541C6-526E-7845-A455-D1D42A25D61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413909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Good vision is critical for safe driving</a:t>
            </a:r>
          </a:p>
          <a:p>
            <a:r>
              <a:rPr lang="en-US"/>
              <a:t>Can’t see hazards as quickly at night – increasing response time and chance of crashes</a:t>
            </a:r>
          </a:p>
          <a:p>
            <a:r>
              <a:rPr lang="en-US"/>
              <a:t>Regular eye checkups are important: you can’t fix what you don’t know</a:t>
            </a:r>
          </a:p>
          <a:p>
            <a:r>
              <a:rPr lang="en-US"/>
              <a:t>It’s illegal not to wear corrective lenses if its on your license </a:t>
            </a:r>
          </a:p>
          <a:p>
            <a:r>
              <a:rPr lang="en-US"/>
              <a:t>Avoid tinted lenses at night</a:t>
            </a:r>
          </a:p>
          <a:p>
            <a:r>
              <a:rPr lang="en-US"/>
              <a:t>Look at the right side of the road/side lines when someone with bright lights on approaches to avoid being blinded. Two seconds of blindness can be dangerous at 55 mph.</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6AC22889-83E2-B047-84E5-6C1FA16CC0A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182</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C50ECD-0C2A-994E-A39C-759EFC7A6C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3650BD-002D-7345-8555-12FB2C4B16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FABC4E-BF4B-5A4E-85FF-B32D52A45A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4A429B-1555-9B4C-8BC3-6EDCB43F75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CB118B-FB12-614A-859E-959BF828A1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57DF89-D416-A241-AD88-783450F6AA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4EFE7F-48E0-6043-A46C-C5A3798D7D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2419B8-1A90-AF45-A209-E1D9B3F4C5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42F1BA-2EAE-8B43-981F-109C5EFE98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54DFCD-DE58-544F-A9D0-614997C62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A3271F-6B1C-4247-B22C-2FA9399B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7926B41-9F65-9643-92FB-B6E96D8A8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D7EB1B2-AEA9-BF4B-B6F3-0DC29ABEC7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E19C13-0853-5042-888B-8B7FADBC65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458FBE-6821-CB42-A649-85EAFCFD0E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665BD1-34E3-C549-91F8-A7EA2AE19AB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F69326E-7053-1749-ADC9-8D2A9096E07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C8F9E7-1025-EE4A-9ADD-F568BC7EB11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7C321AB-6168-734A-8430-139E2876B93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8476CBD-FCEE-3249-A837-E40009A561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56DA7EA-E8CD-2240-8ED6-844FEEC2064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149538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t>Fatigue negatively impacts vision and judgement</a:t>
            </a:r>
          </a:p>
          <a:p>
            <a:r>
              <a:rPr lang="en-US">
                <a:effectLst/>
                <a:latin typeface="Calibri" panose="020F0502020204030204" pitchFamily="34" charset="0"/>
                <a:ea typeface="Calibri" panose="020F0502020204030204" pitchFamily="34" charset="0"/>
                <a:cs typeface="Times New Roman" panose="02020603050405020304" pitchFamily="18" charset="0"/>
              </a:rPr>
              <a:t>Fatigue is physical or mental tiredness that can be caused by physical or mental strain, repetitive tasks, illness or lack of sleep</a:t>
            </a:r>
          </a:p>
          <a:p>
            <a:r>
              <a:rPr lang="en-US">
                <a:effectLst/>
                <a:latin typeface="Calibri" panose="020F0502020204030204" pitchFamily="34" charset="0"/>
                <a:ea typeface="Calibri" panose="020F0502020204030204" pitchFamily="34" charset="0"/>
                <a:cs typeface="Times New Roman" panose="02020603050405020304" pitchFamily="18" charset="0"/>
              </a:rPr>
              <a:t>Drivers may experience short bursts of sleep lasting only a few seconds or fall asleep for longer periods of time</a:t>
            </a:r>
          </a:p>
          <a:p>
            <a:r>
              <a:rPr lang="en-US">
                <a:effectLst/>
                <a:latin typeface="Calibri" panose="020F0502020204030204" pitchFamily="34" charset="0"/>
                <a:ea typeface="Calibri" panose="020F0502020204030204" pitchFamily="34" charset="0"/>
                <a:cs typeface="Times New Roman" panose="02020603050405020304" pitchFamily="18" charset="0"/>
              </a:rPr>
              <a:t>Crashes tend to occur when sleepiness is more pronounced</a:t>
            </a:r>
          </a:p>
          <a:p>
            <a:r>
              <a:rPr lang="en-US">
                <a:effectLst/>
                <a:latin typeface="Calibri" panose="020F0502020204030204" pitchFamily="34" charset="0"/>
                <a:ea typeface="Calibri" panose="020F0502020204030204" pitchFamily="34" charset="0"/>
                <a:cs typeface="Times New Roman" panose="02020603050405020304" pitchFamily="18" charset="0"/>
              </a:rPr>
              <a:t>Most people are less alert at night</a:t>
            </a:r>
          </a:p>
          <a:p>
            <a:r>
              <a:rPr lang="en-US">
                <a:effectLst/>
                <a:latin typeface="Calibri" panose="020F0502020204030204" pitchFamily="34" charset="0"/>
                <a:ea typeface="Calibri" panose="020F0502020204030204" pitchFamily="34" charset="0"/>
                <a:cs typeface="Times New Roman" panose="02020603050405020304" pitchFamily="18" charset="0"/>
              </a:rPr>
              <a:t>If you are tired, the only safe cure is sleep</a:t>
            </a:r>
          </a:p>
        </p:txBody>
      </p:sp>
      <p:sp>
        <p:nvSpPr>
          <p:cNvPr id="4" name="Slide Number Placeholder 3">
            <a:extLst>
              <a:ext uri="{FF2B5EF4-FFF2-40B4-BE49-F238E27FC236}">
                <a16:creationId xmlns:a16="http://schemas.microsoft.com/office/drawing/2014/main" id="{360971E9-57D7-BB42-8D66-EC15DABEB77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65D53C-FEE1-4C49-8C1C-7A8012C23D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D7E5C7-7F61-4546-8F06-AE59BBB6F1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28B64C-D102-6249-BCD5-42F1551048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12600F-2485-AB45-B018-F51252227A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E6D168-9FB2-8242-832E-F20A9EDF3E9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391C5F-B551-8B46-90DE-F0E32D8AD19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739E68-4A66-5D4C-9028-06B0221660D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F4E3A6-4BE8-2046-8C9C-A8CB978526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ED0FAAE-30AD-4F42-AFEC-7258CE50ED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D33492-D6B0-9A45-A75D-891768E650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36763D-0AE7-F340-8F3C-723EE31A67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3B086F-56B0-8E47-9787-4CCE80CABD4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F0ADE2-E320-D54A-831B-2836B826AB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3E8E3E8-4F98-C94A-90F7-1843ADF3DB2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A279AB-9911-AB4B-8086-5C2E210FC4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369E3FE-AE74-3A47-967D-F9B9C4B63B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4E1A5A-C905-4F43-9087-B52AFCE1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8AA1CB-ED9E-EA41-83C9-F1E2C38A3B5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54C0E4AA-8984-6646-8315-D4A9321920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DD49281-636A-3040-BA64-1B7D93B9A36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0264CDB-A78C-EF44-B138-6CAF34D72A3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850292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Night Operation</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1800" b="1" dirty="0">
                <a:effectLst/>
                <a:latin typeface="Calibri"/>
                <a:ea typeface="Calibri"/>
                <a:cs typeface="Times New Roman"/>
              </a:rPr>
              <a:t>Night Driving Procedures Pre-trip</a:t>
            </a:r>
            <a:r>
              <a:rPr lang="en-US" sz="1800" b="1" dirty="0">
                <a:latin typeface="Calibri"/>
                <a:ea typeface="Calibri"/>
                <a:cs typeface="Times New Roman"/>
              </a:rPr>
              <a:t>*</a:t>
            </a:r>
            <a:r>
              <a:rPr lang="en-US" sz="1800" b="1" dirty="0">
                <a:effectLst/>
                <a:latin typeface="Calibri"/>
                <a:ea typeface="Calibri"/>
                <a:cs typeface="Times New Roman"/>
              </a:rPr>
              <a:t> Procedures</a:t>
            </a:r>
          </a:p>
          <a:p>
            <a:r>
              <a:rPr lang="en-US" sz="1800" dirty="0">
                <a:latin typeface="Calibri"/>
                <a:ea typeface="Calibri"/>
                <a:cs typeface="Times New Roman"/>
              </a:rPr>
              <a:t>Be rested and alert</a:t>
            </a:r>
          </a:p>
          <a:p>
            <a:r>
              <a:rPr lang="en-US" sz="1800" dirty="0">
                <a:effectLst/>
                <a:latin typeface="Calibri"/>
                <a:ea typeface="Calibri"/>
                <a:cs typeface="Times New Roman"/>
              </a:rPr>
              <a:t>Clean and </a:t>
            </a:r>
            <a:r>
              <a:rPr lang="en-US" sz="1800" dirty="0">
                <a:latin typeface="Calibri"/>
                <a:ea typeface="Calibri"/>
                <a:cs typeface="Times New Roman"/>
              </a:rPr>
              <a:t>unscratched</a:t>
            </a:r>
            <a:r>
              <a:rPr lang="en-US" sz="1800" dirty="0">
                <a:effectLst/>
                <a:latin typeface="Calibri"/>
                <a:ea typeface="Calibri"/>
                <a:cs typeface="Times New Roman"/>
              </a:rPr>
              <a:t> glasses, no sunglasses</a:t>
            </a:r>
          </a:p>
          <a:p>
            <a:r>
              <a:rPr lang="en-US" sz="1800" dirty="0">
                <a:latin typeface="Calibri"/>
                <a:ea typeface="Calibri"/>
                <a:cs typeface="Times New Roman"/>
              </a:rPr>
              <a:t>During pre-trip*: Clean lights and reflectors you can reach</a:t>
            </a:r>
          </a:p>
          <a:p>
            <a:r>
              <a:rPr lang="en-US" sz="1800" dirty="0">
                <a:latin typeface="Calibri"/>
                <a:ea typeface="Calibri"/>
                <a:cs typeface="Times New Roman"/>
              </a:rPr>
              <a:t>Dim lights</a:t>
            </a:r>
          </a:p>
          <a:p>
            <a:pPr lvl="1"/>
            <a:r>
              <a:rPr lang="en-US" dirty="0">
                <a:latin typeface="Calibri"/>
                <a:ea typeface="Calibri"/>
                <a:cs typeface="Times New Roman"/>
              </a:rPr>
              <a:t>Oncoming vehicle: within 1,000 feet </a:t>
            </a:r>
          </a:p>
          <a:p>
            <a:pPr lvl="1"/>
            <a:r>
              <a:rPr lang="en-US" dirty="0">
                <a:latin typeface="Calibri"/>
                <a:ea typeface="Calibri"/>
                <a:cs typeface="Times New Roman"/>
              </a:rPr>
              <a:t>Following vehicle: 200 feet </a:t>
            </a:r>
          </a:p>
          <a:p>
            <a:r>
              <a:rPr lang="en-US" sz="1800" dirty="0">
                <a:effectLst/>
                <a:latin typeface="Calibri"/>
                <a:ea typeface="Calibri"/>
                <a:cs typeface="Times New Roman"/>
              </a:rPr>
              <a:t>Do not flash your brights/high beams at those who have theirs on, it increases chance of crash by blinding oncoming driver</a:t>
            </a:r>
          </a:p>
          <a:p>
            <a:r>
              <a:rPr lang="en-US" sz="1800" dirty="0">
                <a:latin typeface="Calibri"/>
                <a:ea typeface="Calibri"/>
                <a:cs typeface="Times New Roman"/>
              </a:rPr>
              <a:t>Use high beams when safe and legal</a:t>
            </a:r>
          </a:p>
          <a:p>
            <a:r>
              <a:rPr lang="en-US" sz="1800" dirty="0">
                <a:latin typeface="Calibri"/>
                <a:ea typeface="Calibri"/>
                <a:cs typeface="Times New Roman"/>
              </a:rPr>
              <a:t>Bright cab makes is harder to see outside. </a:t>
            </a:r>
          </a:p>
          <a:p>
            <a:r>
              <a:rPr lang="en-US" sz="1800" dirty="0">
                <a:latin typeface="Calibri"/>
                <a:ea typeface="Calibri"/>
                <a:cs typeface="Times New Roman"/>
              </a:rPr>
              <a:t>Adjust interior lights &amp; instrument </a:t>
            </a:r>
            <a:r>
              <a:rPr lang="en-US" sz="1800">
                <a:latin typeface="Calibri"/>
                <a:ea typeface="Calibri"/>
                <a:cs typeface="Times New Roman"/>
              </a:rPr>
              <a:t>lights</a:t>
            </a:r>
            <a:endParaRPr lang="en-US" sz="1800" dirty="0">
              <a:latin typeface="Calibri"/>
              <a:ea typeface="Calibri"/>
              <a:cs typeface="Times New Roman"/>
            </a:endParaRPr>
          </a:p>
          <a:p>
            <a:pPr>
              <a:buNone/>
            </a:pPr>
            <a:r>
              <a:rPr lang="en-US" sz="1800" i="1">
                <a:latin typeface="Calibri" panose="020F0502020204030204" pitchFamily="34" charset="0"/>
                <a:ea typeface="Calibri" panose="020F0502020204030204" pitchFamily="34" charset="0"/>
                <a:cs typeface="Calibri"/>
              </a:rPr>
              <a:t>*The CDL Manual now refers to pre-trip inspection as vehicle inspection </a:t>
            </a:r>
            <a:endParaRPr lang="en-US" sz="1800">
              <a:latin typeface="Calibri" panose="020F0502020204030204" pitchFamily="34" charset="0"/>
              <a:ea typeface="Calibri" panose="020F0502020204030204" pitchFamily="34" charset="0"/>
              <a:cs typeface="Calibri"/>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700">
              <a:latin typeface="Calibri" panose="020F0502020204030204" pitchFamily="34" charset="0"/>
              <a:ea typeface="Calibri" panose="020F0502020204030204" pitchFamily="34" charset="0"/>
              <a:cs typeface="Times New Roman" panose="02020603050405020304" pitchFamily="18" charset="0"/>
            </a:endParaRPr>
          </a:p>
          <a:p>
            <a:pPr lvl="1"/>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b="1">
              <a:latin typeface="Calibri" panose="020F0502020204030204" pitchFamily="34" charset="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B3C37A1F-5392-8E48-8265-90BBCB82A5D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184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63631A6-2094-4A46-B420-72E83DBA21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4D641E-8E71-9D45-8788-83023458E1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0476D3-AE7B-DB4A-AAE2-B40927BA66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3D6427-D048-214B-B8BC-43D40BF5B9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0A15B8-8C5E-574B-BD79-7AB44F9325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A749C5-C1C7-314F-9670-F6C17EF4F6B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46996D-3F71-4E41-BCE9-1B11699E73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C626EB-3568-3443-B66E-02BEDE1708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FEF7C0-FE24-7F4F-AAE0-C6D6DDE471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37CA4AD-03DA-F141-9A35-E91E719317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5ACADC-A4B5-074B-9855-465C377CC66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B13688-874E-6F4C-8632-039CAAB12D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73824FB-5E96-8846-9D26-30C87EBED4C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39FBE0-C300-A940-A9B0-EB542AB197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758CE1-C3BA-DC40-BC4C-2DE8F6E186E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56D8A5-90AF-8442-94EC-A1C5E109B2F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59AA1-23E4-5B41-B48B-4ED15938A6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D015349-EA8E-5947-A873-7B3265A0106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C7754F54-7FBC-8944-B295-0897EEA637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9D4E082-B583-1146-A883-B0249FB1F49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FA785BB-9FBD-574F-81B5-7A8A25A28DD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1133878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4103" y="2366270"/>
            <a:ext cx="6858000" cy="1729693"/>
          </a:xfrm>
        </p:spPr>
        <p:txBody>
          <a:bodyPr/>
          <a:lstStyle/>
          <a:p>
            <a:r>
              <a:rPr lang="en-US" b="0">
                <a:ea typeface="+mj-lt"/>
                <a:cs typeface="+mj-lt"/>
              </a:rPr>
              <a:t>Unit 2.7 Extreme Driving Conditions</a:t>
            </a:r>
          </a:p>
        </p:txBody>
      </p:sp>
      <p:sp>
        <p:nvSpPr>
          <p:cNvPr id="7" name="Oval 6">
            <a:extLst>
              <a:ext uri="{FF2B5EF4-FFF2-40B4-BE49-F238E27FC236}">
                <a16:creationId xmlns:a16="http://schemas.microsoft.com/office/drawing/2014/main" id="{F83465AF-2A50-EC44-9B6F-7EB2721913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E33DCBC-2E62-554F-88DD-C0E5F34446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D5D303-2E65-5743-BD8E-8ADEDE4613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6CAEA9-0B4D-DC40-BB6F-B00E88010B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A370B3-D0C7-5044-A4C0-DF5EAC0A5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2BAC97-2118-6341-84A1-DFE37A73969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01DFFE-3842-674C-A168-B49609D87B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93702E-48B1-BA44-8D48-91B21535D1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B88527-BACF-5D48-94CA-68B638488AC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52E375-39F0-5847-AE72-3DB6F054E1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E8F0318-D655-8144-AF34-F22A87C85F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3427E-4BEB-2047-92F6-E6731E8CD5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BF7E1E-5664-0B42-93B5-EA67DFA94B3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096974-DDEE-B34E-9529-C9F80CF89D0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D38D29-ABFC-BC46-B216-E631AF6B36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9AA3F3-ED8F-6C4A-9C83-2D8E11B8443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3F481-84C1-BB40-AC02-63A92633EB1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C986A3C-87F3-5D41-9AC5-EC89DA7653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2F7202D-7E83-014D-8593-5B34D995EE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D15C94-0646-3947-BE93-BC85AE7C1DD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BEEAB66-BBB0-B143-B54B-6038DF0C880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DCBE049-D2A8-5548-A7FE-0E35FF1545B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30834-A93D-5548-8BD9-AACE5F825F6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74CEBCE3-DED3-BC43-A54A-032AD3DC4918}"/>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A1.2.7, BA1.2.7, and B1.2.7</a:t>
            </a:r>
          </a:p>
        </p:txBody>
      </p:sp>
    </p:spTree>
    <p:extLst>
      <p:ext uri="{BB962C8B-B14F-4D97-AF65-F5344CB8AC3E}">
        <p14:creationId xmlns:p14="http://schemas.microsoft.com/office/powerpoint/2010/main" val="139530241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Fog can occur any time, be unexpected, and deteriorate visibility rapidly – avoid driving </a:t>
            </a:r>
          </a:p>
          <a:p>
            <a:pPr marL="0" indent="0">
              <a:buNone/>
            </a:pPr>
            <a:r>
              <a:rPr lang="en-US">
                <a:cs typeface="Calibri"/>
              </a:rPr>
              <a:t>If you must drive through it consider:</a:t>
            </a:r>
          </a:p>
          <a:p>
            <a:pPr lvl="1"/>
            <a:r>
              <a:rPr lang="en-US">
                <a:cs typeface="Calibri"/>
              </a:rPr>
              <a:t>Obey fog-related warning signs</a:t>
            </a:r>
          </a:p>
          <a:p>
            <a:pPr lvl="1"/>
            <a:r>
              <a:rPr lang="en-US">
                <a:cs typeface="Calibri"/>
              </a:rPr>
              <a:t>Slow down before entering</a:t>
            </a:r>
          </a:p>
          <a:p>
            <a:pPr lvl="1"/>
            <a:r>
              <a:rPr lang="en-US">
                <a:cs typeface="Calibri"/>
              </a:rPr>
              <a:t>Use low-beams and fog lights, even in daytime</a:t>
            </a:r>
          </a:p>
          <a:p>
            <a:pPr lvl="1"/>
            <a:r>
              <a:rPr lang="en-US">
                <a:cs typeface="Calibri"/>
              </a:rPr>
              <a:t>Be alert for those who may have forgotten to turn on their lights</a:t>
            </a:r>
          </a:p>
          <a:p>
            <a:pPr lvl="1"/>
            <a:r>
              <a:rPr lang="en-US">
                <a:cs typeface="Calibri"/>
              </a:rPr>
              <a:t>Turn on 4-way flashers so vehicles behind you can notice your vehicle</a:t>
            </a:r>
          </a:p>
          <a:p>
            <a:pPr lvl="1"/>
            <a:r>
              <a:rPr lang="en-US">
                <a:cs typeface="Calibri"/>
              </a:rPr>
              <a:t>Watch for vehicles on side of the road</a:t>
            </a:r>
          </a:p>
          <a:p>
            <a:pPr lvl="1"/>
            <a:r>
              <a:rPr lang="en-US">
                <a:cs typeface="Calibri"/>
              </a:rPr>
              <a:t>Taillights and headlines may not be the true indication of where the road is</a:t>
            </a:r>
          </a:p>
          <a:p>
            <a:pPr lvl="1"/>
            <a:r>
              <a:rPr lang="en-US">
                <a:cs typeface="Calibri"/>
              </a:rPr>
              <a:t>Use roadside reflectors as guides to determine how the road curves</a:t>
            </a:r>
          </a:p>
          <a:p>
            <a:pPr lvl="1"/>
            <a:r>
              <a:rPr lang="en-US">
                <a:cs typeface="Calibri"/>
              </a:rPr>
              <a:t>Listen for traffic you can’t see</a:t>
            </a:r>
          </a:p>
          <a:p>
            <a:pPr lvl="1"/>
            <a:r>
              <a:rPr lang="en-US">
                <a:cs typeface="Calibri"/>
              </a:rPr>
              <a:t>Avoid passing other vehicles</a:t>
            </a:r>
          </a:p>
          <a:p>
            <a:pPr lvl="1"/>
            <a:r>
              <a:rPr lang="en-US">
                <a:cs typeface="Calibri"/>
              </a:rPr>
              <a:t>Don’t stop along the side of the road unless necessary</a:t>
            </a:r>
          </a:p>
          <a:p>
            <a:pPr marL="0" indent="0">
              <a:buNone/>
            </a:pPr>
            <a:endParaRPr lang="en-US">
              <a:cs typeface="Calibri"/>
            </a:endParaRPr>
          </a:p>
          <a:p>
            <a:pPr marL="0" indent="0">
              <a:buNone/>
            </a:pP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5FFD4F0-066D-6945-9BAA-10721BE4844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186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5AE228-4668-CB41-A16C-BA91059E6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02F258A-682E-0840-AF81-D7E40E15CD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96BB599-4DE7-434A-A8F0-544FBD434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8CAF349-94E6-0445-B7B3-030F778153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C62D08-2B36-154C-9070-8279CD5671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DF1106B-E8B5-BE46-AEF6-597E84DF11C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D541CC-9438-424D-92DF-E3C8012FF7C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12E13-55A9-5D48-8F86-7501FAA0D7D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322513-752E-3843-B1FA-EDA9376519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4F6C26-E1CF-954F-9B80-5EA292EC43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DD3ABC-E1E8-E647-B3BF-7067D60233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C5A657-E322-B448-B2B8-9D0580D146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F4ABEE-9B73-BF42-A1A3-881C9CAAC46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B4BF45C-B653-AF43-BC5B-17BA672760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02E40D-978E-864E-B3E9-695910586D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3102F2-8981-4F48-AA19-E47D04DD56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13B6F-8DAF-2A46-B568-22B5A5955C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58AF430-C937-3D4C-979C-30150568E6E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6F84C87-AB81-6545-B067-E3DE72F5976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7E7522-362A-FE4E-A765-E81046295C6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FA7116E-4DA3-F54E-AE3A-05047D03501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3923131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AC950-C39D-E14E-BB47-06D258B236A0}"/>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9484ACC2-D4B5-3F4E-A9B3-488C2B4B166C}"/>
              </a:ext>
            </a:extLst>
          </p:cNvPr>
          <p:cNvSpPr>
            <a:spLocks noGrp="1"/>
          </p:cNvSpPr>
          <p:nvPr>
            <p:ph idx="1"/>
          </p:nvPr>
        </p:nvSpPr>
        <p:spPr/>
        <p:txBody>
          <a:bodyPr/>
          <a:lstStyle/>
          <a:p>
            <a:pPr marL="0" indent="0">
              <a:buNone/>
            </a:pPr>
            <a:r>
              <a:rPr lang="en-US" sz="1800" b="1"/>
              <a:t>Adverse Conditions and Reduced Visibility</a:t>
            </a:r>
          </a:p>
          <a:p>
            <a:pPr marL="0" indent="0">
              <a:buNone/>
            </a:pPr>
            <a:r>
              <a:rPr lang="en-US" sz="1800"/>
              <a:t>Dust, smoke, fog, rain, and snow can all reduce visibility while driving. If you find yourself in this situation, keep the following in mind: </a:t>
            </a:r>
          </a:p>
          <a:p>
            <a:pPr marL="457200" indent="-228600">
              <a:buFont typeface="+mj-lt"/>
              <a:buAutoNum type="arabicPeriod"/>
            </a:pPr>
            <a:r>
              <a:rPr lang="en-US" sz="1800"/>
              <a:t>Slow down</a:t>
            </a:r>
          </a:p>
          <a:p>
            <a:pPr marL="457200" indent="-228600">
              <a:buFont typeface="+mj-lt"/>
              <a:buAutoNum type="arabicPeriod"/>
            </a:pPr>
            <a:r>
              <a:rPr lang="en-US" sz="1800"/>
              <a:t>Turn on your lights</a:t>
            </a:r>
          </a:p>
          <a:p>
            <a:pPr marL="457200" indent="-228600">
              <a:buFont typeface="+mj-lt"/>
              <a:buAutoNum type="arabicPeriod"/>
            </a:pPr>
            <a:r>
              <a:rPr lang="en-US" sz="1800"/>
              <a:t>User your low beans. High beams reflecting off snow, rain or dust tend to reduce visibility </a:t>
            </a:r>
          </a:p>
          <a:p>
            <a:pPr marL="457200" indent="-228600">
              <a:buFont typeface="+mj-lt"/>
              <a:buAutoNum type="arabicPeriod"/>
            </a:pPr>
            <a:r>
              <a:rPr lang="en-US" sz="1800"/>
              <a:t>Increase following distance to two or three times that of normal driving conditions</a:t>
            </a:r>
          </a:p>
          <a:p>
            <a:pPr marL="457200" indent="-228600">
              <a:buFont typeface="+mj-lt"/>
              <a:buAutoNum type="arabicPeriod"/>
            </a:pPr>
            <a:r>
              <a:rPr lang="en-US" sz="1800"/>
              <a:t>Avoid stopping in or alongside the roadway in dense fog, smoke, or snow; this could result in a serious rear-end collision from traffic behind you. If you must stop, turn off your lights, so you do not lead other cars off the road. </a:t>
            </a:r>
          </a:p>
          <a:p>
            <a:pPr marL="457200" indent="-457200">
              <a:buFont typeface="+mj-lt"/>
              <a:buAutoNum type="arabicPeriod"/>
            </a:pPr>
            <a:endParaRPr lang="en-US"/>
          </a:p>
          <a:p>
            <a:pPr marL="0" indent="0">
              <a:buNone/>
            </a:pPr>
            <a:r>
              <a:rPr lang="en-US" sz="1400" i="1"/>
              <a:t>Source: </a:t>
            </a:r>
            <a:r>
              <a:rPr lang="en-US" sz="1400" i="1">
                <a:hlinkClick r:id="rId2"/>
              </a:rPr>
              <a:t>National RTAP. Safety Training and Rural Transit Training Module </a:t>
            </a:r>
            <a:endParaRPr lang="en-US" sz="1400" i="1"/>
          </a:p>
        </p:txBody>
      </p:sp>
      <p:sp>
        <p:nvSpPr>
          <p:cNvPr id="2" name="Slide Number Placeholder 1">
            <a:extLst>
              <a:ext uri="{FF2B5EF4-FFF2-40B4-BE49-F238E27FC236}">
                <a16:creationId xmlns:a16="http://schemas.microsoft.com/office/drawing/2014/main" id="{D1DC604E-178F-5946-967F-BE1A2DB470E5}"/>
              </a:ext>
            </a:extLst>
          </p:cNvPr>
          <p:cNvSpPr>
            <a:spLocks noGrp="1"/>
          </p:cNvSpPr>
          <p:nvPr>
            <p:ph type="sldNum" sz="quarter" idx="10"/>
          </p:nvPr>
        </p:nvSpPr>
        <p:spPr/>
        <p:txBody>
          <a:bodyPr/>
          <a:lstStyle/>
          <a:p>
            <a:r>
              <a:rPr lang="en-US" altLang="en-US"/>
              <a:t>/ </a:t>
            </a:r>
            <a:fld id="{C3C0AEC5-A6E4-4AB2-9AD5-E7FD2AE07E24}" type="slidenum">
              <a:rPr lang="en-US" altLang="en-US" smtClean="0"/>
              <a:pPr/>
              <a:t>187</a:t>
            </a:fld>
            <a:endParaRPr lang="en-US" altLang="en-US"/>
          </a:p>
        </p:txBody>
      </p:sp>
      <p:sp>
        <p:nvSpPr>
          <p:cNvPr id="4" name="Oval 3">
            <a:extLst>
              <a:ext uri="{FF2B5EF4-FFF2-40B4-BE49-F238E27FC236}">
                <a16:creationId xmlns:a16="http://schemas.microsoft.com/office/drawing/2014/main" id="{D0F5BD5C-15AD-1841-87E0-369050C23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91B142-920F-B94F-BE06-EF35DDDBEE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921C5F-7FD7-C449-AC74-4C6611F58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BF299B-1B7D-DE4F-AA26-EC463482A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FF390A-5D24-C54A-AEC8-E561061B8E9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8A3252-6B35-3242-9787-82648DDA10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07B53B-B1F1-CA4D-B59F-6FCC753C2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6ABDC4-479D-BD45-81A8-259580159FD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D7B2BD-AEE0-004B-A1CC-939FE13684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96788-60F7-1C4A-927B-187F23DE671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DDD88B-BC15-B743-8DAA-05D44D71474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39B168-95AB-5B47-857E-6102C7321AF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89C780C-BDDB-714B-B1AD-80FC4D5497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D395FF1-8F95-0B42-B1C0-3B2B9A6B4D1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51988E-479D-6442-A532-11F0A0D7CE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3CBEAB-5FBC-814B-939D-D550B386B5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BEEF7AB-7F88-5943-860A-46CD90D8B5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4E8517-37C9-3142-8390-EF2D324CF9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668B79BC-4C03-E042-91D4-3356DFC38D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06E8740-7EE0-9546-A30E-03DA61D1E4F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0101C98-F066-2340-89A9-543318316EB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058806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47B0A-FC34-6741-A4AC-7859CC28EDA8}"/>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320695D-2C6E-7B4C-A78C-FEE99B52DA4A}"/>
              </a:ext>
            </a:extLst>
          </p:cNvPr>
          <p:cNvSpPr>
            <a:spLocks noGrp="1"/>
          </p:cNvSpPr>
          <p:nvPr>
            <p:ph idx="1"/>
          </p:nvPr>
        </p:nvSpPr>
        <p:spPr/>
        <p:txBody>
          <a:bodyPr/>
          <a:lstStyle/>
          <a:p>
            <a:pPr marL="0" indent="0">
              <a:buNone/>
            </a:pPr>
            <a:r>
              <a:rPr lang="en-US" sz="1800" b="1"/>
              <a:t>Driving Through Water</a:t>
            </a:r>
          </a:p>
          <a:p>
            <a:pPr marL="0" indent="0">
              <a:buNone/>
            </a:pPr>
            <a:r>
              <a:rPr lang="en-US" sz="1800"/>
              <a:t>Avoid driving through water if at all possible. If you are unable to avoid driving through deep puddles or flowing water, you should: </a:t>
            </a:r>
          </a:p>
          <a:p>
            <a:pPr marL="457200" indent="-228600">
              <a:buFont typeface="+mj-lt"/>
              <a:buAutoNum type="arabicPeriod"/>
            </a:pPr>
            <a:r>
              <a:rPr lang="en-US" sz="1800"/>
              <a:t>Slow down</a:t>
            </a:r>
          </a:p>
          <a:p>
            <a:pPr marL="457200" indent="-228600">
              <a:buFont typeface="+mj-lt"/>
              <a:buAutoNum type="arabicPeriod"/>
            </a:pPr>
            <a:r>
              <a:rPr lang="en-US" sz="1800"/>
              <a:t>Place transmission in low gear</a:t>
            </a:r>
          </a:p>
          <a:p>
            <a:pPr marL="457200" indent="-228600">
              <a:buFont typeface="+mj-lt"/>
              <a:buAutoNum type="arabicPeriod"/>
            </a:pPr>
            <a:r>
              <a:rPr lang="en-US" sz="1800"/>
              <a:t>Increase engine RPM and cross the water</a:t>
            </a:r>
          </a:p>
          <a:p>
            <a:pPr marL="457200" indent="-228600">
              <a:buFont typeface="+mj-lt"/>
              <a:buAutoNum type="arabicPeriod"/>
            </a:pPr>
            <a:r>
              <a:rPr lang="en-US" sz="1800"/>
              <a:t>After you exit the water, maintain light pressure on the brakes for a short distance to heat them up and dry them out</a:t>
            </a:r>
          </a:p>
          <a:p>
            <a:pPr marL="457200" indent="-228600">
              <a:buFont typeface="+mj-lt"/>
              <a:buAutoNum type="arabicPeriod"/>
            </a:pPr>
            <a:r>
              <a:rPr lang="en-US" sz="1800"/>
              <a:t>Make a test stop when safe to do so — check behind to make sure no one is following and apply the brakes to be sure they work correctly. </a:t>
            </a:r>
          </a:p>
          <a:p>
            <a:pPr marL="457200" indent="-228600">
              <a:buFont typeface="+mj-lt"/>
              <a:buAutoNum type="arabicPeriod"/>
            </a:pPr>
            <a:r>
              <a:rPr lang="en-US" sz="1800"/>
              <a:t>NEVER drive your vehicle through swiftly running water or standing pools whose depth cannot be judged. A few inches of a strong current can undermine roadbeds as well as carry your vehicle off the roadway. </a:t>
            </a:r>
            <a:endParaRPr lang="en-US"/>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D8CCA750-D41A-0B45-8E27-07DCDA9B94A5}"/>
              </a:ext>
            </a:extLst>
          </p:cNvPr>
          <p:cNvSpPr>
            <a:spLocks noGrp="1"/>
          </p:cNvSpPr>
          <p:nvPr>
            <p:ph type="sldNum" sz="quarter" idx="10"/>
          </p:nvPr>
        </p:nvSpPr>
        <p:spPr/>
        <p:txBody>
          <a:bodyPr/>
          <a:lstStyle/>
          <a:p>
            <a:r>
              <a:rPr lang="en-US" altLang="en-US"/>
              <a:t>/ </a:t>
            </a:r>
            <a:fld id="{C3C0AEC5-A6E4-4AB2-9AD5-E7FD2AE07E24}" type="slidenum">
              <a:rPr lang="en-US" altLang="en-US" smtClean="0"/>
              <a:pPr/>
              <a:t>188</a:t>
            </a:fld>
            <a:endParaRPr lang="en-US" altLang="en-US"/>
          </a:p>
        </p:txBody>
      </p:sp>
      <p:sp>
        <p:nvSpPr>
          <p:cNvPr id="4" name="Oval 3">
            <a:extLst>
              <a:ext uri="{FF2B5EF4-FFF2-40B4-BE49-F238E27FC236}">
                <a16:creationId xmlns:a16="http://schemas.microsoft.com/office/drawing/2014/main" id="{59B89925-E5BB-BA4C-8886-8D623DE03F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D4263CA-A3D9-8542-9A8B-9478B449A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E8DA4-DF94-2D45-8910-3AD6C143BF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1DA971-81A6-FA4D-9639-9F8486088A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360838-5973-104D-ADE3-24C242AB66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A65FFD-2C5D-9E47-9A8F-6C6373CCFC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226B38-35F6-8643-8A38-6054A773EA6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5DBBD7-6110-D545-9CBB-B4A791BF14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6A481B-12D1-2E40-A366-F480E65B764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188202-F753-5E4D-A9E2-F52CAA82F0D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F0F82B-01C9-2047-A299-7C2AF9C19A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600487-6727-2745-8684-7C2B21150A6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181BF2-C57F-6B41-A3CA-B842034F67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4859B70-ABE9-5844-82E3-ECA3F352AD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068CF0-2AFC-3044-A7AE-0002A8FDF8C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A83B2D-E778-B44B-B86B-CF61C394E6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6BBFC7-A171-B444-A897-D75C7719D0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47909D-1C74-FB4C-9870-802D877DC9E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47D745B1-4064-5642-925D-6DBB1DBBC62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435CF8A0-E94C-7D49-94C5-312652531B3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8D95FEF-689A-6943-B3BB-1D4D391AFEE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4358567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887C9-D8EE-A84B-82BA-4E936875CC8D}"/>
              </a:ext>
            </a:extLst>
          </p:cNvPr>
          <p:cNvSpPr>
            <a:spLocks noGrp="1"/>
          </p:cNvSpPr>
          <p:nvPr>
            <p:ph type="title"/>
          </p:nvPr>
        </p:nvSpPr>
        <p:spPr/>
        <p:txBody>
          <a:bodyPr/>
          <a:lstStyle/>
          <a:p>
            <a:r>
              <a:rPr lang="en-US"/>
              <a:t>Extreme Driving Conditions</a:t>
            </a:r>
          </a:p>
        </p:txBody>
      </p:sp>
      <p:sp>
        <p:nvSpPr>
          <p:cNvPr id="25" name="Content Placeholder 24">
            <a:extLst>
              <a:ext uri="{FF2B5EF4-FFF2-40B4-BE49-F238E27FC236}">
                <a16:creationId xmlns:a16="http://schemas.microsoft.com/office/drawing/2014/main" id="{68EB165C-A0E6-CE4F-82C7-1E86BFB1D16D}"/>
              </a:ext>
            </a:extLst>
          </p:cNvPr>
          <p:cNvSpPr>
            <a:spLocks noGrp="1"/>
          </p:cNvSpPr>
          <p:nvPr>
            <p:ph idx="1"/>
          </p:nvPr>
        </p:nvSpPr>
        <p:spPr/>
        <p:txBody>
          <a:bodyPr/>
          <a:lstStyle/>
          <a:p>
            <a:pPr marL="0" indent="0">
              <a:buNone/>
            </a:pPr>
            <a:r>
              <a:rPr lang="en-US" b="1" dirty="0"/>
              <a:t>Winter Driving</a:t>
            </a:r>
          </a:p>
          <a:p>
            <a:r>
              <a:rPr lang="en-US" dirty="0"/>
              <a:t>During the pre-trip* inspection, pay particular attention to tire tread, vehicle heating system, and on-board emergency equipment. </a:t>
            </a:r>
            <a:endParaRPr lang="en-US" dirty="0">
              <a:ea typeface="Calibri"/>
              <a:cs typeface="Calibri"/>
            </a:endParaRPr>
          </a:p>
          <a:p>
            <a:r>
              <a:rPr lang="en-US" dirty="0"/>
              <a:t>Increase following distance by two or three times normal</a:t>
            </a:r>
            <a:endParaRPr lang="en-US" dirty="0">
              <a:ea typeface="Calibri"/>
              <a:cs typeface="Calibri"/>
            </a:endParaRPr>
          </a:p>
          <a:p>
            <a:r>
              <a:rPr lang="en-US" dirty="0"/>
              <a:t>Take curves at slower speeds; brake prior to curve</a:t>
            </a:r>
            <a:endParaRPr lang="en-US" dirty="0">
              <a:ea typeface="Calibri"/>
              <a:cs typeface="Calibri"/>
            </a:endParaRPr>
          </a:p>
          <a:p>
            <a:r>
              <a:rPr lang="en-US" dirty="0"/>
              <a:t>Anticipate stops early and slow down gradually</a:t>
            </a:r>
            <a:endParaRPr lang="en-US" dirty="0">
              <a:ea typeface="Calibri"/>
              <a:cs typeface="Calibri"/>
            </a:endParaRPr>
          </a:p>
          <a:p>
            <a:r>
              <a:rPr lang="en-US" dirty="0"/>
              <a:t>Ice tends to form on shaded and elevated areas sooner and remain longer than in areas that are exposed to the sun. </a:t>
            </a:r>
            <a:endParaRPr lang="en-US" dirty="0">
              <a:ea typeface="Calibri"/>
              <a:cs typeface="Calibri"/>
            </a:endParaRPr>
          </a:p>
          <a:p>
            <a:endParaRPr lang="en-US"/>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dirty="0"/>
          </a:p>
          <a:p>
            <a:pPr marL="0" indent="0">
              <a:buNone/>
            </a:pPr>
            <a:endParaRPr lang="en-US" sz="1400" i="1"/>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1400" i="1" dirty="0">
              <a:ea typeface="Calibri"/>
              <a:cs typeface="Calibri"/>
            </a:endParaRPr>
          </a:p>
        </p:txBody>
      </p:sp>
      <p:sp>
        <p:nvSpPr>
          <p:cNvPr id="2" name="Slide Number Placeholder 1">
            <a:extLst>
              <a:ext uri="{FF2B5EF4-FFF2-40B4-BE49-F238E27FC236}">
                <a16:creationId xmlns:a16="http://schemas.microsoft.com/office/drawing/2014/main" id="{8D7EE164-E45F-7642-9158-F1421434F799}"/>
              </a:ext>
            </a:extLst>
          </p:cNvPr>
          <p:cNvSpPr>
            <a:spLocks noGrp="1"/>
          </p:cNvSpPr>
          <p:nvPr>
            <p:ph type="sldNum" sz="quarter" idx="10"/>
          </p:nvPr>
        </p:nvSpPr>
        <p:spPr/>
        <p:txBody>
          <a:bodyPr/>
          <a:lstStyle/>
          <a:p>
            <a:r>
              <a:rPr lang="en-US" altLang="en-US"/>
              <a:t>/ </a:t>
            </a:r>
            <a:fld id="{C3C0AEC5-A6E4-4AB2-9AD5-E7FD2AE07E24}" type="slidenum">
              <a:rPr lang="en-US" altLang="en-US" smtClean="0"/>
              <a:pPr/>
              <a:t>189</a:t>
            </a:fld>
            <a:endParaRPr lang="en-US" altLang="en-US"/>
          </a:p>
        </p:txBody>
      </p:sp>
      <p:sp>
        <p:nvSpPr>
          <p:cNvPr id="4" name="Oval 3">
            <a:extLst>
              <a:ext uri="{FF2B5EF4-FFF2-40B4-BE49-F238E27FC236}">
                <a16:creationId xmlns:a16="http://schemas.microsoft.com/office/drawing/2014/main" id="{22FD0A6A-A6E4-9F49-9907-CBF990F9484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ABDE11-A175-CD44-809F-992DA3F259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544140-026E-8546-A12C-9506A07F1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A59937-5BB5-1747-AA36-82A7741D2B9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3C8A1A-8C53-B449-B7BD-6E1092F9FE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87904-E968-AA4F-88C5-546F66D2CF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D9F6B81-F37C-624E-A930-B8269E7342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8B8144-4A82-8545-BAFC-D1A90D460A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DE1765-980E-7140-88C6-CEBF093268A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036A83-1483-BB40-B6F7-983BB45D27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649D0B0-1556-B743-808D-FFC8273582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04659-99B8-AD49-8224-D6BD7DB3D25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3A8355-D6D7-EB47-8774-D58C5D2A7F7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88FC64-FDB9-5E4F-A9D0-E131C87902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525D5A-156F-0F4D-941E-793C0298698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A926D7-C8C2-454F-B58D-DDA8E79DDC5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C3A17F-EDAF-8544-AFB2-C6F8BE9E5C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C61B79-A2A7-7144-8DD0-07FD5CDCD58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D521E32C-7695-7C43-B2BD-42CDF531D5F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8DE4DAE-FDBD-AC4F-8C5A-A455FFD2BE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D541B0A-6C45-5D4F-81DE-00994B1122E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0202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cs typeface="Calibri"/>
              </a:rPr>
              <a:t>What vehicles require a CDL in Minnesota?</a:t>
            </a:r>
          </a:p>
          <a:p>
            <a:r>
              <a:rPr lang="en-US"/>
              <a:t>A combination of vehicles in which </a:t>
            </a:r>
          </a:p>
          <a:p>
            <a:pPr lvl="1">
              <a:spcBef>
                <a:spcPts val="750"/>
              </a:spcBef>
            </a:pPr>
            <a:r>
              <a:rPr lang="en-US" sz="2100"/>
              <a:t>the gross combination weight (GCW) &gt;26,000 pounds</a:t>
            </a:r>
          </a:p>
          <a:p>
            <a:pPr lvl="1">
              <a:spcBef>
                <a:spcPts val="750"/>
              </a:spcBef>
            </a:pPr>
            <a:r>
              <a:rPr lang="en-US" sz="2100"/>
              <a:t>the towed unit has a gross vehicle weight (GVW)* &gt;10,000 pounds </a:t>
            </a:r>
          </a:p>
          <a:p>
            <a:r>
              <a:rPr lang="en-US"/>
              <a:t>A single vehicle with a GVW &gt;26,000 pounds </a:t>
            </a:r>
          </a:p>
          <a:p>
            <a:r>
              <a:rPr lang="en-US"/>
              <a:t>A vehicle designed to transport &gt;15 passengers, including the driver </a:t>
            </a:r>
          </a:p>
          <a:p>
            <a:r>
              <a:rPr lang="en-US"/>
              <a:t>Any size vehicle that requires hazardous materials placards</a:t>
            </a:r>
          </a:p>
          <a:p>
            <a:r>
              <a:rPr lang="en-US"/>
              <a:t>Any size vehicle outwardly equipped and identified as a school bus</a:t>
            </a: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92E16-B788-1444-AA8F-DDF1802DD6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A14ADA-2615-8046-8A3C-788E2646A8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0E9900-0432-B24A-A5FD-6984857E609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97A3AC-A26F-F944-857B-FE07BA7D925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68A7B5-41B0-2D44-8A07-A7BFE193DA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F6E5C2-C05D-114C-9C8B-620CEAAF992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0B5DB494-39FC-E947-99DD-A3984F03E1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F1E6DD-8F13-6945-AF92-F4C09623FE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2FAC7F1E-B138-2044-BBC6-EFBAA90DF5B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3A3DF91-D93E-7440-B356-1A81146152C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F3A821EC-E57C-0044-A308-C4E01F74BBF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792056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dirty="0"/>
              <a:t>Winter Driving (continued)</a:t>
            </a:r>
          </a:p>
          <a:p>
            <a:r>
              <a:rPr lang="en-US" dirty="0">
                <a:cs typeface="Calibri"/>
              </a:rPr>
              <a:t>Pre-trip*: </a:t>
            </a:r>
            <a:endParaRPr lang="en-US" dirty="0">
              <a:ea typeface="Calibri"/>
              <a:cs typeface="Calibri"/>
            </a:endParaRPr>
          </a:p>
          <a:p>
            <a:pPr lvl="1"/>
            <a:r>
              <a:rPr lang="en-US" sz="2100" dirty="0">
                <a:cs typeface="Calibri"/>
              </a:rPr>
              <a:t>Extra attention to coolant and antifreeze levels</a:t>
            </a:r>
            <a:endParaRPr lang="en-US" sz="2100" dirty="0">
              <a:ea typeface="Calibri"/>
              <a:cs typeface="Calibri"/>
            </a:endParaRPr>
          </a:p>
          <a:p>
            <a:pPr lvl="1"/>
            <a:r>
              <a:rPr lang="en-US" sz="2100" dirty="0">
                <a:cs typeface="Calibri"/>
              </a:rPr>
              <a:t>Make sure defrosters and heaters work</a:t>
            </a:r>
            <a:endParaRPr lang="en-US" sz="2100" dirty="0">
              <a:ea typeface="Calibri"/>
              <a:cs typeface="Calibri"/>
            </a:endParaRPr>
          </a:p>
          <a:p>
            <a:pPr lvl="1"/>
            <a:r>
              <a:rPr lang="en-US" sz="2100" dirty="0">
                <a:cs typeface="Calibri"/>
              </a:rPr>
              <a:t>Windshield Wipers</a:t>
            </a:r>
            <a:endParaRPr lang="en-US" sz="2100" dirty="0">
              <a:ea typeface="Calibri"/>
              <a:cs typeface="Calibri"/>
            </a:endParaRPr>
          </a:p>
          <a:p>
            <a:pPr lvl="2"/>
            <a:r>
              <a:rPr lang="en-US" sz="2100" dirty="0">
                <a:cs typeface="Calibri"/>
              </a:rPr>
              <a:t>Are in good condition and tight against the window</a:t>
            </a:r>
            <a:endParaRPr lang="en-US" sz="2100" dirty="0">
              <a:ea typeface="Calibri"/>
              <a:cs typeface="Calibri"/>
            </a:endParaRPr>
          </a:p>
          <a:p>
            <a:pPr lvl="2"/>
            <a:r>
              <a:rPr lang="en-US" sz="2100" dirty="0">
                <a:cs typeface="Calibri"/>
              </a:rPr>
              <a:t>Washer works and fluid is full</a:t>
            </a:r>
            <a:endParaRPr lang="en-US" sz="2100" dirty="0">
              <a:ea typeface="Calibri"/>
              <a:cs typeface="Calibri"/>
            </a:endParaRPr>
          </a:p>
          <a:p>
            <a:pPr lvl="2"/>
            <a:r>
              <a:rPr lang="en-US" sz="2100" dirty="0">
                <a:cs typeface="Calibri"/>
              </a:rPr>
              <a:t>If they fail while in service, stop safely and fix</a:t>
            </a:r>
            <a:endParaRPr lang="en-US" sz="2100" dirty="0">
              <a:ea typeface="Calibri"/>
              <a:cs typeface="Calibri"/>
            </a:endParaRPr>
          </a:p>
          <a:p>
            <a:pPr lvl="1"/>
            <a:r>
              <a:rPr lang="en-US" sz="2100" dirty="0">
                <a:cs typeface="Calibri"/>
              </a:rPr>
              <a:t>Tires have enough tread – AT LEAST</a:t>
            </a:r>
            <a:endParaRPr lang="en-US" sz="2100" dirty="0">
              <a:ea typeface="Calibri"/>
              <a:cs typeface="Calibri"/>
            </a:endParaRPr>
          </a:p>
          <a:p>
            <a:pPr lvl="2"/>
            <a:r>
              <a:rPr lang="en-US" sz="2100" dirty="0">
                <a:cs typeface="Calibri"/>
              </a:rPr>
              <a:t>4/32" Font</a:t>
            </a:r>
            <a:endParaRPr lang="en-US" sz="2100" dirty="0">
              <a:ea typeface="Calibri"/>
              <a:cs typeface="Calibri"/>
            </a:endParaRPr>
          </a:p>
          <a:p>
            <a:pPr lvl="2"/>
            <a:r>
              <a:rPr lang="en-US" sz="2100" dirty="0">
                <a:cs typeface="Calibri"/>
              </a:rPr>
              <a:t>2/32" Other</a:t>
            </a:r>
            <a:endParaRPr lang="en-US" sz="2100" dirty="0">
              <a:ea typeface="Calibri"/>
              <a:cs typeface="Calibri"/>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169E6AE2-69F7-4641-801F-AAA9C966863E}"/>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3A53A4-9EF6-9743-A613-13B7211AD23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3E9757-3680-9740-A4A8-337BCBFE7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A6A5C7-3ABD-2B4B-90C2-78A43BAAD13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9128A6-152B-584B-984A-9230715F239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8F350A-D49E-2B47-9EDD-DA662DC564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0BC577-BDEF-A742-BB48-B1BC25DFC59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271796A-3D51-6447-AE8D-9F44B58967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77306B-44DB-DE43-9D84-272275063DB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ADEF76-7322-5648-A7D1-8E4AD90DB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62017E-E791-3344-AAB9-80C16559D86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C7AA26-E27C-A14B-8E7C-3CBFD179825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F580A4-C2B9-114D-8FBC-6B92AAE273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35F9AD7-7D66-8449-BFEE-63620EC95E6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9FE9CE3-B0FD-0B41-A484-9E264D49E91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472DE7-DC00-BF4F-8A13-B964C73C7E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1A6E2D1-0A6E-B14D-9648-F0E0B77BD7E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B2C78A-3F73-A740-BEE4-C65AE5A3490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D2CB2A-AAA8-224E-A0C4-EFD0D65F2602}"/>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D53E78A-E2FF-3643-B68E-8DBE1B15735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B1022BA-7F22-E643-A1B9-70D8D26AAC7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D4CF4C0-D09C-BB49-BEF6-1CF437D79C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9613768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sz="2400" b="1"/>
              <a:t>Winter Driving (continued)</a:t>
            </a:r>
          </a:p>
          <a:p>
            <a:pPr lvl="1"/>
            <a:r>
              <a:rPr lang="en-US" sz="2400">
                <a:cs typeface="Calibri"/>
              </a:rPr>
              <a:t>Chains: </a:t>
            </a:r>
          </a:p>
          <a:p>
            <a:pPr lvl="2"/>
            <a:r>
              <a:rPr lang="en-US" sz="2000">
                <a:effectLst/>
                <a:latin typeface="Calibri"/>
                <a:ea typeface="Calibri" panose="020F0502020204030204" pitchFamily="34" charset="0"/>
                <a:cs typeface="Times New Roman"/>
              </a:rPr>
              <a:t>Carry the right number of chains and extra cross-links.</a:t>
            </a:r>
            <a:r>
              <a:rPr lang="en-US" sz="2000">
                <a:latin typeface="Calibri"/>
                <a:ea typeface="Calibri" panose="020F0502020204030204" pitchFamily="34" charset="0"/>
                <a:cs typeface="Times New Roman"/>
              </a:rPr>
              <a:t> </a:t>
            </a:r>
          </a:p>
          <a:p>
            <a:pPr lvl="2"/>
            <a:r>
              <a:rPr lang="en-US" sz="2000">
                <a:latin typeface="Calibri"/>
                <a:ea typeface="Calibri" panose="020F0502020204030204" pitchFamily="34" charset="0"/>
                <a:cs typeface="Times New Roman"/>
              </a:rPr>
              <a:t>Fi</a:t>
            </a:r>
            <a:r>
              <a:rPr lang="en-US" sz="2000">
                <a:effectLst/>
                <a:latin typeface="Calibri"/>
                <a:ea typeface="Calibri" panose="020F0502020204030204" pitchFamily="34" charset="0"/>
                <a:cs typeface="Times New Roman"/>
              </a:rPr>
              <a:t>t your drive tires.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latin typeface="Calibri"/>
                <a:ea typeface="Calibri" panose="020F0502020204030204" pitchFamily="34" charset="0"/>
                <a:cs typeface="Times New Roman"/>
              </a:rPr>
              <a:t>Check </a:t>
            </a:r>
            <a:r>
              <a:rPr lang="en-US" sz="2000">
                <a:effectLst/>
                <a:latin typeface="Calibri"/>
                <a:ea typeface="Calibri" panose="020F0502020204030204" pitchFamily="34" charset="0"/>
                <a:cs typeface="Times New Roman"/>
              </a:rPr>
              <a:t>the chains for broken hooks, worn or broken cross-links, and bent or broken side chains.</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a:effectLst/>
                <a:latin typeface="Calibri"/>
                <a:ea typeface="Calibri" panose="020F0502020204030204" pitchFamily="34" charset="0"/>
                <a:cs typeface="Times New Roman"/>
              </a:rPr>
              <a:t>Learn how to put the chains on before you need to do it in snow and ice.</a:t>
            </a:r>
            <a:r>
              <a:rPr lang="en-US" sz="2000">
                <a:latin typeface="Calibri"/>
                <a:ea typeface="Calibri" panose="020F0502020204030204" pitchFamily="34" charset="0"/>
                <a:cs typeface="Times New Roman"/>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lvl="2"/>
            <a:r>
              <a:rPr lang="en-US" sz="2000" b="1">
                <a:latin typeface="Calibri"/>
                <a:cs typeface="Times New Roman"/>
              </a:rPr>
              <a:t>Note the use of tire chains are illegal in MN</a:t>
            </a:r>
          </a:p>
          <a:p>
            <a:pPr lvl="1"/>
            <a:endParaRPr lang="en-US">
              <a:cs typeface="Calibri"/>
            </a:endParaRPr>
          </a:p>
          <a:p>
            <a:pPr lvl="1"/>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CC578A89-0C10-564C-92BF-080B96109782}"/>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191</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99FEDA8-A4D4-1D49-96C8-990B11C87A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DFEC8A0-BC68-264B-9962-36114B0358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4733A5-7DAC-2C47-A250-289A800E3D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D07A39-2F95-E149-8B23-360DF940BB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0EF3CE-7C44-104E-AC45-A5181179AEA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821AB6-42D7-CC40-9ADF-B85D2C7AA8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9272A6-6BFA-114B-ADD4-4CE259D3AF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A6B4C5-ABCC-7E43-A838-6CA2E9465EA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422579-BC90-034F-823D-2AE44A3FBA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189AF8-C237-BE48-ADFD-DA81F818FE2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82CAD6-3A06-664D-9854-36A068B10C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2A33632-76D7-4A49-A9C9-85B04B793B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D0B349-AA40-6C4C-B222-AA379AD68C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E08872-6FFA-9045-8F91-9F8EFBC7CB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45BDD4-E78F-3943-B2DE-26CA8288B58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2367EC-ED37-8340-84A1-9AAE83C7CF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D0BF7C-1843-C049-A2ED-ADE4471E37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7276E7-798C-5645-BC96-F275A70D486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58B149F-BA59-7547-8215-30CCEA389D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6652761-404D-5F4A-BEE2-38424B1CF8E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16016BD-2890-BF41-9983-9A442F363C0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3673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75D62-6E32-504D-B697-B75216B172A1}"/>
              </a:ext>
            </a:extLst>
          </p:cNvPr>
          <p:cNvSpPr>
            <a:spLocks noGrp="1"/>
          </p:cNvSpPr>
          <p:nvPr>
            <p:ph type="title"/>
          </p:nvPr>
        </p:nvSpPr>
        <p:spPr/>
        <p:txBody>
          <a:bodyPr/>
          <a:lstStyle/>
          <a:p>
            <a:r>
              <a:rPr lang="en-US"/>
              <a:t>Extreme Driving Conditions </a:t>
            </a:r>
          </a:p>
        </p:txBody>
      </p:sp>
      <p:sp>
        <p:nvSpPr>
          <p:cNvPr id="25" name="Content Placeholder 24">
            <a:extLst>
              <a:ext uri="{FF2B5EF4-FFF2-40B4-BE49-F238E27FC236}">
                <a16:creationId xmlns:a16="http://schemas.microsoft.com/office/drawing/2014/main" id="{52C148AB-730D-5144-9462-ED1E4341A61B}"/>
              </a:ext>
            </a:extLst>
          </p:cNvPr>
          <p:cNvSpPr>
            <a:spLocks noGrp="1"/>
          </p:cNvSpPr>
          <p:nvPr>
            <p:ph idx="1"/>
          </p:nvPr>
        </p:nvSpPr>
        <p:spPr/>
        <p:txBody>
          <a:bodyPr/>
          <a:lstStyle/>
          <a:p>
            <a:pPr marL="0" indent="0">
              <a:buNone/>
            </a:pPr>
            <a:r>
              <a:rPr lang="en-US" b="1" dirty="0"/>
              <a:t>Summer Driving</a:t>
            </a:r>
          </a:p>
          <a:p>
            <a:r>
              <a:rPr lang="en-US" dirty="0"/>
              <a:t>During the pre-trip* inspection pay particular attention to tire condition, vehicle cooling/ventilation system, and on-board emergency equipment</a:t>
            </a:r>
            <a:endParaRPr lang="en-US" dirty="0">
              <a:ea typeface="Calibri"/>
              <a:cs typeface="Calibri"/>
            </a:endParaRPr>
          </a:p>
          <a:p>
            <a:r>
              <a:rPr lang="en-US" dirty="0"/>
              <a:t>While driving, check engine temperature gauge and watch for coolant spills</a:t>
            </a:r>
            <a:endParaRPr lang="en-US" dirty="0">
              <a:ea typeface="Calibri"/>
              <a:cs typeface="Calibri"/>
            </a:endParaRPr>
          </a:p>
          <a:p>
            <a:r>
              <a:rPr lang="en-US" dirty="0"/>
              <a:t>In extremely hot weather: </a:t>
            </a:r>
            <a:endParaRPr lang="en-US" dirty="0">
              <a:ea typeface="Calibri"/>
              <a:cs typeface="Calibri"/>
            </a:endParaRPr>
          </a:p>
          <a:p>
            <a:pPr lvl="1"/>
            <a:r>
              <a:rPr lang="en-US" dirty="0"/>
              <a:t>Inspect tires every two hours or 100 miles, whichever comes first. If tires are too hot to touch, remain stopped until tires cool down. </a:t>
            </a:r>
            <a:endParaRPr lang="en-US" dirty="0">
              <a:ea typeface="Calibri"/>
              <a:cs typeface="Calibri"/>
            </a:endParaRPr>
          </a:p>
          <a:p>
            <a:pPr lvl="1"/>
            <a:r>
              <a:rPr lang="en-US" dirty="0"/>
              <a:t>Watch for “bleeding tar” that has risen to the road surface as it can make the surface more slippery</a:t>
            </a:r>
            <a:endParaRPr lang="en-US" dirty="0">
              <a:ea typeface="Calibri"/>
              <a:cs typeface="Calibri"/>
            </a:endParaRPr>
          </a:p>
          <a:p>
            <a:pPr marL="0" indent="0">
              <a:buNone/>
            </a:pPr>
            <a:endParaRPr lang="en-US" sz="1400" i="1"/>
          </a:p>
          <a:p>
            <a:pPr marL="0" indent="0">
              <a:buNone/>
            </a:pPr>
            <a:r>
              <a:rPr lang="en-US" sz="1400" i="1" dirty="0"/>
              <a:t>Source: </a:t>
            </a:r>
            <a:r>
              <a:rPr lang="en-US" sz="1400" i="1" dirty="0">
                <a:hlinkClick r:id="rId2"/>
              </a:rPr>
              <a:t>National RTAP. Safety Training and Rural Transit Training Module</a:t>
            </a:r>
            <a:r>
              <a:rPr lang="en-US" sz="1800" b="1" dirty="0"/>
              <a:t> </a:t>
            </a:r>
            <a:endParaRPr lang="en-US" sz="1800">
              <a:ea typeface="Calibri" panose="020F0502020204030204"/>
              <a:cs typeface="Calibri" panose="020F0502020204030204"/>
            </a:endParaRPr>
          </a:p>
          <a:p>
            <a:pPr>
              <a:buNone/>
            </a:pPr>
            <a:r>
              <a:rPr lang="en-US" sz="1800" i="1">
                <a:ea typeface="Calibri"/>
                <a:cs typeface="Calibri"/>
              </a:rPr>
              <a:t>*The CDL Manual now refers to pre-trip inspection as vehicle inspection </a:t>
            </a:r>
            <a:endParaRPr lang="en-US" sz="1800">
              <a:ea typeface="Calibri"/>
              <a:cs typeface="Calibri"/>
            </a:endParaRPr>
          </a:p>
          <a:p>
            <a:pPr marL="0" indent="0">
              <a:buNone/>
            </a:pPr>
            <a:endParaRPr lang="en-US" sz="1800" b="1" dirty="0">
              <a:ea typeface="Calibri"/>
              <a:cs typeface="Calibri"/>
            </a:endParaRPr>
          </a:p>
          <a:p>
            <a:pPr marL="0" indent="0">
              <a:buNone/>
            </a:pPr>
            <a:endParaRPr lang="en-US" sz="1400" i="1">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6F398E00-3151-A947-B641-F34D30CC9BBB}"/>
              </a:ext>
            </a:extLst>
          </p:cNvPr>
          <p:cNvSpPr>
            <a:spLocks noGrp="1"/>
          </p:cNvSpPr>
          <p:nvPr>
            <p:ph type="sldNum" sz="quarter" idx="10"/>
          </p:nvPr>
        </p:nvSpPr>
        <p:spPr/>
        <p:txBody>
          <a:bodyPr/>
          <a:lstStyle/>
          <a:p>
            <a:r>
              <a:rPr lang="en-US" altLang="en-US"/>
              <a:t>/ </a:t>
            </a:r>
            <a:fld id="{C3C0AEC5-A6E4-4AB2-9AD5-E7FD2AE07E24}" type="slidenum">
              <a:rPr lang="en-US" altLang="en-US" smtClean="0"/>
              <a:pPr/>
              <a:t>192</a:t>
            </a:fld>
            <a:endParaRPr lang="en-US" altLang="en-US"/>
          </a:p>
        </p:txBody>
      </p:sp>
      <p:sp>
        <p:nvSpPr>
          <p:cNvPr id="4" name="Oval 3">
            <a:extLst>
              <a:ext uri="{FF2B5EF4-FFF2-40B4-BE49-F238E27FC236}">
                <a16:creationId xmlns:a16="http://schemas.microsoft.com/office/drawing/2014/main" id="{F1B294F6-A395-D244-BD55-F624EE528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69235B-ADA6-3744-9284-3C4C6FBA491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0C96AE5-17CB-C24A-A713-4923001317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FCEE9F-F2C6-324B-92D5-DA21078BAAE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1BFCEE-03A8-EC4B-96E2-7BA79647B8F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D90573-7D5B-C44C-A536-B5099D403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13DA35-799C-314C-AB3A-18CEE7A7E4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A6DCDA-CFBD-0C47-83C9-FEEED8A6243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49F635-025D-D64A-83F8-A0D76E557BD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4FE24B1-E13A-464C-92D0-16022D545B0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E6A26A-702B-044F-8409-0EAA90BEDF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314B031-282A-A345-8385-2DD32F7E23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CA69760-FF29-FC44-B0AB-6D79CA6009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7727B2E-ED70-B04C-AFA1-D231BBA15A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CD9463-8486-7D42-AB6B-182A1D5714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5015C4-2DD7-7D40-94A5-F84E2421A1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F68435F-5359-1340-A714-839962306B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70756E-5FBD-6F48-BCEF-3CE0BCB254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5F78AF13-AAFE-7740-8ED2-771EDD4DC9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0973674B-F625-5846-801B-D7EB6315D70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5C539720-0467-1749-92E8-D4EE9BF4DB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294951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a:t>Check Lights and Reflectors</a:t>
            </a:r>
          </a:p>
          <a:p>
            <a:pPr lvl="1"/>
            <a:r>
              <a:rPr lang="en-US">
                <a:cs typeface="Calibri"/>
              </a:rPr>
              <a:t>Check to be sure they are clean and working properly before and during drive in bad weather</a:t>
            </a:r>
          </a:p>
          <a:p>
            <a:r>
              <a:rPr lang="en-US">
                <a:cs typeface="Calibri"/>
              </a:rPr>
              <a:t>Check Windows and Mirrors: </a:t>
            </a:r>
          </a:p>
          <a:p>
            <a:pPr lvl="1"/>
            <a:r>
              <a:rPr lang="en-US">
                <a:cs typeface="Calibri"/>
              </a:rPr>
              <a:t>Remove ice and snow</a:t>
            </a:r>
          </a:p>
          <a:p>
            <a:pPr lvl="1"/>
            <a:r>
              <a:rPr lang="en-US">
                <a:cs typeface="Calibri"/>
              </a:rPr>
              <a:t>Use scraper, snow brush and defroster as necessary</a:t>
            </a:r>
          </a:p>
          <a:p>
            <a:r>
              <a:rPr lang="en-US">
                <a:cs typeface="Calibri"/>
              </a:rPr>
              <a:t>Check Hand holds, Steps and Deck Plates:</a:t>
            </a:r>
          </a:p>
          <a:p>
            <a:pPr lvl="1"/>
            <a:r>
              <a:rPr lang="en-US">
                <a:cs typeface="Calibri"/>
              </a:rPr>
              <a:t>Remove ice and snow to reduce danger of slipping</a:t>
            </a:r>
          </a:p>
          <a:p>
            <a:r>
              <a:rPr lang="en-US">
                <a:cs typeface="Calibri"/>
              </a:rPr>
              <a:t>Check Radiator Shutters and Winter front: </a:t>
            </a:r>
          </a:p>
          <a:p>
            <a:pPr lvl="1"/>
            <a:r>
              <a:rPr lang="en-US">
                <a:cs typeface="Calibri"/>
              </a:rPr>
              <a:t>Remove ice from shutters</a:t>
            </a:r>
          </a:p>
          <a:p>
            <a:pPr lvl="1"/>
            <a:r>
              <a:rPr lang="en-US">
                <a:cs typeface="Calibri"/>
              </a:rPr>
              <a:t>Ensure winter front is not closed too tightly to prevent engine from overheating</a:t>
            </a:r>
          </a:p>
          <a:p>
            <a:endParaRPr lang="en-US">
              <a:cs typeface="Calibri"/>
            </a:endParaRPr>
          </a:p>
        </p:txBody>
      </p:sp>
      <p:sp>
        <p:nvSpPr>
          <p:cNvPr id="4" name="Slide Number Placeholder 3">
            <a:extLst>
              <a:ext uri="{FF2B5EF4-FFF2-40B4-BE49-F238E27FC236}">
                <a16:creationId xmlns:a16="http://schemas.microsoft.com/office/drawing/2014/main" id="{17074EA5-DF94-A043-AD6A-1A03329B252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193</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C18973-644C-6D48-9CDD-1125B4A128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4214EB-EBCE-464D-87ED-62FB43D46F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868CC-B3B4-9F49-9F5D-E1148F746CD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C835D-EBBB-8A4C-8A5F-FA33BE6B3AE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1601196-84CA-DB44-8451-11BFDB74A0E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04224-EA4E-C040-A9CD-E8F989293B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8D0D5D-2B70-B243-90DF-D03CA33BE5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CB1894-153B-564A-9CD0-7345ECF5F1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756FF9-050E-074B-8E02-FB1CA2123E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93DD3FE-E019-A441-B904-29C4A9E12A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2DF346-E832-164E-890A-C9EBEA46822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55CD91-73FF-3F44-BDCA-2BAA8F7608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FAEC19-D15B-5D46-9B07-A4FE9F1819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CBF6659-574D-A642-BB32-B932C9EBF88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E5C2B0-9713-5C45-B90C-52976F1E9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F97DA4-8A95-6044-A3A9-A96EB37BEC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124CDB-F59C-3C41-ACBE-6BB561DCE9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BB692C-46CC-E64D-98BA-07A68E4E30B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0BE662-9EE5-E542-8D18-917DA8E40C2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BC6602E-D5EA-9545-BA35-C205393C9BD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F8A4425-E751-CC4F-A5CF-D5E13794932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1259080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Check Exhaust System</a:t>
            </a:r>
          </a:p>
          <a:p>
            <a:pPr lvl="1"/>
            <a:r>
              <a:rPr lang="en-US">
                <a:cs typeface="Calibri"/>
              </a:rPr>
              <a:t>Leaks can promote poisonous CO2 in your vehicle</a:t>
            </a:r>
          </a:p>
          <a:p>
            <a:pPr lvl="1"/>
            <a:r>
              <a:rPr lang="en-US">
                <a:cs typeface="Calibri"/>
              </a:rPr>
              <a:t>Look and listen for leaks, loose parts</a:t>
            </a:r>
          </a:p>
          <a:p>
            <a:r>
              <a:rPr lang="en-US" b="1">
                <a:cs typeface="Calibri"/>
              </a:rPr>
              <a:t>Slippery Surfaces: Proceed with caution</a:t>
            </a:r>
          </a:p>
          <a:p>
            <a:pPr lvl="1"/>
            <a:r>
              <a:rPr lang="en-US">
                <a:cs typeface="Calibri"/>
              </a:rPr>
              <a:t>Drive slowly and smoothly on slippery roads</a:t>
            </a:r>
          </a:p>
          <a:p>
            <a:pPr lvl="1"/>
            <a:r>
              <a:rPr lang="en-US">
                <a:cs typeface="Calibri"/>
              </a:rPr>
              <a:t>Don’t drive if very slippery</a:t>
            </a:r>
          </a:p>
          <a:p>
            <a:pPr lvl="1"/>
            <a:r>
              <a:rPr lang="en-US">
                <a:cs typeface="Calibri"/>
              </a:rPr>
              <a:t>Start gently and slowly</a:t>
            </a:r>
          </a:p>
          <a:p>
            <a:pPr lvl="1"/>
            <a:r>
              <a:rPr lang="en-US">
                <a:cs typeface="Calibri"/>
              </a:rPr>
              <a:t>Check for ice, especially on bridges and overpasses </a:t>
            </a:r>
          </a:p>
          <a:p>
            <a:pPr lvl="1"/>
            <a:r>
              <a:rPr lang="en-US">
                <a:cs typeface="Calibri"/>
              </a:rPr>
              <a:t>A lack of spray from other vehicles is an indicator of ice on the road</a:t>
            </a:r>
          </a:p>
          <a:p>
            <a:pPr lvl="1"/>
            <a:r>
              <a:rPr lang="en-US">
                <a:cs typeface="Calibri"/>
              </a:rPr>
              <a:t>Turn gently and don’t brake in curve</a:t>
            </a:r>
          </a:p>
          <a:p>
            <a:pPr lvl="1"/>
            <a:r>
              <a:rPr lang="en-US">
                <a:cs typeface="Calibri"/>
              </a:rPr>
              <a:t>Don’t use engine brake or speed retarder</a:t>
            </a:r>
          </a:p>
          <a:p>
            <a:pPr lvl="1"/>
            <a:r>
              <a:rPr lang="en-US">
                <a:cs typeface="Calibri"/>
              </a:rPr>
              <a:t>Adjust speed for conditions, avoid passing slower vehicles </a:t>
            </a:r>
          </a:p>
          <a:p>
            <a:pPr lvl="1"/>
            <a:r>
              <a:rPr lang="en-US">
                <a:cs typeface="Calibri"/>
              </a:rPr>
              <a:t>Note: As the temperature rises to melting ice, road becomes more slippery – slow down even more!</a:t>
            </a:r>
          </a:p>
          <a:p>
            <a:pPr lvl="1"/>
            <a:endParaRPr lang="en-US">
              <a:cs typeface="Calibri"/>
            </a:endParaRPr>
          </a:p>
          <a:p>
            <a:pPr lvl="1"/>
            <a:endParaRPr lang="en-US">
              <a:cs typeface="Calibri"/>
            </a:endParaRP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0508424-1AE6-D544-AE68-0845CC1484F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5CDD5D-1625-854F-A1C5-4EB65EB8ED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445927-AA46-4A40-8F20-57416C04249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1F27A4-76DA-D348-A3DF-676861ED8A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AF6B32-6508-FA48-8DB6-C8C825C08E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752D46-A0EB-AF4F-8434-5710362BA6E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4CDE0F-6816-D54B-A50B-890663F859A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0A2F4E-E1B9-BC48-814F-82A55DA260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27352C-F598-4F4F-975E-AA03875B140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B791D1-6A84-5341-A78A-0667D1337BF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0EBFB9-ECC8-CE45-9897-393E4DFB966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864B73-DEAD-C845-89DA-310ACC3744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5803FE-3B0C-4C41-93F7-C586D954C4A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F144ED-5159-F540-809C-7FC833817AA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7B00E7F-D57E-0B4E-80AB-FDB7B39D46D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832505-174D-EB49-B853-0B55634828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9894E6-E19B-6645-A3EF-3ABDF9BE69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9F0B5C-46C9-874B-8612-20371ECF0B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F95CF7-2350-C449-9360-3793DBAB0B4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2FA7703-D095-E940-874F-4C34A2DA04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AE937F7-2D4F-514E-9F09-35EF6442EE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E521D52-3FD0-FF43-BF64-653A7C2694C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394695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Steep Grades</a:t>
            </a:r>
            <a:endParaRPr lang="en-US"/>
          </a:p>
          <a:p>
            <a:pPr lvl="1"/>
            <a:r>
              <a:rPr lang="en-US">
                <a:cs typeface="Calibri"/>
              </a:rPr>
              <a:t>Look for grade signs posted. Don’t guess at grades. </a:t>
            </a:r>
          </a:p>
          <a:p>
            <a:pPr lvl="1"/>
            <a:r>
              <a:rPr lang="en-US">
                <a:cs typeface="Calibri"/>
              </a:rPr>
              <a:t>It takes time to climb or descend grade. Don’t rush.</a:t>
            </a:r>
          </a:p>
          <a:p>
            <a:pPr lvl="1"/>
            <a:r>
              <a:rPr lang="en-US">
                <a:cs typeface="Calibri"/>
              </a:rPr>
              <a:t>Don’t make the mistake of letting the truck go at the bottom of the hill and thinking you’re in the clear. </a:t>
            </a:r>
          </a:p>
          <a:p>
            <a:pPr lvl="1"/>
            <a:r>
              <a:rPr lang="en-US">
                <a:cs typeface="Calibri"/>
              </a:rPr>
              <a:t>There could be a patch of ice on the road or an unexpected curve. Pay attention and go slow until you reach the bottom. </a:t>
            </a:r>
          </a:p>
          <a:p>
            <a:pPr lvl="1"/>
            <a:r>
              <a:rPr lang="en-US">
                <a:cs typeface="Calibri"/>
              </a:rPr>
              <a:t>When you’re ascending a grade, keep in mind it’s possible to overheat a CMV even in winter months. Keep your eye on the temperature gauge. </a:t>
            </a:r>
          </a:p>
          <a:p>
            <a:pPr lvl="1"/>
            <a:r>
              <a:rPr lang="en-US">
                <a:cs typeface="Calibri"/>
              </a:rPr>
              <a:t>If the hill is slippery, do not follow in the tracks of the vehicle ahead of you. </a:t>
            </a:r>
          </a:p>
          <a:p>
            <a:pPr marL="0" indent="0">
              <a:buNone/>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4431AA9-D61A-9441-BF2E-D63E984F99E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153718-28AE-954B-87E3-FA66D5832B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60A5D6-9242-9646-888C-5AB54C243B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EC53FF-D902-2745-A43E-9476203946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BDE4E02-20E9-1341-B11C-2892105257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D8E87B-6342-D54D-A26E-24BE69A16FA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16CBA5-1E27-934C-830C-6C390703D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55D2E1-BD9F-9642-9A40-908BBA3E67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706269-CD4A-4B4E-ABC5-26DF26ACBE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2FB87-B7AC-624D-B3E9-2DDE77EBA5D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D09B40-DA12-6441-91CE-B58A31A12D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D4E1A-160A-C74A-B828-FC1188389C3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DB5B5-345E-A848-A863-7004BEF7C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ED203F-840A-DE4C-940E-05F4089C35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A80272-8035-5841-838B-0D2D3770807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6C9CF4-B470-934C-812E-604015A3E8A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169C83-8E1C-F346-BF4F-81492D164DE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A7B2FD-1F0C-3144-91F2-40AB9E157B2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710755-73A5-D64D-AB11-B446E6D9F3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1A44DA1A-E09A-F949-B1B0-B474BB309BB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2A64EE7-F33E-584B-B06D-C8342F168FA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3D9F6D5-7347-6542-B81F-03F98AC3D89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333447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cs typeface="Calibri Light"/>
              </a:rPr>
              <a:t>Extreme Driving Conditions</a:t>
            </a:r>
            <a:endParaRPr lang="en-US"/>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Sharp Curves</a:t>
            </a:r>
          </a:p>
          <a:p>
            <a:r>
              <a:rPr lang="en-US"/>
              <a:t>On curves – Many curves have reduced speed limits, though large trucks should often reduce their speed more than passenger cars before a curve. Hitting the brakes during a curve can result in the truck’s wheels locking and it can throw the truck into a skid. Higher speeds on curves can also trip a rollover crash.</a:t>
            </a:r>
          </a:p>
          <a:p>
            <a:r>
              <a:rPr lang="en-US"/>
              <a:t>On exit and entrance ramps – Trucks take longer to slow down than passenger cars, and the lower speed limit for on and off ramps is often too high for a semi-truck. These ramps can also have sharp curves that require a much lower speed.</a:t>
            </a:r>
          </a:p>
          <a:p>
            <a:r>
              <a:rPr lang="en-US"/>
              <a:t>Just because a driver was technically complying with the speed limit does not mean that the driver was driving at a safe speed for the conditions of the road. </a:t>
            </a:r>
          </a:p>
        </p:txBody>
      </p:sp>
      <p:sp>
        <p:nvSpPr>
          <p:cNvPr id="4" name="Slide Number Placeholder 3">
            <a:extLst>
              <a:ext uri="{FF2B5EF4-FFF2-40B4-BE49-F238E27FC236}">
                <a16:creationId xmlns:a16="http://schemas.microsoft.com/office/drawing/2014/main" id="{2B392099-E946-814B-ABF7-945497E08AD8}"/>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196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FE06693-4850-0742-B82D-CD709EB0DC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39FBAAE-9767-C044-B92F-B506B0087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5BD526-B4F2-9F44-AA58-F745549061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BE366E-5031-664C-91BB-A4ACF9AADE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277B32-1A78-654F-8644-C28A4A1ABE5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399823-11D4-C242-AE38-4FD3460C54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2CE7DD-D1A1-DB41-8569-B4BBF22588F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455BBD-CE03-9A4B-8329-848BBC69AE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62C1E8-1EE9-D54A-91D1-94C583ECF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08C943-EDC6-EF43-B086-CC715CF4BB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48644A-95A7-CD4E-891C-6BD0E7FA5B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7DDB29-D8A6-4843-9FF7-4FDDC9FF265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659E9B-0E1E-A243-ABC8-C1D79236B86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E1D2B6-1367-5E4B-8DA3-A0F0ECEE53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00339-7692-3147-B977-663EF2CA39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856334-56F1-084F-B12D-D49D91C814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8E355B-44CE-C540-89BE-24C06DCED5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89BD7B8-3B7F-D945-B1E2-65F85B42248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0EE69484-5DE9-2C4B-AE3A-B825DEEF322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5468A0C-5FD9-A84C-B150-1DF0B635B33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2119521-507F-CA47-871B-261695C6E69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2705799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3 Advanced Operating Practices </a:t>
            </a:r>
            <a:endParaRPr lang="en-US">
              <a:cs typeface="Calibri Light"/>
            </a:endParaRPr>
          </a:p>
        </p:txBody>
      </p:sp>
      <p:sp>
        <p:nvSpPr>
          <p:cNvPr id="7" name="Oval 6">
            <a:extLst>
              <a:ext uri="{FF2B5EF4-FFF2-40B4-BE49-F238E27FC236}">
                <a16:creationId xmlns:a16="http://schemas.microsoft.com/office/drawing/2014/main" id="{1FFC23F7-9B4F-9C48-9F49-DEEBF4A40F1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840DD7-3B70-9849-8C80-FA1B9EA908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569A92-4ED8-7148-9086-2F82B4C6F60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766447-1A35-5345-A269-DED2B864315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9C0C3D-840C-0742-856F-8B20FC0F73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8204E8-9BA8-194F-BA2F-B680970EC7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03982C-D94F-A242-92A1-DC2FA0CEC5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96C83-17C2-5042-92FF-DAE37DC500C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F37E1C-CD2F-D04C-93F3-248D208B63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2EEB4A-AE82-5447-80B8-B519A6061E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0DD048-5DDD-CB4D-9D11-57CD323130E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3A8261-F199-B740-924E-A21F01CF0D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AA72851-130D-3842-AD30-1513E6E1606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4F3DE9-B952-AC47-95DE-E40E525346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F75F84-5796-AE4E-97D6-73EA007419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00A6119-6BFC-074A-A017-6CE6975D0D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69C363-949D-CE4B-B08F-A1B2F925F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470FF3-8D6E-C547-9D7C-09015795B5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159A40-5CC9-C343-BA4D-1E80750C393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6E3EA2-129E-394A-9F03-CBDFBB73904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3656F05-94A9-6F4D-8516-B510C8CA1BD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2958ECF-4199-DD41-AF75-B322C9F8EB2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0990376D-477D-7646-83F2-6E9F99B15E8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00493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87244" y="2502028"/>
            <a:ext cx="6858000" cy="1729693"/>
          </a:xfrm>
        </p:spPr>
        <p:txBody>
          <a:bodyPr/>
          <a:lstStyle/>
          <a:p>
            <a:r>
              <a:rPr lang="en-US" b="0">
                <a:ea typeface="+mj-lt"/>
                <a:cs typeface="+mj-lt"/>
              </a:rPr>
              <a:t>Unit 3.1 Hazard Perception</a:t>
            </a:r>
            <a:endParaRPr lang="en-US" sz="1500">
              <a:cs typeface="Calibri Light"/>
            </a:endParaRPr>
          </a:p>
        </p:txBody>
      </p:sp>
      <p:sp>
        <p:nvSpPr>
          <p:cNvPr id="8" name="Oval 7">
            <a:extLst>
              <a:ext uri="{FF2B5EF4-FFF2-40B4-BE49-F238E27FC236}">
                <a16:creationId xmlns:a16="http://schemas.microsoft.com/office/drawing/2014/main" id="{65FD0B39-D7FC-4143-9836-A98E52B347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E0E718-3E86-1645-9EDB-B9B16B2225A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036B71-0EE9-5E47-994B-B06D9DFE1C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695DA50-F1E8-6A4F-91B9-D14035D924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155083-4F92-B04B-AF76-EE7F0AD3F2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A844E4-C8EF-1B42-A7FC-99FB2FEE2B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B7B151-467D-A542-972A-F16443AC75F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E53705-1B18-2A43-8A96-9D008FAE77F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110CC4-0B3E-DF4F-9F53-D193A969FA0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CEB1B37-ED42-B946-A7C8-6C84B517D7C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12BA75-48C5-2D48-B2E6-7B57EF1D4A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694C2C6-C5F5-BE41-8A89-0B4908B53BB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C76C7B-E091-A54A-AE00-49F6BDC8FE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39C6FD-2331-DE4A-94D3-5441077EB5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2BE14AF-284C-C146-810C-11DD2F2B13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53B2FD2-F787-D345-88AB-BBB478E497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8C30C-E087-E348-8F1A-B6BDCD7521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E36CBD-0B91-5D42-9142-B328688672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22135E-744D-6F4F-97A9-1476E29853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3359BB-873D-5E45-9FBA-82406E6A393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21E6239-253B-6C42-889E-D81419CD7B3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762889B-F309-A14C-8339-53F6E964EB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B97EAC3-B9A5-4549-A2CD-ACC01C290E3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TextBox 28">
            <a:extLst>
              <a:ext uri="{FF2B5EF4-FFF2-40B4-BE49-F238E27FC236}">
                <a16:creationId xmlns:a16="http://schemas.microsoft.com/office/drawing/2014/main" id="{AA0276A1-2286-9D40-9832-62B9EB4ED1A3}"/>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A1.3.1, BA1.3.1, and B1.3.1</a:t>
            </a:r>
          </a:p>
        </p:txBody>
      </p:sp>
    </p:spTree>
    <p:extLst>
      <p:ext uri="{BB962C8B-B14F-4D97-AF65-F5344CB8AC3E}">
        <p14:creationId xmlns:p14="http://schemas.microsoft.com/office/powerpoint/2010/main" val="27974588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a:cs typeface="Calibri"/>
              </a:rPr>
              <a:t>A hazard is any road condition or other road user (driver, bicyclist, pedestrian) that is a possible danger. For example, a car in front of you is headed toward the freeway exit, but the car’s brake lights come on and the driver begins braking hard. This could mean that the driver is uncertain about taking the offramp. He/she might suddenly return to the highway. This car is a hazard. If the driver of the car cuts in front of you, it is no longer just a hazard; it is an emergency.</a:t>
            </a:r>
          </a:p>
        </p:txBody>
      </p:sp>
      <p:sp>
        <p:nvSpPr>
          <p:cNvPr id="4" name="Slide Number Placeholder 3">
            <a:extLst>
              <a:ext uri="{FF2B5EF4-FFF2-40B4-BE49-F238E27FC236}">
                <a16:creationId xmlns:a16="http://schemas.microsoft.com/office/drawing/2014/main" id="{D9C20086-91AE-6944-AA0B-096945CC32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199</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95F3CC-1225-C744-BC98-7C6DEABD3E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B875122-69BA-F048-8162-1777E32DB6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7AF0AC4-6EDA-3D4F-BC44-8CC543FFCD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3506C1-46A8-6141-ACA0-2DF122CAEC3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635E1C-8E27-4246-B5A6-B08955A4B4A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8529F5-287B-B541-B45C-D16C2AC9BBD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A7B5A5-907D-1B4B-A551-6C5885CB0E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A92EBC-F541-E24A-B1B2-19F3E1A68E9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8FF920-BC6D-AC42-A2FE-0CE7FE3A71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177C70-A286-AD42-88F7-0335689CC7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5A570B-97C8-774D-AFC4-57F2085FC0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3883D1-FE1D-264E-B51F-060417D689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017EAD-B4D7-3448-AE28-34977732AD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F43B92-0A3C-CB44-8321-A5E9716C70C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09FE2C-2091-9446-81D2-4DCFD2CCCA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93FD07-1FC2-F243-AC86-CC3A4CCA6A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7F4986-C74E-B94C-AFAA-2E58CC29A8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9BECC7-B38F-2641-9E05-A5CD5B64C4A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5C4D8F-426B-6346-8871-C5A7016CF50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2B100AF-208E-F047-9072-0C036FD2F09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0277DAC-970E-764F-A2A3-3D663EA1775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7098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Symbols Guide</a:t>
            </a:r>
            <a:endParaRPr lang="en-US" b="0">
              <a:cs typeface="Calibri Light"/>
            </a:endParaRPr>
          </a:p>
        </p:txBody>
      </p:sp>
      <p:sp>
        <p:nvSpPr>
          <p:cNvPr id="2" name="Rectangle 1">
            <a:extLst>
              <a:ext uri="{FF2B5EF4-FFF2-40B4-BE49-F238E27FC236}">
                <a16:creationId xmlns:a16="http://schemas.microsoft.com/office/drawing/2014/main" id="{825F1AC5-A30B-4C26-994C-025AA31877F7}"/>
              </a:ext>
            </a:extLst>
          </p:cNvPr>
          <p:cNvSpPr/>
          <p:nvPr/>
        </p:nvSpPr>
        <p:spPr>
          <a:xfrm>
            <a:off x="1619090" y="5346757"/>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6" name="Oval 5">
            <a:extLst>
              <a:ext uri="{FF2B5EF4-FFF2-40B4-BE49-F238E27FC236}">
                <a16:creationId xmlns:a16="http://schemas.microsoft.com/office/drawing/2014/main" id="{10430312-1090-405B-AF52-47ED9756637C}"/>
              </a:ext>
            </a:extLst>
          </p:cNvPr>
          <p:cNvSpPr/>
          <p:nvPr/>
        </p:nvSpPr>
        <p:spPr>
          <a:xfrm>
            <a:off x="2753918" y="269527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EE2961-D938-4A6F-9032-2C7F69F52EF6}"/>
              </a:ext>
            </a:extLst>
          </p:cNvPr>
          <p:cNvSpPr/>
          <p:nvPr/>
        </p:nvSpPr>
        <p:spPr>
          <a:xfrm>
            <a:off x="2755249" y="3353219"/>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E49760-8A29-47FB-A218-3BB0F4DC815B}"/>
              </a:ext>
            </a:extLst>
          </p:cNvPr>
          <p:cNvSpPr/>
          <p:nvPr/>
        </p:nvSpPr>
        <p:spPr>
          <a:xfrm>
            <a:off x="2769016" y="4026540"/>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A01E95-F7EE-4128-A27A-C36ECDE4E79F}"/>
              </a:ext>
            </a:extLst>
          </p:cNvPr>
          <p:cNvSpPr txBox="1"/>
          <p:nvPr/>
        </p:nvSpPr>
        <p:spPr>
          <a:xfrm>
            <a:off x="3415075" y="26707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a:t>
            </a:r>
            <a:endParaRPr lang="en-US"/>
          </a:p>
        </p:txBody>
      </p:sp>
      <p:sp>
        <p:nvSpPr>
          <p:cNvPr id="10" name="TextBox 9">
            <a:extLst>
              <a:ext uri="{FF2B5EF4-FFF2-40B4-BE49-F238E27FC236}">
                <a16:creationId xmlns:a16="http://schemas.microsoft.com/office/drawing/2014/main" id="{F61B680A-20D2-420D-9DFA-85B73B00B0BD}"/>
              </a:ext>
            </a:extLst>
          </p:cNvPr>
          <p:cNvSpPr txBox="1"/>
          <p:nvPr/>
        </p:nvSpPr>
        <p:spPr>
          <a:xfrm>
            <a:off x="3394573" y="3328721"/>
            <a:ext cx="3369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Calibri"/>
                <a:ea typeface="Open Sans"/>
                <a:cs typeface="Open Sans"/>
              </a:rPr>
              <a:t>Passenger Endorsement</a:t>
            </a:r>
          </a:p>
        </p:txBody>
      </p:sp>
      <p:sp>
        <p:nvSpPr>
          <p:cNvPr id="11" name="TextBox 10">
            <a:extLst>
              <a:ext uri="{FF2B5EF4-FFF2-40B4-BE49-F238E27FC236}">
                <a16:creationId xmlns:a16="http://schemas.microsoft.com/office/drawing/2014/main" id="{0FC17F21-00F3-42A2-9EA6-2BE0D24DF062}"/>
              </a:ext>
            </a:extLst>
          </p:cNvPr>
          <p:cNvSpPr txBox="1"/>
          <p:nvPr/>
        </p:nvSpPr>
        <p:spPr>
          <a:xfrm>
            <a:off x="3415074" y="400204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Class A </a:t>
            </a:r>
            <a:endParaRPr lang="en-US" dirty="0"/>
          </a:p>
        </p:txBody>
      </p:sp>
      <p:sp>
        <p:nvSpPr>
          <p:cNvPr id="12" name="TextBox 11">
            <a:extLst>
              <a:ext uri="{FF2B5EF4-FFF2-40B4-BE49-F238E27FC236}">
                <a16:creationId xmlns:a16="http://schemas.microsoft.com/office/drawing/2014/main" id="{27B79416-36F5-4891-8602-F244C7FBF71A}"/>
              </a:ext>
            </a:extLst>
          </p:cNvPr>
          <p:cNvSpPr txBox="1"/>
          <p:nvPr/>
        </p:nvSpPr>
        <p:spPr>
          <a:xfrm>
            <a:off x="4442319" y="5205715"/>
            <a:ext cx="3892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Not relevant to public transit, but you must still train on this for ELDT</a:t>
            </a:r>
            <a:endParaRPr lang="en-US"/>
          </a:p>
        </p:txBody>
      </p:sp>
      <p:sp>
        <p:nvSpPr>
          <p:cNvPr id="5" name="TextBox 4">
            <a:extLst>
              <a:ext uri="{FF2B5EF4-FFF2-40B4-BE49-F238E27FC236}">
                <a16:creationId xmlns:a16="http://schemas.microsoft.com/office/drawing/2014/main" id="{9080930B-6939-4353-83C4-9762C7610C84}"/>
              </a:ext>
            </a:extLst>
          </p:cNvPr>
          <p:cNvSpPr txBox="1"/>
          <p:nvPr/>
        </p:nvSpPr>
        <p:spPr>
          <a:xfrm>
            <a:off x="2764729" y="2672469"/>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5B257023-6961-4D1D-96C4-5B115F49F1F8}"/>
              </a:ext>
            </a:extLst>
          </p:cNvPr>
          <p:cNvSpPr txBox="1"/>
          <p:nvPr/>
        </p:nvSpPr>
        <p:spPr>
          <a:xfrm>
            <a:off x="2769853" y="333343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D1E2671B-5AC8-422E-BC95-F903EB846CF4}"/>
              </a:ext>
            </a:extLst>
          </p:cNvPr>
          <p:cNvSpPr txBox="1"/>
          <p:nvPr/>
        </p:nvSpPr>
        <p:spPr>
          <a:xfrm>
            <a:off x="2769851" y="3999987"/>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610C6401-A71B-49A0-AB63-F54EEC360A5B}"/>
              </a:ext>
            </a:extLst>
          </p:cNvPr>
          <p:cNvSpPr/>
          <p:nvPr/>
        </p:nvSpPr>
        <p:spPr>
          <a:xfrm>
            <a:off x="2769294" y="4668616"/>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4BBE7801-AF87-4D4D-8645-C30D78EC89BC}"/>
              </a:ext>
            </a:extLst>
          </p:cNvPr>
          <p:cNvSpPr txBox="1"/>
          <p:nvPr/>
        </p:nvSpPr>
        <p:spPr>
          <a:xfrm>
            <a:off x="3379194" y="463248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Class B to A </a:t>
            </a:r>
            <a:endParaRPr lang="en-US"/>
          </a:p>
        </p:txBody>
      </p:sp>
      <p:sp>
        <p:nvSpPr>
          <p:cNvPr id="18" name="TextBox 17">
            <a:extLst>
              <a:ext uri="{FF2B5EF4-FFF2-40B4-BE49-F238E27FC236}">
                <a16:creationId xmlns:a16="http://schemas.microsoft.com/office/drawing/2014/main" id="{73E0F04F-BD3F-41D4-8D10-DE37A8A90883}"/>
              </a:ext>
            </a:extLst>
          </p:cNvPr>
          <p:cNvSpPr txBox="1"/>
          <p:nvPr/>
        </p:nvSpPr>
        <p:spPr>
          <a:xfrm>
            <a:off x="2718597" y="4691938"/>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0065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lgn="l">
              <a:buNone/>
            </a:pPr>
            <a:r>
              <a:rPr lang="en-US" sz="2400" b="1"/>
              <a:t>What are Federal Motor Carrier Safety Regulations (FMCSRs) and Hazardous Materials Regulations (HMRs) and Where are They Published?</a:t>
            </a:r>
          </a:p>
          <a:p>
            <a:r>
              <a:rPr lang="en-US"/>
              <a:t>What: Set minimum safety standards for motor carriers and drivers. </a:t>
            </a:r>
          </a:p>
          <a:p>
            <a:r>
              <a:rPr lang="en-US"/>
              <a:t>Where: </a:t>
            </a:r>
            <a:r>
              <a:rPr lang="en-US">
                <a:hlinkClick r:id="rId3"/>
              </a:rPr>
              <a:t>Title 49 of the U.S. Code of Federal Regulations (CFR)</a:t>
            </a:r>
            <a:endParaRPr lang="en-US"/>
          </a:p>
          <a:p>
            <a:r>
              <a:rPr lang="en-US"/>
              <a:t>Organized into Sections and Parts, designated by a numbered entry. Citations appear as follows: 49 CFR 390 or 49 CFR 390.15, where:</a:t>
            </a:r>
          </a:p>
          <a:p>
            <a:pPr lvl="1">
              <a:spcBef>
                <a:spcPts val="0"/>
              </a:spcBef>
            </a:pPr>
            <a:r>
              <a:rPr lang="en-US" sz="2100"/>
              <a:t>Title: 49</a:t>
            </a:r>
          </a:p>
          <a:p>
            <a:pPr lvl="1">
              <a:spcBef>
                <a:spcPts val="0"/>
              </a:spcBef>
            </a:pPr>
            <a:r>
              <a:rPr lang="en-US" sz="2100"/>
              <a:t>Part: 390</a:t>
            </a:r>
          </a:p>
          <a:p>
            <a:pPr lvl="1">
              <a:spcBef>
                <a:spcPts val="0"/>
              </a:spcBef>
            </a:pPr>
            <a:r>
              <a:rPr lang="en-US" sz="2100"/>
              <a:t>Section: 15</a:t>
            </a:r>
          </a:p>
          <a:p>
            <a:pPr lvl="1">
              <a:spcBef>
                <a:spcPts val="0"/>
              </a:spcBef>
            </a:pPr>
            <a:r>
              <a:rPr lang="en-US" sz="2100"/>
              <a:t>Title 49 governs transportation</a:t>
            </a:r>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342F93-0B3B-D24D-BA7C-151B7EFC40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FC684B-CCCA-A941-BDF2-BC0D3619FD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923DB85-DB08-894F-994D-0452B325FD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3CC2F6-EF51-BD45-B581-FFD0179FBA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3F7AEC-3E30-584E-B04E-4F595238B2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464ACA-391D-864E-A5EF-5AA6AEC2AC9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77836351-EEC0-134E-9A19-D4B612B548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2BB9B6-DB9C-6845-8518-05A177738C8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30C3B757-0267-0C4A-BEDB-A01E5551BB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C4BC0868-195F-6C47-937D-DE541BA33DA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E94CBEF-29AD-4944-BCD7-DCCB2E2A9B6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83656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b="1">
                <a:cs typeface="Calibri"/>
              </a:rPr>
              <a:t>Seeing Hazards Lets You Be Prepared</a:t>
            </a:r>
          </a:p>
          <a:p>
            <a:r>
              <a:rPr lang="en-US">
                <a:cs typeface="Calibri"/>
              </a:rPr>
              <a:t>You will have more time to act if you see hazards before they become emergencies. In the example above, you might make a lane change or slow down to prevent an accident if the car suddenly cuts in front of you. Seeing this hazard gives you time to check your mirrors and signal a lane change. Being prepared reduces the danger. A driver who did not see the hazard until the slow car pulled back on the highway in front of him/her would have to do something very suddenly. Sudden braking or a quick lane change is much more likely to lead to an accident.</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66EA34F-86E1-7140-81F1-2FB37C37954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200</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4DB875E-5D32-DE4C-85FE-95A1BA6AF8B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4159AB-5BB1-594E-BF73-5441AE6216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935C1F-3464-E741-B522-E165A62FEA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476956-E0E1-4145-A6E7-A3CFB18FAD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BB9A32-B827-E942-B2C5-0E5D039EF72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CCEDFF-0CCC-BA4B-8255-2F7AC67A6A8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F13683-D14E-D049-9D8E-C2BEAB0C551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F215B9-5052-D04B-BDAF-37775F5C1C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68DFC3-876B-474A-8E61-62BD0C5920A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8D0F20-6D1C-EA41-9EC0-75FFD5343CD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52C098-4ED3-404C-B6F8-A003B04154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2BF7E2-8A5D-5548-AEBD-35F1AA2EEE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40FE1-5401-6A4F-97ED-BF70550F0CB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933318-222B-004B-975D-F74A2397F4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67B9C8-6DF9-2B47-A5E5-4FC95E0B76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6158820-41A4-8140-84F4-829CAC042E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E6EE7B-73A3-864D-835F-EE356EE431C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ADBCD8-C3A4-DC40-B592-7F40FD704C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9C03F2C-E5B2-714E-9ADE-CD97F57D076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5E0A196-36D7-EE42-B321-8409E52D96B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0FDCCAA-6C38-2B46-A83A-01E93AB176B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207981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pPr marL="0" indent="0">
              <a:buNone/>
            </a:pPr>
            <a:r>
              <a:rPr lang="en-US" sz="3600">
                <a:cs typeface="Calibri"/>
              </a:rPr>
              <a:t>There are often clues that will help you see hazards. The more you drive, the better you get at spotting hazards. Slow down and be very careful if you see any of the following road hazards:</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201</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3379159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2000" b="1">
                <a:cs typeface="Calibri"/>
              </a:rPr>
              <a:t>Work zones: </a:t>
            </a:r>
            <a:r>
              <a:rPr lang="en-US" sz="2000">
                <a:cs typeface="Calibri"/>
              </a:rPr>
              <a:t>When people are working on the road it is a hazard. There may be narrower lanes, sharp turns or uneven surfaces. Other drivers are often distracted and drive unsafely. Workers and construction vehicles may get in the way. Drive slowly and carefully near work zones. Use your four-way flashers or brake lights to warn drivers behind you.</a:t>
            </a:r>
          </a:p>
          <a:p>
            <a:endParaRPr lang="en-US" sz="2000">
              <a:cs typeface="Calibri"/>
            </a:endParaRPr>
          </a:p>
          <a:p>
            <a:r>
              <a:rPr lang="en-US" sz="2000" b="1">
                <a:cs typeface="Calibri"/>
              </a:rPr>
              <a:t>Drop-offs: </a:t>
            </a:r>
            <a:r>
              <a:rPr lang="en-US" sz="2000">
                <a:cs typeface="Calibri"/>
              </a:rPr>
              <a:t>Sometimes the pavement drops off sharply near the edge of the road. Driving too close to the edge can tilt your vehicle toward the side of the road. This can cause the top of your vehicle to hit roadside objects (signs, tree limbs, etc.). It also can be hard to steer as you cross the drop-off, whether going off the road or coming back on.</a:t>
            </a:r>
          </a:p>
        </p:txBody>
      </p:sp>
      <p:sp>
        <p:nvSpPr>
          <p:cNvPr id="4" name="Slide Number Placeholder 3">
            <a:extLst>
              <a:ext uri="{FF2B5EF4-FFF2-40B4-BE49-F238E27FC236}">
                <a16:creationId xmlns:a16="http://schemas.microsoft.com/office/drawing/2014/main" id="{E9AB144D-4EA8-6642-AB8B-7FFAF4BAAD3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202</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425EC41-B3CB-164D-BB68-47FB2BD39E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6FF80-5BDF-8A4D-BA47-44E0B32CDC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834E7-ADDC-3D44-B010-997F6A0A28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BD930C-383F-064A-AD3B-8B17FBE2308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5737E5-2DC5-0A40-B7B5-BD9FBBE948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BF7C06-5FF0-DF47-8A78-219DCB72E4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A30E9-C98F-F645-89DF-681BF7A2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50612E-5F2E-4D4B-9324-2CB8FB71EC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CCF806-384B-5E46-AECA-7AF8E03CD4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C0BC3-383D-F54D-9386-D995C6C404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536164-6B62-E94B-84D9-C69F8D1ACD6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0604BF-B38E-1C4B-A61F-4A84F2CCF9E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0D54D-8033-D848-95C1-AA6111FB56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2C98FE-7201-7840-88A0-7DED985346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0BDD4-33F4-AC4C-B73E-554049ABED2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94D513-818C-DF46-8244-5B32F9E4F5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626C4BD-D150-6847-B07E-429EACD340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90723F-6632-1A47-9445-E016CC3B15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E4D958F4-42B7-1F4E-BE85-1BB156F7C8E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2567DF8-FF1D-C54F-BB27-5C473A42351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51F925A8-27B2-B64E-8D6A-0186F7C91D9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74085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sz="1800" b="1">
                <a:cs typeface="Calibri"/>
              </a:rPr>
              <a:t>Foreign objects: </a:t>
            </a:r>
            <a:r>
              <a:rPr lang="en-US" sz="1800">
                <a:cs typeface="Calibri"/>
              </a:rPr>
              <a:t>Things that have fallen on the road can be hazards. They can be a danger to your tires and wheel rims, damage electrical and brake lines, or become caught between dual tires and cause severe damage. Some obstacles that can appear to be harmless can be very dangerous. For example, cardboard boxes may be empty, but they also may contain solid or heavy material capable of causing damage. The same is true of paper and cloth sacks. Remain alert for objects of all sorts, so you avoid them without making sudden, unsafe moves.</a:t>
            </a:r>
          </a:p>
          <a:p>
            <a:endParaRPr lang="en-US" sz="1800">
              <a:cs typeface="Calibri"/>
            </a:endParaRPr>
          </a:p>
          <a:p>
            <a:r>
              <a:rPr lang="en-US" sz="1800" b="1">
                <a:cs typeface="Calibri"/>
              </a:rPr>
              <a:t>Offramps/onramps: </a:t>
            </a:r>
            <a:r>
              <a:rPr lang="en-US" sz="1800">
                <a:cs typeface="Calibri"/>
              </a:rPr>
              <a:t>Freeway and turnpike exits can be particularly dangerous for commercial vehicles. Offramps and onramps often have speed limit signs posted. Remember, these speeds may be safe for automobiles but may not be safe for larger vehicles or heavily loaded vehicles. Exits that go downhill and turn at the same time can be especially dangerous. The downgrade makes it difficult to reduce speed. Braking and turning at the same time can be a dangerous practice. Make sure you are going slow enough before you get on the curved part of an offramp or onramp.</a:t>
            </a:r>
            <a:endParaRPr lang="en-US" sz="2800">
              <a:cs typeface="Calibri"/>
            </a:endParaRPr>
          </a:p>
        </p:txBody>
      </p:sp>
      <p:sp>
        <p:nvSpPr>
          <p:cNvPr id="4" name="Slide Number Placeholder 3">
            <a:extLst>
              <a:ext uri="{FF2B5EF4-FFF2-40B4-BE49-F238E27FC236}">
                <a16:creationId xmlns:a16="http://schemas.microsoft.com/office/drawing/2014/main" id="{75ECE91F-90CC-E441-A153-822F54DA2E4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203</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6DE3B1-0091-DE4C-AC21-CB9666AE8E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161FB1-EBD1-1843-AF84-C44DDCF364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234F07-1115-3541-BEDB-096BFDA495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497C42-B10D-5644-B42F-C0F28D4B48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56AA50-18B3-CC41-9B45-5DA9DE67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F5E4C3-9370-C541-B96E-A0BE4200991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125D60-9372-4E46-9B35-1FF90FDDE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277CC1-D1F6-8C4D-82E3-060893E472F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67DB2D-A892-5242-BDCA-203A366C7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5F8F66-335B-5349-ACC7-E27B4D2734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95270B-6A76-EB46-B19D-630043BA481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65EC75-5076-AE4D-B004-B0156719EF9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AC94287-F2B6-E143-ACA4-5FD1840F32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277C62-757D-F145-99A2-A1A34E3404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C7070C-F9E8-FC41-A253-13E9EA64BCF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D05359-7E72-BF4A-B3E7-6C3FAAF69F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4EC295-D4E8-5342-A98E-C4141A73B3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10FE43B-1140-B445-9D85-6C55FE4FFDA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510A4DF-7E20-AE4D-ACC7-FF3E5358B2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D41A3A44-D345-0944-8827-086AEDBE2A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9646BEC0-7102-C542-B1E7-3BCC4FC44F5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947737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b="1">
                <a:cs typeface="Calibri"/>
              </a:rPr>
              <a:t>Perception Distance: </a:t>
            </a:r>
            <a:r>
              <a:rPr lang="en-US">
                <a:cs typeface="Calibri"/>
              </a:rPr>
              <a:t>The distance your vehicle travels from the time you spot a hazard to the time you decide to take action.</a:t>
            </a:r>
          </a:p>
          <a:p>
            <a:r>
              <a:rPr lang="en-US" b="1">
                <a:cs typeface="Calibri"/>
              </a:rPr>
              <a:t>Reaction Distance: </a:t>
            </a:r>
            <a:r>
              <a:rPr lang="en-US">
                <a:cs typeface="Calibri"/>
              </a:rPr>
              <a:t>The distance your vehicle travels as you move your foot from the accelerator to the brake pedal and begin braking. Different situations can make reaction time slower:  feeling sick, aging, etc. </a:t>
            </a:r>
          </a:p>
          <a:p>
            <a:r>
              <a:rPr lang="en-US" b="1">
                <a:cs typeface="Calibri"/>
              </a:rPr>
              <a:t>Braking Distance: </a:t>
            </a:r>
            <a:r>
              <a:rPr lang="en-US">
                <a:cs typeface="Calibri"/>
              </a:rPr>
              <a:t>The distance your vehicle travels after the brakes begin to take hold, until your vehicle comes to a complete stop.</a:t>
            </a:r>
            <a:endParaRPr lang="en-US"/>
          </a:p>
          <a:p>
            <a:endParaRPr lang="en-US">
              <a:cs typeface="Calibri"/>
            </a:endParaRPr>
          </a:p>
          <a:p>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EB34B9B-3A23-4545-9857-AE63D7C53CA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204</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F7BFC1-687B-B546-B9EA-5028439D43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D9C5BE-EAB4-8E4C-AEF8-693A66709E2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E8F361-4BAE-674E-B600-624C513A47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A2B30-A8F0-A941-89E5-78EC4B21EA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67E6E4-39FF-A840-9631-C41D6F919C2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A91676-E3FC-F341-A3B5-59DAF19EB2D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DEF871-928F-7141-B650-8DB981D6560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FCB967-873F-F945-B849-F6F1432C011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646EAF-CCB5-D547-A308-A7958B7847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082C73-9E50-D444-A498-13B41C34CFE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DFB572B-E060-F047-B089-D7F8C5CAD4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4A4D88-5D5F-E845-BF54-5801D67DEBA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2BF4903-493C-7642-A7AA-66EC92988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72B1CC-364A-FE4B-86C1-30CAD602845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390A9D-4472-6D48-A14F-52EE21805DA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60E5BF-F3A0-504B-A0DE-6C594EA4A3C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58B1C0-02CA-2C4D-AF87-362D15417C8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3762F0-2933-BC49-A018-65C03B91D6C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7B502D2-9D29-0D45-8492-FAFD727C3FC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EEA04A-A495-634D-8F47-DB93380E7D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F097FED6-5B21-8446-9B1E-04D32B053B8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191717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pPr marL="0" indent="0">
              <a:buNone/>
            </a:pPr>
            <a:r>
              <a:rPr lang="en-US" b="1">
                <a:cs typeface="Calibri"/>
              </a:rPr>
              <a:t>Hazardous Drivers, Vehicles and Pedestrians</a:t>
            </a:r>
          </a:p>
          <a:p>
            <a:pPr marL="0" indent="0">
              <a:buNone/>
            </a:pPr>
            <a:r>
              <a:rPr lang="en-US" sz="2000">
                <a:cs typeface="Calibri"/>
              </a:rPr>
              <a:t>To protect yourself and others, you must know when other drivers may do something hazardous. Some clues to these types of hazards include:</a:t>
            </a:r>
          </a:p>
          <a:p>
            <a:r>
              <a:rPr lang="en-US" sz="2000">
                <a:cs typeface="Calibri"/>
              </a:rPr>
              <a:t>People who cannot see others - Be alert for drivers whose vision is blocked. Vans, loaded station wagons and cars with the rear window blocked are examples.</a:t>
            </a:r>
          </a:p>
          <a:p>
            <a:r>
              <a:rPr lang="en-US" sz="2000">
                <a:cs typeface="Calibri"/>
              </a:rPr>
              <a:t>Rental trucks - Drivers often are not used to the limited vision they have to the sides and rear of the truck.</a:t>
            </a:r>
          </a:p>
          <a:p>
            <a:r>
              <a:rPr lang="en-US" sz="2000">
                <a:cs typeface="Calibri"/>
              </a:rPr>
              <a:t>Vehicles with frosted, ice-covered or snow-covered windows.</a:t>
            </a:r>
          </a:p>
          <a:p>
            <a:r>
              <a:rPr lang="en-US" sz="2000">
                <a:cs typeface="Calibri"/>
              </a:rPr>
              <a:t>Partially hidden vehicles - Vehicles may be partly hidden by blind intersections or alleys. If you can see only the rear or front end of a vehicle but not the driver, then he/she cannot see you. Be alert because he/she may back out or enter into your lane. Always be prepared to stop</a:t>
            </a:r>
            <a:endParaRPr lang="en-US">
              <a:cs typeface="Calibri"/>
            </a:endParaRPr>
          </a:p>
        </p:txBody>
      </p:sp>
      <p:sp>
        <p:nvSpPr>
          <p:cNvPr id="4" name="Slide Number Placeholder 3">
            <a:extLst>
              <a:ext uri="{FF2B5EF4-FFF2-40B4-BE49-F238E27FC236}">
                <a16:creationId xmlns:a16="http://schemas.microsoft.com/office/drawing/2014/main" id="{9047E969-D7FF-6641-9766-DFD0DD329F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205</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522C33-091D-C241-840B-8BFB43D4C4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FD0755-F521-5D44-9305-5F35A4FD55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94CD0FD-CED0-FD46-B166-6ABA4FA0CE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50153E-6A36-FE42-AEE8-30A345AFDF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AF8716B-C3B3-4C4E-92E6-6C8DF2E4668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34FF10-AF5D-484A-B31B-5950D355B3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8E7933-11ED-F546-9071-5DE05122F6B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AECDA0-5043-E141-8AE9-9A92A0A79E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B0C5A9-BF7C-FC46-BE67-24AD854CCA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86BE07-C910-A349-8915-FA69466F962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70316-E2DC-5347-BBA1-5D628E392B2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A7C01-4665-D541-ADE1-713EDB1CFC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21839C-0629-1340-B918-8C662EEEB7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726136-B032-D54F-8F8A-8F592182FD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55CA92-C9D6-B242-857B-82C5D195CE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E94C0B-8050-9045-9A0A-DEB45A64DAD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5DB501-4882-3947-8B90-4FBA06EA3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BECC55-6D8C-1141-AB34-5204FCE3F1F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F72F0F6-968F-B94C-83FC-AA3221BAEF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89543CAA-F02F-F44B-ACAE-B347471915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C71A8CA-84FC-DC41-A5D1-489959D1C96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350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Delivery trucks - The driver’s vision often is blocked by packages or vehicle doors. Drivers of step vans, postal vehicles and local delivery vehicles often are in a hurry and may suddenly step out of their vehicle or drive into the traffic lane.</a:t>
            </a:r>
          </a:p>
          <a:p>
            <a:r>
              <a:rPr lang="en-US" sz="2000">
                <a:cs typeface="Calibri"/>
              </a:rPr>
              <a:t>Parked vehicles - Parked vehicles can become hazards when passengers start to get out. Or they may suddenly start up and drive into your path. Watch for movement inside the vehicle or movement of the vehicle itself that shows people are inside. Watch for brake lights or backup lights, exhaust and other clues that a driver is about to move.</a:t>
            </a:r>
          </a:p>
          <a:p>
            <a:r>
              <a:rPr lang="en-US" sz="2000">
                <a:cs typeface="Calibri"/>
              </a:rPr>
              <a:t>Stopped buses - Passengers may cross in front of or behind the bus, and they often cannot see you.</a:t>
            </a:r>
          </a:p>
        </p:txBody>
      </p:sp>
      <p:sp>
        <p:nvSpPr>
          <p:cNvPr id="4" name="Slide Number Placeholder 3">
            <a:extLst>
              <a:ext uri="{FF2B5EF4-FFF2-40B4-BE49-F238E27FC236}">
                <a16:creationId xmlns:a16="http://schemas.microsoft.com/office/drawing/2014/main" id="{34427041-024A-1943-A390-F5A31217E9B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206</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1204EA-C449-C446-8594-424ACF2535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5FD27-C2C3-5548-BEC1-E8B668B2C7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042296-D927-F449-8FC5-18F7E48DE9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93D3E8-2AEC-124B-B58E-A5DFE86746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0B363E-98BF-8A4C-A235-5647830CEF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EF2C33-A851-BE4A-A93A-2EF0753276C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9CE2FE-8E86-5741-B6B6-2E2B9600609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8BE827-3FE0-624D-AEE1-8E96622FCB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7F4C5F-8ECA-7B4E-9075-96E9C921906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A14906-C95E-DA47-B523-871C709863C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4329AD-B904-D442-A527-80140683F6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3772BF-10D8-2640-96E2-212E0D7FB27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F8F92-8C5A-C94A-9286-1A4834823A7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BAD278-649A-8E40-A141-8651AC537F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8677D7F-FB62-C64B-A1EF-708DD1B091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534CC7-FA59-3C4E-97F8-731C7A980EA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FC69C-7D4E-B046-8ADC-071EBABA1F2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6FE790-0C2B-9748-9229-0DD6B7D171B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C221908-3E0C-BB40-8EE3-F120B3E80C4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9F4957C8-37A8-5747-8508-FC90F20B6009}"/>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2A91233-F328-5F4F-A0EA-4E805E5CBC1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257676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Pedestrians and bicyclists - Walkers, joggers and bicyclists may be on the road with their backs to the traffic, so they cannot see you. They also may be wearing electronic devices so they cannot hear you either. On rainy days, pedestrians may not see you because of hats or umbrellas. They may be hurrying to get out of the rain and may not pay attention to the traffic.</a:t>
            </a:r>
          </a:p>
          <a:p>
            <a:r>
              <a:rPr lang="en-US" sz="2000">
                <a:cs typeface="Calibri"/>
              </a:rPr>
              <a:t>People who are distracted - Watch for where they are looking. If they are looking elsewhere, they cannot see you. But be alert even when they are looking at you; they may think they have the right-of-way.</a:t>
            </a:r>
          </a:p>
          <a:p>
            <a:r>
              <a:rPr lang="en-US" sz="2000">
                <a:cs typeface="Calibri"/>
              </a:rPr>
              <a:t>Children - Children tend to act quickly without checking traffic. Children playing with one another may not look for traffic and are a serious hazard.</a:t>
            </a:r>
          </a:p>
          <a:p>
            <a:r>
              <a:rPr lang="en-US" sz="2000">
                <a:cs typeface="Calibri"/>
              </a:rPr>
              <a:t>Talkers - Drivers or pedestrians talking to one another may not be paying close attention to the traffic. </a:t>
            </a:r>
          </a:p>
        </p:txBody>
      </p:sp>
      <p:sp>
        <p:nvSpPr>
          <p:cNvPr id="4" name="Slide Number Placeholder 3">
            <a:extLst>
              <a:ext uri="{FF2B5EF4-FFF2-40B4-BE49-F238E27FC236}">
                <a16:creationId xmlns:a16="http://schemas.microsoft.com/office/drawing/2014/main" id="{5D5F4A06-EEE8-704A-95F8-1DA96F0D85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207</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FA3B8AC-BD12-DA47-A2AA-36A418D7F1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CB2CE0-4F23-0A44-A79D-DC32384B9D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040E5E-A2CA-5B46-AD16-2558ACD87E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B6EFBC-262C-7141-8CDA-015802DD90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19831-1D36-A74F-ADCC-47DD5CDEC9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CCF81C-4FFC-7249-B9D9-01B34D845D7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DABA9D-5943-CD4F-ADD3-AC582E2C132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1D1D86-33B4-E441-BAB5-07F56A9BB27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B3003D-19B8-B147-8F4F-807072C30D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7B594C-CA8B-2F40-9CF5-4EE4FECCFBA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2EBB9C1-801F-004B-8FDD-36151671ED5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F249A1-0563-974E-A283-D1FE75D11A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79C36C-A7D5-9947-98E6-3DBCF38CE81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78FBBF-9977-CA49-AF6E-62E7D38B794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490A0-DBF1-3946-A66F-FC2F8F624CE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60D0E2-A506-5448-974F-37B7C32D27F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EB7B2F-9DF4-D84E-AD95-06C7B53B1B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79DDB2-4AAC-9F49-9DB1-C7947ADAE2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C84B832-DCE5-D841-88BD-8B11DD20B8D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9F5B93E-9510-F54C-A26F-3038B28536C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3D12B38-3130-834E-AF8C-B240704BC58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482159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Workers - People working on or near the roadway creates a distraction for other drivers, and the workers themselves may not see you.</a:t>
            </a:r>
          </a:p>
          <a:p>
            <a:r>
              <a:rPr lang="en-US" sz="2000">
                <a:cs typeface="Calibri"/>
              </a:rPr>
              <a:t>Ice cream trucks - Children may be nearby and may not see you.</a:t>
            </a:r>
          </a:p>
          <a:p>
            <a:r>
              <a:rPr lang="en-US" sz="2000">
                <a:cs typeface="Calibri"/>
              </a:rPr>
              <a:t>Disabled vehicles - Drivers changing a tire or fixing an engine often do not pay attention to the dangers of roadway traffic. They often are careless. Jacked-up wheels or raised hoods are hazard clues.</a:t>
            </a:r>
          </a:p>
          <a:p>
            <a:r>
              <a:rPr lang="en-US" sz="2000">
                <a:cs typeface="Calibri"/>
              </a:rPr>
              <a:t>Accidents - People involved in the accident may not look for traffic. Passing drivers tend to look at the accident. People often run across the road without looking. Vehicles may slow down or stop suddenly.</a:t>
            </a:r>
          </a:p>
          <a:p>
            <a:r>
              <a:rPr lang="en-US" sz="2000">
                <a:cs typeface="Calibri"/>
              </a:rPr>
              <a:t>Shoppers - People in and around shopping areas often are not watching traffic because they are looking for stores or looking into store windows.</a:t>
            </a:r>
          </a:p>
        </p:txBody>
      </p:sp>
      <p:sp>
        <p:nvSpPr>
          <p:cNvPr id="4" name="Slide Number Placeholder 3">
            <a:extLst>
              <a:ext uri="{FF2B5EF4-FFF2-40B4-BE49-F238E27FC236}">
                <a16:creationId xmlns:a16="http://schemas.microsoft.com/office/drawing/2014/main" id="{137D3D87-36A3-8C4E-846B-332F858B9EF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208</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F63DF0-9234-9C45-8379-69E02F318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69636-E721-2D43-8353-AD6ADDE3431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E0AD87-2F99-5847-AA5C-1419983BF0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ADE7EB-9A02-EC45-9C55-823706F6F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5EC86D-A402-EC49-B20C-9FBA043667B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2D0DFE-9023-314B-A5DD-A88CA8BFE5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AAC9EA-1F21-2F4B-AD63-15B230A238C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DD13A7-94AE-8848-B5B3-21226249915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103074-BFEA-894E-9769-E39B32D65F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008128-F7EC-2345-AE97-E8F0A84132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0381CD-AECD-9346-9016-51D8355D5C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3307D8-05A4-804E-BDE1-F6180F7F8B9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082C8F-9EB2-4443-B47C-BBCD6EF5985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825F2F-F060-B847-AE1E-5165C5BE189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573E8-E8D9-9F40-B491-D21EBB385F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214172-81E9-C249-984F-7DD811C13EA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098180-7FDF-8E4D-BEBF-02ED2EBC7C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E0A5C1-6A96-0E4F-9578-805F9667A0C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E9F3F2C-881D-3949-9DCB-DED264E649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D2B4365-6133-6A42-BB21-BD4E425BAC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DB78C2CD-425F-F242-8F5C-3741088347B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9837103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Turning vehicles - Drivers signaling a turn may slow more than expected or stop. If they are making a tight turn into an alley or driveway, they may go very slow. If they are blocked by pedestrians or other vehicles, they may stop on the roadway. Vehicles turning left may stop for oncoming vehicles.</a:t>
            </a:r>
          </a:p>
          <a:p>
            <a:r>
              <a:rPr lang="en-US" sz="2000">
                <a:cs typeface="Calibri"/>
              </a:rPr>
              <a:t>Confused drivers - Confused drivers often change direction suddenly or stop without warning. Confusion is common near freeway interchanges and major intersections. Tourists unfamiliar with the area can be very hazardous. Clues to tourists include car-top luggage and out-of-state license plates. Unexpected actions (stopping in the middle of a block, changing lanes for no apparent reason, back-up lights suddenly going on) are clues to confusion. Hesitation is another clue, including driving very slowly, using brakes often or stopping in the middle of an intersection. You also may see drivers looking at street signs, maps and house numbers. These drivers may not be paying attention to you.</a:t>
            </a:r>
          </a:p>
        </p:txBody>
      </p:sp>
      <p:sp>
        <p:nvSpPr>
          <p:cNvPr id="4" name="Slide Number Placeholder 3">
            <a:extLst>
              <a:ext uri="{FF2B5EF4-FFF2-40B4-BE49-F238E27FC236}">
                <a16:creationId xmlns:a16="http://schemas.microsoft.com/office/drawing/2014/main" id="{71DF08DB-B378-0A4A-A38D-E5E76878149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209</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E11EAB-0E51-3D48-B458-FB23EEA15D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E6E18E-EBFD-1944-B9B2-3D54879818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C1DC2B-2E2B-A043-BB22-55B42A10E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6B9E0B-DEA7-7946-A8D3-6105F56BDD0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662DC7-39EB-EF4D-98B8-51C51EBAED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FF5A3-4CCD-1E4D-BCBF-3A6A7326900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6294F5-89A4-D042-B9CD-A91157C0E1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E4C875-5EB8-CD42-AD10-0A45C70AAEA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3F094A-8982-4048-BB99-1A31BA0B54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EA97B9-095B-8449-B2D7-6438B813A0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5318D-5E8A-2547-B2F4-C8F1F119CF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1092AB-63BC-0744-9A15-444E089F57D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1B4A17-7CBA-3541-A247-236632BA1B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55D9F5-AC50-F34B-B787-BA0A4B9B17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B77B02-6823-2245-A1DA-BB7FD9B106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581D5-B74E-F949-A571-78B1B9B71A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86CBACA-E27C-654A-8C23-82A2A8FA1ED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A9F0D8-90E6-4746-B192-FEEE9644474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7D67F9B8-EF08-4840-BE31-B13BC41EEC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D86CF6-78EE-504C-90A1-505A711C71A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1D5DB0A-1AB2-8249-A01B-EF701F6278E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8565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What are the characteristics of passenger-carrying CMVs? </a:t>
            </a:r>
          </a:p>
          <a:p>
            <a:pPr marL="0" indent="0">
              <a:buNone/>
            </a:pPr>
            <a:endParaRPr lang="en-US" sz="2400">
              <a:cs typeface="Calibri"/>
            </a:endParaRPr>
          </a:p>
          <a:p>
            <a:pPr marL="0" indent="0">
              <a:buNone/>
            </a:pPr>
            <a:r>
              <a:rPr lang="en-US" sz="1800">
                <a:cs typeface="Calibri"/>
              </a:rPr>
              <a:t>Per the FMCSA, “a bus is a motor vehicle designed, constructed and/or used to transport passengers. A motorcoach is a bus designed with an elevated passenger deck located over a baggage compartment. A minibus is designed to transport 16 or more passengers (including the driver) and is typically built on a small truck chassis.”</a:t>
            </a:r>
          </a:p>
          <a:p>
            <a:pPr marL="0" indent="0">
              <a:buNone/>
            </a:pPr>
            <a:endParaRPr lang="en-US" sz="1800">
              <a:cs typeface="Calibri"/>
            </a:endParaRPr>
          </a:p>
          <a:p>
            <a:pPr marL="0" indent="0">
              <a:buNone/>
            </a:pPr>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66A4CC-568E-4841-BE78-F0FD951A13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7FEBE7-EDE1-074D-9EF6-C00FC0CE95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092537-E58A-8346-8404-5A979995B2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B3E0540-E095-E54B-8019-1DB3CDE4936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6A9C0B-37B9-E74A-84DE-34A4340463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22B929-09CB-5E49-A10B-85FBB177E3D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2EAD456E-6B96-3747-8318-1CC853A391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F65EE5-2925-0546-ADE2-8A693D59668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4379FB70-AC90-C84D-89E8-1A2A5084BF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915A2CFB-D559-5940-83D6-63DD3DF5E93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7EF73B7-170E-454E-8B79-DC860BF2DBA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9378204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Slow drivers - Motorists who fail to maintain normal speed are hazards. Seeing slow-moving vehicles early can prevent a crash. Some vehicles, by their nature, are slow and seeing them is a hazard clue (mopeds, farm implements, construction machinery, tractors, etc.). Some will have the Slow-Moving Vehicle symbol to warn you. Watch for a red triangle with an orange center.</a:t>
            </a:r>
          </a:p>
          <a:p>
            <a:r>
              <a:rPr lang="en-US" sz="2000">
                <a:cs typeface="Calibri"/>
              </a:rPr>
              <a:t>Drivers in a hurry - Drivers may feel your commercial vehicle is preventing them from getting where they want to go on time. Such drivers may pass you without a safe gap in the oncoming traffic, cutting too close in front of you. Drivers entering the road may pull in front of you to avoid being stuck behind you, causing you to brake. Be aware of this and watch for drivers who are in a hurry.</a:t>
            </a:r>
          </a:p>
        </p:txBody>
      </p:sp>
      <p:sp>
        <p:nvSpPr>
          <p:cNvPr id="4" name="Slide Number Placeholder 3">
            <a:extLst>
              <a:ext uri="{FF2B5EF4-FFF2-40B4-BE49-F238E27FC236}">
                <a16:creationId xmlns:a16="http://schemas.microsoft.com/office/drawing/2014/main" id="{3BE846B5-B5F6-DF44-A8B2-7098A100C1D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210</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E1B8FF-AB14-FB4B-9CF8-8A764967488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0F5426-2D86-0D46-ADA1-5160A8660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FA68FC-1E5B-9F47-8B93-0DCEACAB9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933359-BD6A-464E-A3AB-EBB351546A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928F2E-5E5C-9945-892E-FD69E90900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6969F5-4927-2C46-BBFA-69A2BE38216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9B1D93-F67F-1246-931E-1777195B425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A4A642-51C3-6B4E-A490-DC4CD4C5B71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11BCC3-1D3E-8A49-9A6C-B88B1232B4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A96331-C541-184A-AEB9-DF5A27FD1E0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FCDA5C-7177-7741-90C8-706D873B045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1F9910-B593-5A48-AE35-49989B2C41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640A55-DC98-F347-B926-A0604B3ECB1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CDF3E4-24E0-0F4C-8144-C05EAA494F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508930-3C6D-FA49-984F-30360EA63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E18315-3E50-1549-B139-EB5C318A37F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64279C4-9450-944B-ACA8-FAC4AC08DF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F94789A-6ABC-D740-AAB3-EBDC165FC6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881B9F5E-3040-174A-A48A-F548F7DB630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1911D94F-4166-2542-A53B-A8C6B5DEE6E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D73596C-9706-9245-A88A-8B79038882D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72157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A5C1-D371-4BDD-A991-5631C473D8AF}"/>
              </a:ext>
            </a:extLst>
          </p:cNvPr>
          <p:cNvSpPr>
            <a:spLocks noGrp="1"/>
          </p:cNvSpPr>
          <p:nvPr>
            <p:ph type="title"/>
          </p:nvPr>
        </p:nvSpPr>
        <p:spPr/>
        <p:txBody>
          <a:bodyPr/>
          <a:lstStyle/>
          <a:p>
            <a:r>
              <a:rPr lang="en-US"/>
              <a:t>Hazard Perception</a:t>
            </a:r>
          </a:p>
        </p:txBody>
      </p:sp>
      <p:sp>
        <p:nvSpPr>
          <p:cNvPr id="3" name="Subtitle 2">
            <a:extLst>
              <a:ext uri="{FF2B5EF4-FFF2-40B4-BE49-F238E27FC236}">
                <a16:creationId xmlns:a16="http://schemas.microsoft.com/office/drawing/2014/main" id="{452C0D62-182E-4DD2-B7F8-86D6AE62F373}"/>
              </a:ext>
            </a:extLst>
          </p:cNvPr>
          <p:cNvSpPr>
            <a:spLocks noGrp="1"/>
          </p:cNvSpPr>
          <p:nvPr>
            <p:ph idx="1"/>
          </p:nvPr>
        </p:nvSpPr>
        <p:spPr/>
        <p:txBody>
          <a:bodyPr/>
          <a:lstStyle/>
          <a:p>
            <a:r>
              <a:rPr lang="en-US" sz="2000">
                <a:cs typeface="Calibri"/>
              </a:rPr>
              <a:t>Impaired drivers - Drivers who are sleepy, have had too much to drink, are on drugs, or are ill are hazards. Some clues to these drivers include:</a:t>
            </a:r>
          </a:p>
          <a:p>
            <a:pPr lvl="1"/>
            <a:r>
              <a:rPr lang="en-US" sz="1700">
                <a:cs typeface="Calibri"/>
              </a:rPr>
              <a:t>Weaving across the road or drifting from one side to another.</a:t>
            </a:r>
          </a:p>
          <a:p>
            <a:pPr lvl="1"/>
            <a:r>
              <a:rPr lang="en-US" sz="1700">
                <a:cs typeface="Calibri"/>
              </a:rPr>
              <a:t>Leaving the road (dropping right wheels onto the shoulder or bumping across a curb in a turn).</a:t>
            </a:r>
          </a:p>
          <a:p>
            <a:pPr lvl="1"/>
            <a:r>
              <a:rPr lang="en-US" sz="1700">
                <a:cs typeface="Calibri"/>
              </a:rPr>
              <a:t>Stopping at the wrong time (stopping at a green light or waiting too long at a stop).</a:t>
            </a:r>
          </a:p>
          <a:p>
            <a:pPr lvl="1"/>
            <a:r>
              <a:rPr lang="en-US" sz="1700">
                <a:cs typeface="Calibri"/>
              </a:rPr>
              <a:t>Open window in cold weather.</a:t>
            </a:r>
          </a:p>
          <a:p>
            <a:pPr lvl="1"/>
            <a:r>
              <a:rPr lang="en-US" sz="1700">
                <a:cs typeface="Calibri"/>
              </a:rPr>
              <a:t>Speeding up or slowing down suddenly, driving too fast or too slow.</a:t>
            </a:r>
          </a:p>
          <a:p>
            <a:pPr lvl="1"/>
            <a:r>
              <a:rPr lang="en-US" sz="1700">
                <a:cs typeface="Calibri"/>
              </a:rPr>
              <a:t>Be alert for drunk drivers and sleepy drivers late at night.</a:t>
            </a:r>
          </a:p>
        </p:txBody>
      </p:sp>
      <p:sp>
        <p:nvSpPr>
          <p:cNvPr id="4" name="Slide Number Placeholder 3">
            <a:extLst>
              <a:ext uri="{FF2B5EF4-FFF2-40B4-BE49-F238E27FC236}">
                <a16:creationId xmlns:a16="http://schemas.microsoft.com/office/drawing/2014/main" id="{457AB2BC-DB55-E841-80FA-5B16B6C31C4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211</a:t>
            </a:fld>
            <a:endParaRPr lang="en-US"/>
          </a:p>
        </p:txBody>
      </p:sp>
      <p:sp>
        <p:nvSpPr>
          <p:cNvPr id="6" name="Oval 5">
            <a:extLst>
              <a:ext uri="{FF2B5EF4-FFF2-40B4-BE49-F238E27FC236}">
                <a16:creationId xmlns:a16="http://schemas.microsoft.com/office/drawing/2014/main" id="{540D3EF6-CE4E-B843-9AA1-74F54D4C7A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9DAC89-8821-EB4B-B330-5A80731893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90C8710-8BA7-584C-90BE-4D3FE27336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25930B-371E-C740-B8A6-8DB926F54D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992D30-28C9-4246-8766-DD264DB9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25A4AC-27DA-1F44-A9CE-C00C8F1F71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31E21D-C59C-D04B-80D3-7689C437A5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7C8C43-08FC-7E40-B19C-BD76CE1B8DA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3015E8-4041-4247-B7A6-0DA9EADDAF9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9F3466-A634-0B4B-B461-D843F5DDB8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2CD27C-DF26-0A42-898A-A9BF10A679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D957DD-F384-1744-9362-B83F8DE3C61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259854-45E7-D944-8347-1001754028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1C40DC-6DFF-474A-9286-A6868A70DDF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6561EA-5500-EE46-AE83-895A46191F3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F60C5B-6C27-AE45-8156-DDC0F2F678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E991780-78C4-DC4D-B4BD-15700C0285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FC08C23-C9DF-6346-B797-ADA17C4B463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65923A4-23F4-6A4E-BEED-EE9D76F98C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02FFC81-2E41-894A-860C-C5D080EE4C6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94A73C7-C5E2-3345-90B7-6C5C63664A5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0543B71C-0787-9A4D-8810-8C09AEF109A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682EAD9-AF76-5647-AFC6-FE98CC2D131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9864785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98B92-68AD-144F-87F6-84CC48077600}"/>
              </a:ext>
            </a:extLst>
          </p:cNvPr>
          <p:cNvSpPr>
            <a:spLocks noGrp="1"/>
          </p:cNvSpPr>
          <p:nvPr>
            <p:ph type="title"/>
          </p:nvPr>
        </p:nvSpPr>
        <p:spPr/>
        <p:txBody>
          <a:bodyPr/>
          <a:lstStyle/>
          <a:p>
            <a:r>
              <a:rPr lang="en-US"/>
              <a:t>Hazard Perception</a:t>
            </a:r>
          </a:p>
        </p:txBody>
      </p:sp>
      <p:pic>
        <p:nvPicPr>
          <p:cNvPr id="6" name="Online Media 5" descr="Driving Through Road Construction">
            <a:hlinkClick r:id="" action="ppaction://media"/>
            <a:extLst>
              <a:ext uri="{FF2B5EF4-FFF2-40B4-BE49-F238E27FC236}">
                <a16:creationId xmlns:a16="http://schemas.microsoft.com/office/drawing/2014/main" id="{52750C66-7AE5-1A48-A9C1-3F6283C224A2}"/>
              </a:ext>
            </a:extLst>
          </p:cNvPr>
          <p:cNvPicPr>
            <a:picLocks noGrp="1" noRot="1" noChangeAspect="1"/>
          </p:cNvPicPr>
          <p:nvPr>
            <p:ph idx="1"/>
            <a:videoFile r:link="rId1"/>
          </p:nvPr>
        </p:nvPicPr>
        <p:blipFill>
          <a:blip r:embed="rId3"/>
          <a:stretch>
            <a:fillRect/>
          </a:stretch>
        </p:blipFill>
        <p:spPr>
          <a:xfrm>
            <a:off x="1587986" y="2329894"/>
            <a:ext cx="4733662" cy="3550247"/>
          </a:xfrm>
          <a:prstGeom prst="rect">
            <a:avLst/>
          </a:prstGeom>
        </p:spPr>
      </p:pic>
      <p:sp>
        <p:nvSpPr>
          <p:cNvPr id="2" name="Slide Number Placeholder 1">
            <a:extLst>
              <a:ext uri="{FF2B5EF4-FFF2-40B4-BE49-F238E27FC236}">
                <a16:creationId xmlns:a16="http://schemas.microsoft.com/office/drawing/2014/main" id="{06AA09AE-648F-4046-AB49-8C2B3F4D003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212</a:t>
            </a:fld>
            <a:endParaRPr lang="en-US"/>
          </a:p>
        </p:txBody>
      </p:sp>
      <p:sp>
        <p:nvSpPr>
          <p:cNvPr id="9" name="Oval 8">
            <a:extLst>
              <a:ext uri="{FF2B5EF4-FFF2-40B4-BE49-F238E27FC236}">
                <a16:creationId xmlns:a16="http://schemas.microsoft.com/office/drawing/2014/main" id="{14CDD112-BF9A-BA40-B337-1FFEBF1E2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83A1BA-536F-FF46-A56E-915767602A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E45AB7-828E-714E-9DF6-1BCB14C419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D5951C-F977-1245-91A0-F1027DC9C0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F0E392-AB33-474A-A982-42A4713C8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52C0EC-FCC4-BF49-BEED-64EAC51E90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11692F-EF92-D14F-9113-9E3300549BF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7117CB-729D-574A-9D12-DE9F54F85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FC5FB-BBFA-CF4E-A6C5-0C3FAD1882E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49AD9B-A8A4-8F47-84FF-8ECE3960C41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9002A1-28B3-4A4F-8014-3EB84A30A60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0FC9222-9F46-DE43-8BB5-8421A119D6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AF6A59-6469-C84A-BB61-B02D266231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D74C3C-DDE2-5A49-89CB-01BE4624D8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588735-FAD9-3F4F-AA0F-9BD26D815D7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DDFCC3-074D-3244-AEC9-4ABEF1114FB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C58A7B-98E4-0144-A006-295A1C7A760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7540F9-C7EC-3946-A244-83BC7F73B2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C1297F-3373-6440-9AE7-8572B049685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9FE384-688C-9341-87DD-ADE915009EA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FE604B90-05DC-0541-9091-72217B5E9F2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941D9A1D-ECC3-264F-95BC-C35F0CBB981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7D98BC69-E7F5-A64F-8261-47C5CF8AAD3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Content Placeholder 3">
            <a:extLst>
              <a:ext uri="{FF2B5EF4-FFF2-40B4-BE49-F238E27FC236}">
                <a16:creationId xmlns:a16="http://schemas.microsoft.com/office/drawing/2014/main" id="{5967054B-0BBA-4CD0-B7CE-523291B1AE57}"/>
              </a:ext>
            </a:extLst>
          </p:cNvPr>
          <p:cNvSpPr txBox="1">
            <a:spLocks/>
          </p:cNvSpPr>
          <p:nvPr/>
        </p:nvSpPr>
        <p:spPr bwMode="auto">
          <a:xfrm>
            <a:off x="628650" y="182562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4"/>
              </a:rPr>
              <a:t>Driving Through Road Construction. </a:t>
            </a:r>
            <a:r>
              <a:rPr lang="en-US" sz="1800" b="0" i="0">
                <a:effectLst/>
              </a:rPr>
              <a:t>City of Bloomington</a:t>
            </a:r>
            <a:r>
              <a:rPr lang="en-US" sz="1800">
                <a:cs typeface="Calibri"/>
              </a:rPr>
              <a:t>—2:32 minutes</a:t>
            </a:r>
          </a:p>
        </p:txBody>
      </p:sp>
    </p:spTree>
    <p:extLst>
      <p:ext uri="{BB962C8B-B14F-4D97-AF65-F5344CB8AC3E}">
        <p14:creationId xmlns:p14="http://schemas.microsoft.com/office/powerpoint/2010/main" val="26417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F360-3C45-4471-969B-75648BE4D8E9}"/>
              </a:ext>
            </a:extLst>
          </p:cNvPr>
          <p:cNvSpPr>
            <a:spLocks noGrp="1"/>
          </p:cNvSpPr>
          <p:nvPr>
            <p:ph type="title"/>
          </p:nvPr>
        </p:nvSpPr>
        <p:spPr/>
        <p:txBody>
          <a:bodyPr/>
          <a:lstStyle/>
          <a:p>
            <a:r>
              <a:rPr lang="en-US">
                <a:cs typeface="Calibri Light"/>
              </a:rPr>
              <a:t>Hazard Perception</a:t>
            </a:r>
            <a:endParaRPr lang="en-US"/>
          </a:p>
        </p:txBody>
      </p:sp>
      <p:sp>
        <p:nvSpPr>
          <p:cNvPr id="3" name="Subtitle 2">
            <a:extLst>
              <a:ext uri="{FF2B5EF4-FFF2-40B4-BE49-F238E27FC236}">
                <a16:creationId xmlns:a16="http://schemas.microsoft.com/office/drawing/2014/main" id="{705CC153-F909-432A-BFE2-8246CD82FD3A}"/>
              </a:ext>
            </a:extLst>
          </p:cNvPr>
          <p:cNvSpPr>
            <a:spLocks noGrp="1"/>
          </p:cNvSpPr>
          <p:nvPr>
            <p:ph idx="1"/>
          </p:nvPr>
        </p:nvSpPr>
        <p:spPr/>
        <p:txBody>
          <a:bodyPr/>
          <a:lstStyle/>
          <a:p>
            <a:r>
              <a:rPr lang="en-US" b="1">
                <a:cs typeface="Calibri"/>
              </a:rPr>
              <a:t>Visual Search: Check your mirrors every 3 – 5 seconds</a:t>
            </a:r>
            <a:r>
              <a:rPr lang="en-US">
                <a:cs typeface="Calibri"/>
              </a:rPr>
              <a:t>. Use the “Lean and Look” technique.  Move in your seat to check your blinds spots. Your vehicle has many obstacles to look around.</a:t>
            </a:r>
          </a:p>
          <a:p>
            <a:endParaRPr lang="en-US">
              <a:cs typeface="Calibri"/>
            </a:endParaRPr>
          </a:p>
          <a:p>
            <a:r>
              <a:rPr lang="en-US">
                <a:cs typeface="Calibri"/>
              </a:rPr>
              <a:t>You look for hazards in order to have time to plan a way out of any emergency. When you see a hazard, think about the emergencies that could develop and figure out what you would do. Always be prepared to take action based on your plans. This way, you will be a prepared, defensive driver who will improve not only your own safety but the safety of everyone on the road.</a:t>
            </a:r>
          </a:p>
        </p:txBody>
      </p:sp>
      <p:sp>
        <p:nvSpPr>
          <p:cNvPr id="4" name="Slide Number Placeholder 3">
            <a:extLst>
              <a:ext uri="{FF2B5EF4-FFF2-40B4-BE49-F238E27FC236}">
                <a16:creationId xmlns:a16="http://schemas.microsoft.com/office/drawing/2014/main" id="{B27903D6-D674-0E41-AAD1-A80FD66E30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213</a:t>
            </a:fld>
            <a:endParaRPr lang="en-US"/>
          </a:p>
        </p:txBody>
      </p:sp>
      <p:sp>
        <p:nvSpPr>
          <p:cNvPr id="6" name="Oval 5">
            <a:extLst>
              <a:ext uri="{FF2B5EF4-FFF2-40B4-BE49-F238E27FC236}">
                <a16:creationId xmlns:a16="http://schemas.microsoft.com/office/drawing/2014/main" id="{38EA62D2-8C7F-384A-B389-E968D288A5F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95FAB79-BCA0-664C-B751-D731163E1AA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2A2ECFB-0B4E-854B-9FB8-8B877E2FE5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3343432-6CD5-1341-A31E-6DD1F0BEDF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B8C444-D429-8F4F-A21E-9154548DF8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781A2F6-B34C-064B-A79E-624C90E242C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AF2383-6C8B-4344-AC99-BDFA407315F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B32B699-3A88-734F-8031-107AF4D8F45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D22793-A4F8-8149-9099-25983D2ED8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BA8E840-49FE-C04B-AC99-740668E14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FBB4B-E49B-764D-90B8-000C90ED75B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0FBF60B-A55B-F848-977B-23D1F2E5F94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ADA839-F24F-6B49-8B56-72C8040F528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EC5887-605F-1F4E-95A8-67E7D364D0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0A31B4F-6EA4-E24F-96FC-6C15B8D752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9B4DC4A-51DD-5644-936C-2F164B509E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98EFCF-1DCE-0348-9D7A-FD79EE029A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7903591-D2A5-704F-97AA-44059C3AF6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4A73C7-52DB-4D44-B7D0-2F67D90E613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3643EE-1414-5544-B109-14A904D86FE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7" name="TextBox 46">
            <a:extLst>
              <a:ext uri="{FF2B5EF4-FFF2-40B4-BE49-F238E27FC236}">
                <a16:creationId xmlns:a16="http://schemas.microsoft.com/office/drawing/2014/main" id="{620DD436-1F93-DB40-B451-E3B12BD962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8" name="Oval 47">
            <a:extLst>
              <a:ext uri="{FF2B5EF4-FFF2-40B4-BE49-F238E27FC236}">
                <a16:creationId xmlns:a16="http://schemas.microsoft.com/office/drawing/2014/main" id="{15258162-4EBA-6C4D-914E-1F16FD5448E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9" name="TextBox 48">
            <a:extLst>
              <a:ext uri="{FF2B5EF4-FFF2-40B4-BE49-F238E27FC236}">
                <a16:creationId xmlns:a16="http://schemas.microsoft.com/office/drawing/2014/main" id="{15296CFA-8C0F-0649-B7C6-22365C0FDB0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638430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064435"/>
            <a:ext cx="6858000" cy="1729693"/>
          </a:xfrm>
        </p:spPr>
        <p:txBody>
          <a:bodyPr/>
          <a:lstStyle/>
          <a:p>
            <a:r>
              <a:rPr lang="en-US" b="0">
                <a:ea typeface="+mj-lt"/>
                <a:cs typeface="+mj-lt"/>
              </a:rPr>
              <a:t>Unit 3.2 Skid Control/Recovery, Jackknifing, and Other Emergencies</a:t>
            </a:r>
            <a:endParaRPr lang="en-US" sz="1500">
              <a:cs typeface="Calibri Light"/>
            </a:endParaRPr>
          </a:p>
        </p:txBody>
      </p:sp>
      <p:sp>
        <p:nvSpPr>
          <p:cNvPr id="16" name="Oval 15">
            <a:extLst>
              <a:ext uri="{FF2B5EF4-FFF2-40B4-BE49-F238E27FC236}">
                <a16:creationId xmlns:a16="http://schemas.microsoft.com/office/drawing/2014/main" id="{3CF279DB-8714-FE40-A23C-4C8873B422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A66597-20CA-5A4B-9500-C1780D451C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982DF6-4863-9F4F-9848-B8726C468F6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DB7034-472A-484E-82F2-A8A1BB7D24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D7320BE-DBAD-F341-B7DF-5B0F34FE3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8FEC704-AC50-3841-BABD-EF891BD5A6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4135CFD-7E8B-CA41-83D4-D984B2D95D5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2E26289-D34F-4E45-B6FA-E40B61E9C4E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CF2FD6-3BEA-564D-AB07-C0C537CFF24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6D9D8C3-859F-734D-BA27-4DCC22F154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5C7452D-E3EE-8449-B389-8BC36ACE7E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A545BB2-3DAC-0846-BCD4-45C21773C11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4619E8-F4E7-6147-9271-7161E1B4DF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7686329-BC49-0F49-9065-0C2EE10426F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2A2E4AD-639E-AE4C-B878-091A870A121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E8DE79C-1FEF-4D40-8843-98EE8E3DC6B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0EBC89-EB2E-2B44-8C8C-2A126904E3A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F836E7D-60B0-7E4B-9DC4-435F8D6E0D5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B9C6019-3426-E64F-A388-5AA1AF87C47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C67628-FB8E-3A41-BD95-184B1FAFF6E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4038872-666D-9448-846F-087A09E3DDD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9" name="TextBox 48">
            <a:extLst>
              <a:ext uri="{FF2B5EF4-FFF2-40B4-BE49-F238E27FC236}">
                <a16:creationId xmlns:a16="http://schemas.microsoft.com/office/drawing/2014/main" id="{9F33C2F7-6E1C-484D-BCC8-C157BB87D7C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50" name="Oval 49">
            <a:extLst>
              <a:ext uri="{FF2B5EF4-FFF2-40B4-BE49-F238E27FC236}">
                <a16:creationId xmlns:a16="http://schemas.microsoft.com/office/drawing/2014/main" id="{C14CE982-9B40-F141-A80C-1FD9A695574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1" name="TextBox 50">
            <a:extLst>
              <a:ext uri="{FF2B5EF4-FFF2-40B4-BE49-F238E27FC236}">
                <a16:creationId xmlns:a16="http://schemas.microsoft.com/office/drawing/2014/main" id="{2B5B6800-0D40-D24A-AC91-2AC011251A3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8" name="TextBox 27">
            <a:extLst>
              <a:ext uri="{FF2B5EF4-FFF2-40B4-BE49-F238E27FC236}">
                <a16:creationId xmlns:a16="http://schemas.microsoft.com/office/drawing/2014/main" id="{E772C6DA-5269-E748-89DA-87E592F7D51A}"/>
              </a:ext>
            </a:extLst>
          </p:cNvPr>
          <p:cNvSpPr txBox="1"/>
          <p:nvPr/>
        </p:nvSpPr>
        <p:spPr>
          <a:xfrm>
            <a:off x="1721530" y="6345191"/>
            <a:ext cx="5293116" cy="276999"/>
          </a:xfrm>
          <a:prstGeom prst="rect">
            <a:avLst/>
          </a:prstGeom>
          <a:noFill/>
        </p:spPr>
        <p:txBody>
          <a:bodyPr wrap="none" rtlCol="0">
            <a:spAutoFit/>
          </a:bodyPr>
          <a:lstStyle/>
          <a:p>
            <a:r>
              <a:rPr lang="en-US" sz="1200" i="1"/>
              <a:t>This unit satisfies FMCSA’s ELDT requirements for units A1.3.2, BA1.3.2, and B1.3.2</a:t>
            </a:r>
          </a:p>
        </p:txBody>
      </p:sp>
    </p:spTree>
    <p:extLst>
      <p:ext uri="{BB962C8B-B14F-4D97-AF65-F5344CB8AC3E}">
        <p14:creationId xmlns:p14="http://schemas.microsoft.com/office/powerpoint/2010/main" val="128701812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pPr marL="0" indent="0">
              <a:buNone/>
            </a:pPr>
            <a:r>
              <a:rPr lang="en-US" sz="1800" b="1"/>
              <a:t>5 Ways to control an unintentional skid: </a:t>
            </a:r>
          </a:p>
          <a:p>
            <a:pPr marL="457200" indent="-228600">
              <a:buFont typeface="+mj-lt"/>
              <a:buAutoNum type="arabicPeriod"/>
            </a:pPr>
            <a:r>
              <a:rPr lang="en-US" sz="1800"/>
              <a:t>Slow down</a:t>
            </a:r>
          </a:p>
          <a:p>
            <a:pPr marL="457200" indent="-228600">
              <a:buFont typeface="+mj-lt"/>
              <a:buAutoNum type="arabicPeriod"/>
            </a:pPr>
            <a:r>
              <a:rPr lang="en-US" sz="1800"/>
              <a:t>Accelerate slowly </a:t>
            </a:r>
          </a:p>
          <a:p>
            <a:pPr marL="457200" indent="-228600">
              <a:buFont typeface="+mj-lt"/>
              <a:buAutoNum type="arabicPeriod"/>
            </a:pPr>
            <a:r>
              <a:rPr lang="en-US" sz="1800"/>
              <a:t>Brake slowly by pumping the brakes</a:t>
            </a:r>
          </a:p>
          <a:p>
            <a:pPr marL="457200" indent="-228600">
              <a:buFont typeface="+mj-lt"/>
              <a:buAutoNum type="arabicPeriod"/>
            </a:pPr>
            <a:r>
              <a:rPr lang="en-US" sz="1800"/>
              <a:t>Don’t jerk or suddenly turn the steering wheel</a:t>
            </a:r>
          </a:p>
          <a:p>
            <a:pPr marL="457200" indent="-228600">
              <a:buFont typeface="+mj-lt"/>
              <a:buAutoNum type="arabicPeriod"/>
            </a:pPr>
            <a:r>
              <a:rPr lang="en-US" sz="1800"/>
              <a:t>Look ahead and anticipate </a:t>
            </a:r>
          </a:p>
          <a:p>
            <a:pPr marL="0" indent="0">
              <a:buNone/>
            </a:pPr>
            <a:endParaRPr lang="en-US" sz="1800"/>
          </a:p>
          <a:p>
            <a:pPr marL="0" indent="0">
              <a:buNone/>
            </a:pPr>
            <a:r>
              <a:rPr lang="en-US" sz="1800" b="1"/>
              <a:t>If your vehicle starts to skid: </a:t>
            </a:r>
          </a:p>
          <a:p>
            <a:pPr marL="457200" indent="-285750">
              <a:buFont typeface="+mj-lt"/>
              <a:buAutoNum type="arabicPeriod"/>
            </a:pPr>
            <a:r>
              <a:rPr lang="en-US" sz="1800"/>
              <a:t>Ease up on the accelerator</a:t>
            </a:r>
          </a:p>
          <a:p>
            <a:pPr marL="457200" indent="-285750">
              <a:buFont typeface="+mj-lt"/>
              <a:buAutoNum type="arabicPeriod"/>
            </a:pPr>
            <a:r>
              <a:rPr lang="en-US" sz="1800"/>
              <a:t>Do not brake</a:t>
            </a:r>
          </a:p>
          <a:p>
            <a:pPr marL="457200" indent="-285750">
              <a:buFont typeface="+mj-lt"/>
              <a:buAutoNum type="arabicPeriod"/>
            </a:pPr>
            <a:r>
              <a:rPr lang="en-US" sz="1800"/>
              <a:t>Turn the steering wheel in the direction you want to go (sometimes called “turning into the skid”)</a:t>
            </a:r>
          </a:p>
          <a:p>
            <a:pPr marL="0" indent="0">
              <a:buNone/>
            </a:pPr>
            <a:r>
              <a:rPr lang="en-US" sz="1400" i="1"/>
              <a:t>Source: </a:t>
            </a:r>
            <a:r>
              <a:rPr lang="en-US" sz="1400" i="1">
                <a:hlinkClick r:id="rId2"/>
              </a:rPr>
              <a:t>National RTAP. Safety Training and Rural Transit Training Module</a:t>
            </a:r>
            <a:r>
              <a:rPr lang="en-US" sz="1800" b="1"/>
              <a:t> </a:t>
            </a:r>
            <a:endParaRPr lang="en-US" sz="1800"/>
          </a:p>
          <a:p>
            <a:pPr marL="0" indent="0">
              <a:buNone/>
            </a:pPr>
            <a:endParaRPr lang="en-US" sz="1400" i="1"/>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215</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786876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A6A9F-9AEA-684E-9C3E-9E0B9EF0F95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46" name="Content Placeholder 45">
            <a:extLst>
              <a:ext uri="{FF2B5EF4-FFF2-40B4-BE49-F238E27FC236}">
                <a16:creationId xmlns:a16="http://schemas.microsoft.com/office/drawing/2014/main" id="{5B4A753E-062A-334F-AE25-F67BF60F372E}"/>
              </a:ext>
            </a:extLst>
          </p:cNvPr>
          <p:cNvSpPr>
            <a:spLocks noGrp="1"/>
          </p:cNvSpPr>
          <p:nvPr>
            <p:ph idx="1"/>
          </p:nvPr>
        </p:nvSpPr>
        <p:spPr/>
        <p:txBody>
          <a:bodyPr/>
          <a:lstStyle/>
          <a:p>
            <a:r>
              <a:rPr lang="en-US" sz="1800"/>
              <a:t>A power skid occurs as a result of too much acceleration, causing the drive wheels to lose traction and spin free of the road. This usually results in fishtailing, with the rear of the vehicle sliding to one side or the other. </a:t>
            </a:r>
          </a:p>
          <a:p>
            <a:endParaRPr lang="en-US" sz="1800"/>
          </a:p>
          <a:p>
            <a:r>
              <a:rPr lang="en-US" sz="1800"/>
              <a:t>Braking skids occur when wheels lock up and slide along the surface of the road (often when wet or slippery). The vehicle will continue in the same direction and will not respond to steering until rolling friction is re-established. These can be unpredictable and hard to control because all four wheels are involved. </a:t>
            </a:r>
          </a:p>
          <a:p>
            <a:endParaRPr lang="en-US" sz="1800"/>
          </a:p>
          <a:p>
            <a:pPr marL="0" indent="0">
              <a:buNone/>
            </a:pPr>
            <a:r>
              <a:rPr lang="en-US" sz="1400" i="1"/>
              <a:t>Source: </a:t>
            </a:r>
            <a:r>
              <a:rPr lang="en-US" sz="1400" i="1">
                <a:hlinkClick r:id="rId2"/>
              </a:rPr>
              <a:t>National RTAP. Safety Training and Rural Transit Training Module</a:t>
            </a:r>
            <a:r>
              <a:rPr lang="en-US" sz="1800" b="1"/>
              <a:t> </a:t>
            </a:r>
            <a:endParaRPr lang="en-US" sz="1800"/>
          </a:p>
        </p:txBody>
      </p:sp>
      <p:sp>
        <p:nvSpPr>
          <p:cNvPr id="2" name="Slide Number Placeholder 1">
            <a:extLst>
              <a:ext uri="{FF2B5EF4-FFF2-40B4-BE49-F238E27FC236}">
                <a16:creationId xmlns:a16="http://schemas.microsoft.com/office/drawing/2014/main" id="{41075156-7878-A545-B6E2-AB33C98349CF}"/>
              </a:ext>
            </a:extLst>
          </p:cNvPr>
          <p:cNvSpPr>
            <a:spLocks noGrp="1"/>
          </p:cNvSpPr>
          <p:nvPr>
            <p:ph type="sldNum" sz="quarter" idx="10"/>
          </p:nvPr>
        </p:nvSpPr>
        <p:spPr/>
        <p:txBody>
          <a:bodyPr/>
          <a:lstStyle/>
          <a:p>
            <a:r>
              <a:rPr lang="en-US" altLang="en-US"/>
              <a:t>/ </a:t>
            </a:r>
            <a:fld id="{C3C0AEC5-A6E4-4AB2-9AD5-E7FD2AE07E24}" type="slidenum">
              <a:rPr lang="en-US" altLang="en-US" smtClean="0"/>
              <a:pPr/>
              <a:t>216</a:t>
            </a:fld>
            <a:endParaRPr lang="en-US" altLang="en-US"/>
          </a:p>
        </p:txBody>
      </p:sp>
      <p:sp>
        <p:nvSpPr>
          <p:cNvPr id="25" name="Oval 24">
            <a:extLst>
              <a:ext uri="{FF2B5EF4-FFF2-40B4-BE49-F238E27FC236}">
                <a16:creationId xmlns:a16="http://schemas.microsoft.com/office/drawing/2014/main" id="{60935175-A8E4-0E40-A642-B44AABF70C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CE0A45-FC44-FF4A-929E-54E2CB89AE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5D5356-E3C4-9746-8CD0-66E694FD74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E197D-AED8-154E-A01E-161AD6979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5FD8E6-DB5C-4C47-9C2C-E284E10B89D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B6F54C0-5A2F-014D-9A22-2CDFC35F29A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166EBD-2EAF-214A-9BD5-464496E5029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9973C28-E1FF-404D-8186-24C765FDC49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12535B-7C33-6E4D-80AC-C49E4F02297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9F40DD8-14D3-1544-BE2A-7D8B71F034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6636D-3D76-2C44-A1B0-AE420C2055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763FCB-FF7B-5149-83F3-9D3E43D66C0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53ECDA-3996-4D43-A999-1338CB72373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E6C9B-BBCB-934B-B289-8F7966BBEE6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C4B0134-1223-F841-8E93-000F005377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90A11BD-F54A-7641-AAAE-A08F36FFB2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FE5C76F-717A-6E42-A0EF-3EC0FA0436F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9FD4D0-302C-E24E-A040-4486082EB61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3" name="TextBox 42">
            <a:extLst>
              <a:ext uri="{FF2B5EF4-FFF2-40B4-BE49-F238E27FC236}">
                <a16:creationId xmlns:a16="http://schemas.microsoft.com/office/drawing/2014/main" id="{0978638D-B6B7-E54B-B303-C8669363D3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4" name="Oval 43">
            <a:extLst>
              <a:ext uri="{FF2B5EF4-FFF2-40B4-BE49-F238E27FC236}">
                <a16:creationId xmlns:a16="http://schemas.microsoft.com/office/drawing/2014/main" id="{C25E669B-8F3F-CE46-B591-DBBCB927163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5" name="TextBox 44">
            <a:extLst>
              <a:ext uri="{FF2B5EF4-FFF2-40B4-BE49-F238E27FC236}">
                <a16:creationId xmlns:a16="http://schemas.microsoft.com/office/drawing/2014/main" id="{D33AD65D-FF02-A444-8C20-88E63387E01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892987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a:xfrm>
            <a:off x="635056" y="1605659"/>
            <a:ext cx="7886700" cy="4351338"/>
          </a:xfrm>
        </p:spPr>
        <p:txBody>
          <a:bodyPr/>
          <a:lstStyle/>
          <a:p>
            <a:pPr marL="0" indent="0">
              <a:buNone/>
            </a:pPr>
            <a:r>
              <a:rPr lang="en-US" b="1">
                <a:cs typeface="Calibri"/>
              </a:rPr>
              <a:t>Tips for getting out of a trailer jackknife:</a:t>
            </a:r>
          </a:p>
          <a:p>
            <a:endParaRPr lang="en-US"/>
          </a:p>
        </p:txBody>
      </p:sp>
      <p:sp>
        <p:nvSpPr>
          <p:cNvPr id="7" name="Slide Number Placeholder 6">
            <a:extLst>
              <a:ext uri="{FF2B5EF4-FFF2-40B4-BE49-F238E27FC236}">
                <a16:creationId xmlns:a16="http://schemas.microsoft.com/office/drawing/2014/main" id="{858C698B-2FA5-9E4E-889C-F289B6CDD4F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217</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Tips for getting out of a trailer jackknife - TruckingTruth.com">
            <a:hlinkClick r:id="" action="ppaction://media"/>
            <a:extLst>
              <a:ext uri="{FF2B5EF4-FFF2-40B4-BE49-F238E27FC236}">
                <a16:creationId xmlns:a16="http://schemas.microsoft.com/office/drawing/2014/main" id="{09357132-F355-FB4E-A000-FC7DB16CC6CF}"/>
              </a:ext>
            </a:extLst>
          </p:cNvPr>
          <p:cNvPicPr>
            <a:picLocks noRot="1" noChangeAspect="1"/>
          </p:cNvPicPr>
          <p:nvPr>
            <a:videoFile r:link="rId1"/>
          </p:nvPr>
        </p:nvPicPr>
        <p:blipFill>
          <a:blip r:embed="rId3"/>
          <a:stretch>
            <a:fillRect/>
          </a:stretch>
        </p:blipFill>
        <p:spPr>
          <a:xfrm>
            <a:off x="1279563" y="2458730"/>
            <a:ext cx="6191623" cy="3498267"/>
          </a:xfrm>
          <a:prstGeom prst="rect">
            <a:avLst/>
          </a:prstGeom>
        </p:spPr>
      </p:pic>
      <p:sp>
        <p:nvSpPr>
          <p:cNvPr id="30" name="Oval 29">
            <a:extLst>
              <a:ext uri="{FF2B5EF4-FFF2-40B4-BE49-F238E27FC236}">
                <a16:creationId xmlns:a16="http://schemas.microsoft.com/office/drawing/2014/main" id="{CE42FBE2-64BA-F343-9A3A-BD7B28B236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93C0AD6-4058-F440-B240-E05A5E2077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CA1D737-767E-7A4B-9AF5-6C068C45DE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8AF88BD-610B-0D4B-AC6F-9ADB6EDEB9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75D81C6-4270-7543-B7E7-2E3218AC98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E9A0B1D-0588-B840-B781-5311FAF900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95199BC-8C13-8346-A4DC-2F3C35C4DC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A0E60A-4393-2644-8D8A-5F4B561E75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EB1212-CB26-A840-8B4F-E0A2B12D1D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3CA7C2-B8C7-3341-BB9F-7266247A19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726A447-498C-384C-9699-3B0E9046D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F6FA1-958A-6146-B981-DADA0D9A5F5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9DAF76-0924-474F-87CE-B5C2C2B82EC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A285BC-13C8-074B-9A85-B4BEF8FB60E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84EB40-A6CC-C747-A49A-C1969A7781E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1F0194-30E7-D641-888D-380B7C90A1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1CB3B02-C8CF-394C-B49E-29641ADD12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C56F215-58A0-354D-84F4-1F6AC94DAC1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48" name="TextBox 47">
            <a:extLst>
              <a:ext uri="{FF2B5EF4-FFF2-40B4-BE49-F238E27FC236}">
                <a16:creationId xmlns:a16="http://schemas.microsoft.com/office/drawing/2014/main" id="{7020181F-4721-D649-AA22-C4B933E2EBF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49" name="Oval 48">
            <a:extLst>
              <a:ext uri="{FF2B5EF4-FFF2-40B4-BE49-F238E27FC236}">
                <a16:creationId xmlns:a16="http://schemas.microsoft.com/office/drawing/2014/main" id="{6172CE14-85D3-B643-98DD-6D1C809657C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50" name="TextBox 49">
            <a:extLst>
              <a:ext uri="{FF2B5EF4-FFF2-40B4-BE49-F238E27FC236}">
                <a16:creationId xmlns:a16="http://schemas.microsoft.com/office/drawing/2014/main" id="{C69A5B08-28B5-3341-BD43-AEB3079C319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9" name="Content Placeholder 3">
            <a:extLst>
              <a:ext uri="{FF2B5EF4-FFF2-40B4-BE49-F238E27FC236}">
                <a16:creationId xmlns:a16="http://schemas.microsoft.com/office/drawing/2014/main" id="{DB8D1CA9-EFE9-4D40-972E-88C1DA1A3C24}"/>
              </a:ext>
            </a:extLst>
          </p:cNvPr>
          <p:cNvSpPr txBox="1">
            <a:spLocks/>
          </p:cNvSpPr>
          <p:nvPr/>
        </p:nvSpPr>
        <p:spPr bwMode="auto">
          <a:xfrm>
            <a:off x="628650" y="1905375"/>
            <a:ext cx="830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cs typeface="Calibri"/>
              </a:rPr>
              <a:t>Video: </a:t>
            </a:r>
            <a:r>
              <a:rPr lang="en-US" sz="1600" b="0" i="0">
                <a:effectLst/>
                <a:hlinkClick r:id="rId4"/>
              </a:rPr>
              <a:t>Tips for getting out of a trailer jackknife. </a:t>
            </a:r>
            <a:r>
              <a:rPr lang="fr-FR" sz="1600" err="1"/>
              <a:t>Trucking</a:t>
            </a:r>
            <a:r>
              <a:rPr lang="fr-FR" sz="1600"/>
              <a:t> Truth</a:t>
            </a:r>
            <a:r>
              <a:rPr lang="en-US" sz="1600">
                <a:cs typeface="Calibri"/>
              </a:rPr>
              <a:t>—0:31 minutes</a:t>
            </a:r>
          </a:p>
        </p:txBody>
      </p:sp>
    </p:spTree>
    <p:extLst>
      <p:ext uri="{BB962C8B-B14F-4D97-AF65-F5344CB8AC3E}">
        <p14:creationId xmlns:p14="http://schemas.microsoft.com/office/powerpoint/2010/main" val="1026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0" i="0" u="none" strike="noStrike">
                <a:effectLst/>
                <a:latin typeface="hurme_no2-webfont"/>
              </a:rPr>
              <a:t>If your vehicle has good directional control, you will be able to keep the vehicle moving in the direction in which you steer it. This is important in preventing crashes.</a:t>
            </a:r>
            <a:endParaRPr lang="en-US" sz="2800"/>
          </a:p>
        </p:txBody>
      </p:sp>
      <p:sp>
        <p:nvSpPr>
          <p:cNvPr id="2" name="Slide Number Placeholder 1">
            <a:extLst>
              <a:ext uri="{FF2B5EF4-FFF2-40B4-BE49-F238E27FC236}">
                <a16:creationId xmlns:a16="http://schemas.microsoft.com/office/drawing/2014/main" id="{680A941F-798E-054F-8D89-2E4728DF8CB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218</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DAC7E-C2FB-7547-801D-78E9A0F673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939EE66-9FE2-534E-B842-629A37FA581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B9335D-BC35-0D4A-BB44-3C4D296A4A0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1DA4B7-E870-CF40-944C-3FB66BD52DD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BEAA63-EE62-3F4F-B0D0-4CFC9AF4106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34DDE8-B00B-A140-BB5A-38E030CA040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1D2456-A486-CB48-9756-E218C4E293B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02F1A6-4D9A-D948-8A27-028038D4A26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6D1611-2012-7C42-BFE6-833D76C37D5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56EA15-A8AE-2241-BED5-3211E02F7F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C984E53-DB77-2A44-814F-CBB2287D7E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DD0508-6629-BD4F-A648-946CAA5AB5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19ED87-EC35-5C40-9C46-CFE96CB3293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3944D86-06FC-2842-B035-63D2456188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C6C9C2-E46C-C745-923D-D206E94580C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177BE0-542C-EE47-AB88-6A39A196C1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D7320A-1000-D347-A895-AA8202A0A47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EE58B7-E0BF-074F-B0FA-67C922F6F7E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38B2961D-BCDA-8E48-AE33-83EF897963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CED0747-AEFA-2245-9CE8-93DEA59886E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55AA4A0-8193-A14A-AE00-00B1B38C0F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40931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Stopping on a slippery surface: </a:t>
            </a:r>
            <a:r>
              <a:rPr lang="en-US"/>
              <a:t>A wet road can double the stopping distance. A safe driver will reduce their speed about 1/3, from 55 to 35 on a wet road. Packed snow calls for a reduction in speed of or more and if the surface is icy a driver must reduce speed to a crawl.</a:t>
            </a:r>
          </a:p>
          <a:p>
            <a:endParaRPr lang="en-US"/>
          </a:p>
          <a:p>
            <a:pPr marL="0" indent="0">
              <a:buNone/>
            </a:pPr>
            <a:r>
              <a:rPr lang="en-US" b="1"/>
              <a:t>Water left on the road can lead to hydroplaning.</a:t>
            </a:r>
            <a:r>
              <a:rPr lang="en-US"/>
              <a:t> It is like water skiing. The tires lose their contact with the road and have little or no traction. An alert driver can regain control of the truck by releasing the accelerator and pushing in on the clutch. This will slow the vehicle and let the wheel turn freely. It is impossible to stop the vehicle by simply using the brake. It does not take a lot of water to hydroplane and it can happen with speeds as low as 30 MPH</a:t>
            </a:r>
          </a:p>
          <a:p>
            <a:pPr marL="0" indent="0">
              <a:buNone/>
            </a:pPr>
            <a:endParaRPr lang="en-US" sz="2000"/>
          </a:p>
        </p:txBody>
      </p:sp>
      <p:sp>
        <p:nvSpPr>
          <p:cNvPr id="2" name="Slide Number Placeholder 1">
            <a:extLst>
              <a:ext uri="{FF2B5EF4-FFF2-40B4-BE49-F238E27FC236}">
                <a16:creationId xmlns:a16="http://schemas.microsoft.com/office/drawing/2014/main" id="{7477441D-290F-494D-B268-4EBAF0B97FD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219</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B9E09D-A079-C340-A9DC-A042BAFD09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0EF320-8735-FD46-9C46-F52E1D3F29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C57029-7C66-064F-800D-CCA2D38898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6163C0-CA83-2D46-AA54-2D045807B03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708CEA-FB1B-9F4B-A760-8691357CF6C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ADA713-E3B8-E047-97F1-6893A7F302D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8825BD-5231-6D4D-8B40-4487EBEEDD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A1DBA9-710E-7C47-9F19-9CFAB88AF54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8D2129-D959-934B-9735-7BD7259432C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5B3161-2B84-F04B-BF63-2225371495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8472BF-C292-3649-8983-23EE9AD06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6C4E66-6561-7D47-BC6E-9E395BABFA7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3E9AE2-3D27-0241-81F9-ED146C02097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9D7AE4-90C7-E742-8457-600EAA74648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67EB91-0122-6540-A3F4-0279A005B31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C6B369-DB95-F54A-8AE5-25F2A76176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EBE80E-8333-0B4E-92BD-0D0F4898C6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D3B103-E364-E745-AEA4-8101F903F95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AA7645E2-AF18-7A47-9818-B8DCF75F1B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747B40A-65F1-B140-8D6D-8C45D35E0A8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8F8286A-0819-2249-9336-6768505E69B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14431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2400" b="1"/>
              <a:t>Safety fundamentals</a:t>
            </a:r>
          </a:p>
          <a:p>
            <a:r>
              <a:rPr lang="en-US" sz="2400">
                <a:cs typeface="Calibri"/>
              </a:rPr>
              <a:t>Understanding potential hazards</a:t>
            </a:r>
          </a:p>
          <a:p>
            <a:r>
              <a:rPr lang="en-US" sz="2400">
                <a:cs typeface="Calibri"/>
              </a:rPr>
              <a:t>Scanning the roadway for present or developing hazards</a:t>
            </a:r>
          </a:p>
          <a:p>
            <a:r>
              <a:rPr lang="en-US" sz="2400">
                <a:cs typeface="Calibri"/>
              </a:rPr>
              <a:t>Allowing yourself time to react to hazards</a:t>
            </a:r>
          </a:p>
          <a:p>
            <a:r>
              <a:rPr lang="en-US" sz="2400">
                <a:cs typeface="Calibri"/>
              </a:rPr>
              <a:t>Understanding your options in reacting to hazards present</a:t>
            </a:r>
          </a:p>
          <a:p>
            <a:pPr marL="0" indent="0">
              <a:buNone/>
            </a:pPr>
            <a:endParaRPr lang="en-US" sz="2400">
              <a:cs typeface="Calibri"/>
            </a:endParaRPr>
          </a:p>
          <a:p>
            <a:pPr marL="0" indent="0">
              <a:buNone/>
            </a:pPr>
            <a:r>
              <a:rPr lang="en-US" sz="2400">
                <a:cs typeface="Calibri"/>
              </a:rPr>
              <a:t>When you consistently apply these fundamental concepts, your risk of being involved in preventable collisions will decrease.</a:t>
            </a:r>
          </a:p>
          <a:p>
            <a:pPr marL="0" indent="0">
              <a:buNone/>
            </a:pPr>
            <a:endParaRPr lang="en-US" sz="2400" b="1">
              <a:cs typeface="Calibri"/>
            </a:endParaRPr>
          </a:p>
          <a:p>
            <a:pPr marL="0" indent="0">
              <a:buNone/>
            </a:pPr>
            <a:r>
              <a:rPr lang="en-US" sz="1700"/>
              <a:t>Source: </a:t>
            </a:r>
            <a:r>
              <a:rPr lang="en-US" sz="1800">
                <a:hlinkClick r:id="rId3"/>
              </a:rPr>
              <a:t>FMCSA Model Training Curriculum for Motorcoach Drivers</a:t>
            </a:r>
            <a:r>
              <a:rPr lang="en-US" sz="1800"/>
              <a:t> </a:t>
            </a:r>
            <a:endParaRPr lang="en-US" sz="1700"/>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01031E-A5A8-7642-8828-51A03BD6EA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E34B3B-0E67-B342-BDE0-0303FCD647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D25CEC-10BD-A94D-B068-C3104D22C4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5B8807-B24D-6245-9E46-86DBD735E5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A4C8E9-FB6F-C54A-99EA-57CE152D7B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080307-8D4A-AC4A-B6D8-2A021D02E59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56A7FE12-B337-934B-9C50-E1211D09CA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C5E76C-6F7F-6B48-BD38-F8BE6F7FDF0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60B77C44-49CE-D84F-9ABD-07EEA22262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AB0E933-280A-CF47-BCB8-1564A0E450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8A9B6317-FDAC-9649-B255-D58B09945A6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906684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r>
              <a:rPr lang="en-US"/>
              <a:t>Steering quickly: To turn quickly, you must have a firm grip on the steering wheel with both hands. A quick turn can be made safely if it is done correctly</a:t>
            </a:r>
          </a:p>
          <a:p>
            <a:pPr marL="0" indent="0">
              <a:buNone/>
            </a:pPr>
            <a:endParaRPr lang="en-US" sz="2000"/>
          </a:p>
        </p:txBody>
      </p:sp>
      <p:sp>
        <p:nvSpPr>
          <p:cNvPr id="2" name="Slide Number Placeholder 1">
            <a:extLst>
              <a:ext uri="{FF2B5EF4-FFF2-40B4-BE49-F238E27FC236}">
                <a16:creationId xmlns:a16="http://schemas.microsoft.com/office/drawing/2014/main" id="{DB928D10-294A-E847-929C-36C7535B77E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220</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466E0B6-4E5C-754F-8406-F568ADCE5D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D0ECC3-FDDC-D941-8D72-4093724F2B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B1F00D-E3CA-4F4B-A357-FE6A1FCB2E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0146CE-6D2E-DE4B-B8A5-D0269309893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E6D52D-792C-BE4D-A3F4-6B1D4346AF9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43B9B3-B832-0F41-A3F8-C1190D1F2DB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6A462A-998F-EC4F-B22B-E84F9FDEB98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669079-5BF2-8143-A7E0-B8A416A0624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B6F9134-3BA3-E34A-A1D5-87D3434486C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340749-C003-244C-B1D6-D63B7ED5FD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E41114-B791-9D44-B9F9-9D272E983B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AC27BC-35D7-224E-80B9-D5194F937CC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707149-B467-F14E-8544-5A854290355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4B49E6-C12F-264E-88FC-132B5F505A5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E690E1-0785-9241-B99A-ADBC7D0CD7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866D6F-BDC1-2B4C-A44D-E3CA17B7D1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99374E-4670-B941-AD25-4DA4D07944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8DE17C-7FCF-8E47-A276-7B87159E90D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688740D3-C3C6-6D4A-938F-258903FA595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2CF09462-2FC0-4B40-B1E8-5EC03BEA11B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9D44F12-6D48-B142-836C-20953736897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107168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t>Evasive Steering helps you avoid a crash.</a:t>
            </a:r>
          </a:p>
          <a:p>
            <a:r>
              <a:rPr lang="en-US"/>
              <a:t>Stopping is not always the safest thing to do in an emergency. When you do not have enough room to stop, you may have to steer away from what is ahead. Remember, you can almost always turn to miss an obstacle more quickly than you can stop (however, top-heavy vehicles and tractors with multiple trailers may overturn).</a:t>
            </a:r>
          </a:p>
          <a:p>
            <a:pPr marL="0" indent="0">
              <a:buNone/>
            </a:pPr>
            <a:endParaRPr lang="en-US"/>
          </a:p>
          <a:p>
            <a:pPr marL="0" indent="0">
              <a:buNone/>
            </a:pPr>
            <a:endParaRPr lang="en-US" sz="2000"/>
          </a:p>
        </p:txBody>
      </p:sp>
      <p:sp>
        <p:nvSpPr>
          <p:cNvPr id="2" name="Slide Number Placeholder 1">
            <a:extLst>
              <a:ext uri="{FF2B5EF4-FFF2-40B4-BE49-F238E27FC236}">
                <a16:creationId xmlns:a16="http://schemas.microsoft.com/office/drawing/2014/main" id="{6EB95F9C-D53D-0946-A6F4-0DCA28047F5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221</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3C5BCB8-6E03-5045-A585-FBEF940110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960BDD-EA9D-424D-B4E8-8F31F6DC2B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5466DF-A67A-CB42-9F69-49994322019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79AC1B-F817-8845-AD4D-A4D703A3D71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88827C-DB69-DA4D-8152-4525C60FB5A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1D39E4-28A3-254A-9492-A795281AA9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105FCD-7785-434E-A0E8-EF12C850A5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5281DE5-D814-7143-AAB7-98E11BF81D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E4EDDF7-D906-B647-9A61-2CD84972DD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FB006A-A920-F44B-B02A-4285D02F50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43DD8C-6279-4148-86AA-3D2FFFB564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37CA9-0EE8-2E4F-899D-71FFAD49034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2A2E66-DFC1-ED45-A2A0-F9F0957F09B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B71ED2-F90B-8C41-993F-5813BA8D55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B78562-AB53-314D-B3D5-E69B0502A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83F1C1-D415-8042-8E6D-FAE3365291C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D9D417-66AF-A642-8D0F-29580A558C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BBF63C-8485-9B47-A0CB-10224DDD582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90C4CDF6-3A85-1646-B784-937164078A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8316575-3499-A84A-A8EF-A6046397201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198C0C96-0737-0C49-B35E-BF0BD8F044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9211598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t>Steering quickly</a:t>
            </a:r>
          </a:p>
          <a:p>
            <a:pPr marL="0" indent="0">
              <a:buNone/>
            </a:pPr>
            <a:r>
              <a:rPr lang="en-US" sz="1800"/>
              <a:t>To turn quickly, you must have a firm grip on the steering wheel with both hands. A quick turn can be made safely if it is done correctly</a:t>
            </a:r>
          </a:p>
          <a:p>
            <a:pPr algn="l">
              <a:buFont typeface="Arial" panose="020B0604020202020204" pitchFamily="34" charset="0"/>
              <a:buChar char="•"/>
            </a:pPr>
            <a:r>
              <a:rPr lang="en-US" sz="1800" b="0" i="0">
                <a:solidFill>
                  <a:srgbClr val="222222"/>
                </a:solidFill>
                <a:effectLst/>
              </a:rPr>
              <a:t>Do not apply the brakes while you are turning. It is very easy to lock your wheels while turning. If that happens, you may skid out of control.</a:t>
            </a:r>
          </a:p>
          <a:p>
            <a:pPr algn="l">
              <a:buFont typeface="Arial" panose="020B0604020202020204" pitchFamily="34" charset="0"/>
              <a:buChar char="•"/>
            </a:pPr>
            <a:r>
              <a:rPr lang="en-US" sz="1800" b="0" i="0">
                <a:solidFill>
                  <a:srgbClr val="222222"/>
                </a:solidFill>
                <a:effectLst/>
              </a:rPr>
              <a:t>Do not turn any more than needed to clear whatever is in your way. The more sharply you turn, the greater the chances of a skid or rollover.</a:t>
            </a:r>
          </a:p>
          <a:p>
            <a:pPr algn="l">
              <a:buFont typeface="Arial" panose="020B0604020202020204" pitchFamily="34" charset="0"/>
              <a:buChar char="•"/>
            </a:pPr>
            <a:r>
              <a:rPr lang="en-US" sz="1800" b="0" i="0">
                <a:solidFill>
                  <a:srgbClr val="222222"/>
                </a:solidFill>
                <a:effectLst/>
              </a:rPr>
              <a:t>Be prepared to “countersteer,” that is, to turn the wheel back in the other direction once you have passed whatever was in your path. Unless you are prepared to countersteer, you will not be able to do it quickly enough. Think of emergency steering and </a:t>
            </a:r>
            <a:r>
              <a:rPr lang="en-US" sz="1800" b="0" i="0" err="1">
                <a:solidFill>
                  <a:srgbClr val="222222"/>
                </a:solidFill>
                <a:effectLst/>
              </a:rPr>
              <a:t>countersteering</a:t>
            </a:r>
            <a:r>
              <a:rPr lang="en-US" sz="1800" b="0" i="0">
                <a:solidFill>
                  <a:srgbClr val="222222"/>
                </a:solidFill>
                <a:effectLst/>
              </a:rPr>
              <a:t> as two parts of one driving action.</a:t>
            </a:r>
          </a:p>
        </p:txBody>
      </p:sp>
      <p:sp>
        <p:nvSpPr>
          <p:cNvPr id="2" name="Slide Number Placeholder 1">
            <a:extLst>
              <a:ext uri="{FF2B5EF4-FFF2-40B4-BE49-F238E27FC236}">
                <a16:creationId xmlns:a16="http://schemas.microsoft.com/office/drawing/2014/main" id="{8DC6C75C-E83F-9C47-8784-9238E3721CE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E33019-105F-4E47-A71D-57788156DA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9BCF1-023A-D047-8940-7A532AD0EC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27A0B2-375F-3A45-9DD6-85E03A2E5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23155-3A7C-1A4D-870E-F5FA46CB9A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EA6F60-B159-C747-83A3-B92C0BA6A52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5747465-F71D-BE43-8AF8-BD76206F518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010E08-F187-C24E-9AAC-5C6773149C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0C90BC-B269-5C4B-A15C-46AF3CEA6E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F58001-9142-DB48-963F-C2818A6D7E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D262E6-A822-7B41-98E0-0985DD14AC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48FE2F-1E47-7A43-AB9E-CA055D53A49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542896-E611-5F43-9E40-FD120152C4B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6E6649-6541-E34D-9F0F-21BC7341E97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54242A-EBDE-DC42-86B5-EFE33CA0DE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4F2E29-CBDB-BB4E-ABCB-95B8A476C38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A5322D-F559-CC43-AC78-6449D52DBE0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A0532D-4506-734D-B43D-A588B7219A6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628B25-691D-0D4C-AC4A-47BC9CC3F8B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FE8C507B-36FE-C84E-9910-E903ED195C6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CDA891CB-C75B-A94A-A3C4-5BECC9E897F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A30567C7-97C4-D443-90AD-992A6FD886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615723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Where to steer</a:t>
            </a:r>
          </a:p>
          <a:p>
            <a:pPr algn="l">
              <a:buFont typeface="Arial" panose="020B0604020202020204" pitchFamily="34" charset="0"/>
              <a:buChar char="•"/>
            </a:pPr>
            <a:r>
              <a:rPr lang="en-US" sz="1800" b="0" i="0">
                <a:solidFill>
                  <a:srgbClr val="222222"/>
                </a:solidFill>
                <a:effectLst/>
              </a:rPr>
              <a:t>If an oncoming driver has drifted into your lane, a move to your right is best. If that driver realizes what has happened, the natural response will be to return to his/her own lane. If something is blocking your path, the best direction to steer will depend on the situation.</a:t>
            </a:r>
          </a:p>
          <a:p>
            <a:pPr algn="l">
              <a:buFont typeface="Arial" panose="020B0604020202020204" pitchFamily="34" charset="0"/>
              <a:buChar char="•"/>
            </a:pPr>
            <a:r>
              <a:rPr lang="en-US" sz="1800" b="0" i="0">
                <a:solidFill>
                  <a:srgbClr val="222222"/>
                </a:solidFill>
                <a:effectLst/>
              </a:rPr>
              <a:t>If you have been using your mirrors, you will know which lane is empty and can be safely used.</a:t>
            </a:r>
          </a:p>
          <a:p>
            <a:pPr algn="l">
              <a:buFont typeface="Arial" panose="020B0604020202020204" pitchFamily="34" charset="0"/>
              <a:buChar char="•"/>
            </a:pPr>
            <a:r>
              <a:rPr lang="en-US" sz="1800" b="0" i="0">
                <a:solidFill>
                  <a:srgbClr val="222222"/>
                </a:solidFill>
                <a:effectLst/>
              </a:rPr>
              <a:t>If the shoulder is clear, going right may be best. No one is likely to be driving on the shoulder, but someone may be passing you on the left. You will know if you have been using your mirrors.</a:t>
            </a:r>
          </a:p>
          <a:p>
            <a:pPr algn="l">
              <a:buFont typeface="Arial" panose="020B0604020202020204" pitchFamily="34" charset="0"/>
              <a:buChar char="•"/>
            </a:pPr>
            <a:r>
              <a:rPr lang="en-US" sz="1800" b="0" i="0">
                <a:solidFill>
                  <a:srgbClr val="222222"/>
                </a:solidFill>
                <a:effectLst/>
              </a:rPr>
              <a:t>If you are blocked on both sides, a move to the right may be best. At least you will not force anyone into an opposing traffic lane and a possible head-on collision.</a:t>
            </a:r>
          </a:p>
        </p:txBody>
      </p:sp>
      <p:sp>
        <p:nvSpPr>
          <p:cNvPr id="2" name="Slide Number Placeholder 1">
            <a:extLst>
              <a:ext uri="{FF2B5EF4-FFF2-40B4-BE49-F238E27FC236}">
                <a16:creationId xmlns:a16="http://schemas.microsoft.com/office/drawing/2014/main" id="{BB3622C1-74B1-E145-9EB1-DAB2676851A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223</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2100FF8-8865-E04F-9673-A741247284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9FE64E-2829-6446-962B-AFBA169C0B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1DA3631-5210-6E4D-A1DC-B21584B6A9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A20AFAB-5B9C-A44B-B3F1-D8A6C59CD1C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7A8EDC-2DE5-054D-BAEE-C63DC1D66E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8F5CFA-0A27-094A-BDC6-D2D5F621AD1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250E-9AB3-F94B-AEAE-2E8D46DE08E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94722BB-4F0E-8640-A5A7-9FEF9C6BDC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B992D5-83E0-4F4E-82F2-ECFBD0F677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737443-90C8-6A43-8012-E869CBE0E6E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33AB83-A68E-304B-93B1-F1AAFD241B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7A4BFA-3F38-4B4E-AB95-48C590FACD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E04BDC-F6D8-F846-93A7-D83C148FE4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330511-CA29-0F4F-B3EC-B62D259CE5B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FF1FF7-9EB5-E343-9CCB-8C65E65E74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EDC411-AA33-F046-8E7C-383827E7D1A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3AF81C-1BD7-844D-82BD-0A74CF2264A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CC0D6-AD2D-AD4C-936B-4D7CFF82A38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8B9FC2-963B-434E-A31E-AFC66676FFD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31B91EAC-6794-E441-AF8F-3BF85E13DDD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8D25DF1F-1B1F-F348-A092-9B6FDE76B01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76173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Off road recovery</a:t>
            </a:r>
          </a:p>
          <a:p>
            <a:pPr marL="0" indent="0" algn="l">
              <a:buNone/>
            </a:pPr>
            <a:r>
              <a:rPr lang="en-US" sz="1800" b="0" i="0">
                <a:solidFill>
                  <a:srgbClr val="222222"/>
                </a:solidFill>
                <a:effectLst/>
              </a:rPr>
              <a:t>In some emergencies, you may have to drive off the road. It may be less risky than facing a collision with another vehicle. Most shoulders are strong enough to support the weight of a large vehicle and, therefore, offer an available escape route. Following are guidelines if you must leave the road:</a:t>
            </a:r>
          </a:p>
          <a:p>
            <a:endParaRPr lang="en-US" sz="1800" b="0" i="0">
              <a:solidFill>
                <a:srgbClr val="222222"/>
              </a:solidFill>
              <a:effectLst/>
            </a:endParaRPr>
          </a:p>
          <a:p>
            <a:r>
              <a:rPr lang="en-US" sz="1800" b="0" i="0">
                <a:solidFill>
                  <a:srgbClr val="222222"/>
                </a:solidFill>
                <a:effectLst/>
              </a:rPr>
              <a:t>Avoid braking - If possible, avoid using the brakes until your speed has dropped to about 20 mph. Then brake very gently to avoid skidding on a loose surface.</a:t>
            </a:r>
          </a:p>
          <a:p>
            <a:r>
              <a:rPr lang="en-US" sz="1800" b="0" i="0">
                <a:solidFill>
                  <a:srgbClr val="222222"/>
                </a:solidFill>
                <a:effectLst/>
              </a:rPr>
              <a:t>Keep one set of wheels on pavement if possible - This helps to maintain control of the vehicle.</a:t>
            </a:r>
          </a:p>
          <a:p>
            <a:r>
              <a:rPr lang="en-US" sz="1800" b="0" i="0">
                <a:solidFill>
                  <a:srgbClr val="222222"/>
                </a:solidFill>
                <a:effectLst/>
              </a:rPr>
              <a:t>Stay on the shoulder - If the shoulder is clear, stay on it until your vehicle has come to a complete stop. Signal and check your mirrors before pulling back onto the road.</a:t>
            </a:r>
          </a:p>
        </p:txBody>
      </p:sp>
      <p:sp>
        <p:nvSpPr>
          <p:cNvPr id="2" name="Slide Number Placeholder 1">
            <a:extLst>
              <a:ext uri="{FF2B5EF4-FFF2-40B4-BE49-F238E27FC236}">
                <a16:creationId xmlns:a16="http://schemas.microsoft.com/office/drawing/2014/main" id="{9AE9ABE8-C88E-0043-A9F1-D33838317A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224</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AEC3A4-93D6-6F4B-898C-D8234442B0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2BDC58-3D3A-4642-A702-D1E1706BC69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6EF0FC-0D71-974C-88C3-901175E70E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B31A7B-1AB3-FE47-8973-467C26F4A23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33ADF4-7F80-004B-B796-FD9BD69240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C7EAEF-9F57-0046-BCD4-09E1199EA21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313448-698F-CD4F-B17F-102EAAC165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6511DA-37D8-764A-ACAE-20AF0A908B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DAF2C2-01F2-3A4E-A464-85FF8FCD097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89EE8D9-86D0-3B4A-89FD-C3585FAB10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8A907B8-1FCE-614C-AFC2-6FFB03D96CE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B25706-73F7-BF43-B866-D5EB7C9B7C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9693A8D-F8F5-3745-9C48-494E8208296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7EBDAA-D655-874A-9270-DF102D175A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F146C5-AA46-744E-9082-F56EDCE21F5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F493A5-BC06-4849-84AE-BABB096748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54C079-F571-A043-BA12-5C725EEEFFB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2DDDCB3-F06B-2F40-A05C-FA5C348AA21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D7AB83E4-BDD0-EC43-BACC-79DF67CBA1C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5A04DAB-0B6E-4F46-8731-81278CBBE01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2453E673-E6A2-2840-A118-447E0EA1E4F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267224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lgn="l">
              <a:buNone/>
            </a:pPr>
            <a:r>
              <a:rPr lang="en-US" sz="1800" b="1" i="0">
                <a:solidFill>
                  <a:srgbClr val="222222"/>
                </a:solidFill>
                <a:effectLst/>
              </a:rPr>
              <a:t>Returning to the Road</a:t>
            </a:r>
          </a:p>
          <a:p>
            <a:pPr marL="0" indent="0" algn="l">
              <a:buNone/>
            </a:pPr>
            <a:r>
              <a:rPr lang="en-US" sz="1800" b="0" i="0">
                <a:solidFill>
                  <a:srgbClr val="222222"/>
                </a:solidFill>
                <a:effectLst/>
              </a:rPr>
              <a:t>If you are forced to return to the road before you can stop, use the following procedures:</a:t>
            </a:r>
          </a:p>
          <a:p>
            <a:pPr marL="0" indent="0" algn="l">
              <a:buNone/>
            </a:pPr>
            <a:endParaRPr lang="en-US" sz="1800" b="0" i="0">
              <a:solidFill>
                <a:srgbClr val="222222"/>
              </a:solidFill>
              <a:effectLst/>
            </a:endParaRPr>
          </a:p>
          <a:p>
            <a:r>
              <a:rPr lang="en-US" sz="1800" b="0" i="0">
                <a:solidFill>
                  <a:srgbClr val="222222"/>
                </a:solidFill>
                <a:effectLst/>
              </a:rPr>
              <a:t>Hold the wheel tightly and turn sharply enough to get right back on the road safely. Do not try to edge gradually back on the road. If you do, your tires might grab unexpectedly, and you could lose control.</a:t>
            </a:r>
          </a:p>
          <a:p>
            <a:r>
              <a:rPr lang="en-US" sz="1800" b="0" i="0">
                <a:solidFill>
                  <a:srgbClr val="222222"/>
                </a:solidFill>
                <a:effectLst/>
              </a:rPr>
              <a:t>When both front tires are on the paved surface, countersteer immediately. The two turns should be made as a single “steer-countersteer” move.</a:t>
            </a:r>
          </a:p>
        </p:txBody>
      </p:sp>
      <p:sp>
        <p:nvSpPr>
          <p:cNvPr id="2" name="Slide Number Placeholder 1">
            <a:extLst>
              <a:ext uri="{FF2B5EF4-FFF2-40B4-BE49-F238E27FC236}">
                <a16:creationId xmlns:a16="http://schemas.microsoft.com/office/drawing/2014/main" id="{6B1949EC-DE98-AF45-B620-BC42AFCE47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225</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171111-5E20-9049-9236-686AE5DA9A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4E91A2-DF9C-6141-802C-49B3F68BE26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9517F3-414E-714D-A995-90A8EB3C0A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D7275E-E14B-B840-BC7C-61EC7581B6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592A50-9F7F-D844-96A1-B33AFA0151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D8AD4F-566F-9D44-8347-76C6F9E6F1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B944C6-AF1C-0247-B25E-A7A820B322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57598E-3933-5F4E-97A2-AB873CBC97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15FA2C-30C7-B945-8930-A1BD690B3A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9A482D-2A12-8648-AB53-B82B9D103EB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471A7-615B-CA49-979A-BFA07714D75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129A1-BA1F-FC42-9F57-F0B8CBEB8C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64A5AE-CFBC-2D4B-8C77-F48FA0DAAA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ED06C8-C839-F04A-B77C-4A72E4A3BA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68435-60BE-CC4B-B944-87470FE1E1B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7364C1-C7D7-114C-9A1A-7CFE3B28B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065E9D-0D7F-AA4E-BF78-4463B69828F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A777F47-DDC5-014C-A0D0-C3A05BF4CF0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21AC7A60-CC69-4447-8685-6556B39DB93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E373FA2F-57E3-2C4B-995D-953EBE616F2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6C685E81-8656-A543-B2CB-82C23B057040}"/>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72480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000" b="1">
                <a:cs typeface="Calibri"/>
              </a:rPr>
              <a:t>How to respond to brake failure due to loss of hydraulic pressure:</a:t>
            </a:r>
          </a:p>
          <a:p>
            <a:pPr marL="0" indent="0">
              <a:buNone/>
            </a:pPr>
            <a:r>
              <a:rPr lang="en-US" sz="2000">
                <a:cs typeface="Calibri"/>
              </a:rPr>
              <a:t>When the system will not build up pressure, the brake pedal will feel spongy or go to the floor. Actions you can try:</a:t>
            </a:r>
          </a:p>
          <a:p>
            <a:pPr lvl="1"/>
            <a:r>
              <a:rPr lang="en-US" sz="2000" b="1">
                <a:cs typeface="Calibri"/>
              </a:rPr>
              <a:t>Downshift – </a:t>
            </a:r>
            <a:r>
              <a:rPr lang="en-US" sz="2000">
                <a:cs typeface="Calibri"/>
              </a:rPr>
              <a:t>A lower gear will help to slow the vehicle.</a:t>
            </a:r>
          </a:p>
          <a:p>
            <a:pPr lvl="1"/>
            <a:endParaRPr lang="en-US" sz="2000">
              <a:cs typeface="Calibri"/>
            </a:endParaRPr>
          </a:p>
          <a:p>
            <a:pPr lvl="1"/>
            <a:r>
              <a:rPr lang="en-US" sz="2000" b="1">
                <a:cs typeface="Calibri"/>
              </a:rPr>
              <a:t>Pump the brakes – </a:t>
            </a:r>
            <a:r>
              <a:rPr lang="en-US" sz="2000">
                <a:cs typeface="Calibri"/>
              </a:rPr>
              <a:t>This may generate enough hydraulic pressure to stop the vehicle.</a:t>
            </a:r>
          </a:p>
          <a:p>
            <a:pPr lvl="1"/>
            <a:endParaRPr lang="en-US" sz="2000">
              <a:cs typeface="Calibri"/>
            </a:endParaRPr>
          </a:p>
          <a:p>
            <a:pPr lvl="1"/>
            <a:r>
              <a:rPr lang="en-US" sz="2000" b="1">
                <a:cs typeface="Calibri"/>
              </a:rPr>
              <a:t>Use the parking brake – </a:t>
            </a:r>
            <a:r>
              <a:rPr lang="en-US" sz="2000">
                <a:cs typeface="Calibri"/>
              </a:rPr>
              <a:t>The parking or emergency brake is separate from the hydraulic brake system. Therefore, it can be used to slow the vehicle. However, be sure to press the release button or pull the release lever at the same time you use the emergency brake so you can adjust the brake pressure and keep the wheels from locking up.</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226</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2523071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2800" b="1"/>
              <a:t>Find an Escape Route</a:t>
            </a:r>
          </a:p>
          <a:p>
            <a:r>
              <a:rPr lang="en-US" sz="2800"/>
              <a:t>While slowing the vehicle, look for an escape route — an open field, side street or escape ramp. </a:t>
            </a:r>
          </a:p>
          <a:p>
            <a:r>
              <a:rPr lang="en-US" sz="2800"/>
              <a:t>Turning uphill is a good way to slow and stop the vehicle. Make sure the vehicle does not start rolling backward after you stop. Put it in low gear, apply the parking brake and, if necessary, roll back into some obstacle that will stop the vehicle.</a:t>
            </a:r>
          </a:p>
        </p:txBody>
      </p:sp>
      <p:sp>
        <p:nvSpPr>
          <p:cNvPr id="2" name="Slide Number Placeholder 1">
            <a:extLst>
              <a:ext uri="{FF2B5EF4-FFF2-40B4-BE49-F238E27FC236}">
                <a16:creationId xmlns:a16="http://schemas.microsoft.com/office/drawing/2014/main" id="{EB2D40A8-C73F-3244-984C-0B218E98F02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227</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341AF4-6B96-154F-B645-4CC06B35A8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5E934-B5BB-1D42-AF4E-EB9EFF4373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6BEDE7-C854-5841-BDCA-368C753E12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908B703-D1AA-BF49-AF10-5957270A7D4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CAB5F0-588E-D44C-9C79-6F721EDC662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3E88C8-A080-6046-9A19-A14280C819C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9C3B08-652C-8E4D-95FC-BF2C8B7345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859A150-5C6F-EC40-93F5-1BB1FD20BD8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39BD17-266D-DE4B-BD71-5C1D389FA7D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D3027D-C8A9-FB45-A96C-13239738562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B2EDCE-1DD4-B44E-A21D-2CE796F142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26473B-4E91-FC45-88AE-4146AC3DBE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273E7C-97D8-B347-90B2-23E05FE3522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79B4A0-FAF4-314B-A4F3-BF0E31DB498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CF98EE-96E4-F147-A173-F4885699F2D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391FCB4-B665-8642-987D-953F7B2181E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690FF36-EB44-2B46-9CB9-AD9BE1A794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BE9AA6-BB2B-344B-A11E-DD5C8009785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BD7DD9CB-DCFC-1D49-B8B6-7688DCB1D2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4DA600E5-AEAB-0042-A3B9-29C05360248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C09FF216-A4DE-8342-BCEB-2F36564C074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25227520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E93507FA-4C7A-2541-A57C-28D0E415AD0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228</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cs typeface="Calibri"/>
              </a:rPr>
              <a:t>How to respond to brake failure </a:t>
            </a:r>
            <a:r>
              <a:rPr lang="en-US" sz="2000" b="1"/>
              <a:t>on downgrades</a:t>
            </a:r>
          </a:p>
          <a:p>
            <a:r>
              <a:rPr lang="en-US" sz="2000"/>
              <a:t>Going slow enough and braking properly will almost always prevent brake failure on long downgrades. Once the brakes have failed, look outside your vehicle for something to stop it.</a:t>
            </a:r>
          </a:p>
          <a:p>
            <a:r>
              <a:rPr lang="en-US" sz="2000"/>
              <a:t>Use an escape ramp. If there is one, there will be signs posted. Ramps are usually located a few miles from the top of the downgrade. Some escape ramps use soft gravel that resists the motion of the vehicle and brings it to a stop. Others turn uphill, using the hill to stop the vehicle and soft gravel to hold it in place.</a:t>
            </a:r>
          </a:p>
          <a:p>
            <a:r>
              <a:rPr lang="en-US" sz="2000"/>
              <a:t>If no escape ramp is available, take the least hazardous escape route you can, such as an open field or a side road that flattens out or turns uphill. Make the move as soon as you know your brakes do not work. The longer you wait, the faster the vehicle will go and the harder it will be to stop.</a:t>
            </a:r>
            <a:br>
              <a:rPr lang="en-US" sz="1800"/>
            </a:br>
            <a:endParaRPr lang="en-US" sz="1800"/>
          </a:p>
        </p:txBody>
      </p:sp>
      <p:sp>
        <p:nvSpPr>
          <p:cNvPr id="9" name="Oval 8">
            <a:extLst>
              <a:ext uri="{FF2B5EF4-FFF2-40B4-BE49-F238E27FC236}">
                <a16:creationId xmlns:a16="http://schemas.microsoft.com/office/drawing/2014/main" id="{6C9DF2AD-EDE4-C54B-8865-7B92D13D97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0ECCB-1B44-3B42-9A55-6BC1A429AF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B8D5DE-54E7-AC46-A4C7-A0CB0AF7E03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D862AE8-F188-ED44-B16F-4849F771F0A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CC8947-5F80-A841-8426-CDCE62C4F17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E5A461-7F96-A249-82DC-52B4D034913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7892C5-1AE7-8442-B811-277441AFF1C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116368-0CAB-C647-B526-615E4CED43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2CE484-BE3B-3E44-9C09-6022DD6E30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0257A-7B4C-0C4F-9FF3-1799D31F2B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56EDD-00D8-6141-ADF8-551DCABD372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C9C4F-C68E-284B-9137-85471C7390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C63BE6-4FD8-E149-B4BF-FB52C829985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547516-C936-D44E-BCA6-DEE499A97B6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A7AE5-CAC5-C54F-BCDA-CE3F99DBD9A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000CA8-E865-2742-97E4-F36220EAA6E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CB9FAF7-EC71-504B-B7E7-30D8E78D4B7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C90819-56B4-3A47-970C-899B3D56953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7CEEFE78-C574-674B-9F62-F06B32A4BF6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77385A4-F1BD-E54F-94FD-B498ED24BE2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DBA9857-A01C-F346-8409-9D495C523AC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0607465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8AFA391D-379F-0949-914A-143F2AB183D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229</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cs typeface="Calibri"/>
              </a:rPr>
              <a:t>How to respond to tire failures</a:t>
            </a:r>
          </a:p>
          <a:p>
            <a:pPr marL="0" indent="0">
              <a:buNone/>
            </a:pPr>
            <a:r>
              <a:rPr lang="en-US" sz="1800"/>
              <a:t>Quickly knowing you have a tire failure will let you have more time to react. Having just a few seconds to remember what it is you are supposed to do can help you. The major signs of tire failure are:</a:t>
            </a:r>
          </a:p>
          <a:p>
            <a:r>
              <a:rPr lang="en-US" sz="1800" b="1"/>
              <a:t>Sound</a:t>
            </a:r>
            <a:r>
              <a:rPr lang="en-US" sz="1800"/>
              <a:t> - The loud “bang” of a blowout is an easily recognized sign. Because it can take a few seconds for your vehicle to react, you might think it was another vehicle. But any time you hear a tire blow, you are safest to assume it is yours.</a:t>
            </a:r>
          </a:p>
          <a:p>
            <a:r>
              <a:rPr lang="en-US" sz="1800" b="1"/>
              <a:t>Vibration</a:t>
            </a:r>
            <a:r>
              <a:rPr lang="en-US" sz="1800"/>
              <a:t> - If the vehicle thumps or vibrates heavily, it may be a sign that one of the tires has gone flat. With a rear tire, that may be the only sign you get.</a:t>
            </a:r>
          </a:p>
          <a:p>
            <a:r>
              <a:rPr lang="en-US" sz="1800" b="1"/>
              <a:t>Feel</a:t>
            </a:r>
            <a:r>
              <a:rPr lang="en-US" sz="1800"/>
              <a:t> - If the steering feels “heavy,” it is probably a sign that one of the front tires has failed. Sometimes, failure of a rear tire will cause the vehicle to slide back and forth or “fishtail.” However, dual rear tires usually prevent this.</a:t>
            </a:r>
            <a:endParaRPr lang="en-US" sz="1800" b="1"/>
          </a:p>
        </p:txBody>
      </p:sp>
      <p:sp>
        <p:nvSpPr>
          <p:cNvPr id="9" name="Oval 8">
            <a:extLst>
              <a:ext uri="{FF2B5EF4-FFF2-40B4-BE49-F238E27FC236}">
                <a16:creationId xmlns:a16="http://schemas.microsoft.com/office/drawing/2014/main" id="{2F25E023-ED6B-8442-932E-D2ADA87D006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9BD8F5-69AD-1B46-AFF7-3EE72FBC0E7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0FD598-6E2A-2743-B58F-690D8F9FC2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5DA7A0-212C-2F44-9E64-9C66722C9D2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AD5950-3951-E34B-9255-2CBB32D0D0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3E99B-794E-ED4B-BE69-880E4D6A412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03B706-DA39-5F46-869E-921217AE2BB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941863-9D4E-D646-A821-463D2777D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0BDBE-1186-EA4E-A47B-F012B5C4FF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B54F93-C0CC-434D-B374-ED0DB238B36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7E145C-10D5-CC47-9849-056606E132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C75D8FE-CCC5-8D41-8D8E-E97F6021E5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A54EDD6-DF9E-1B47-8C59-CDC4B30E1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CB6986-B012-714B-A0C7-55DF65A1C6D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134C65-702C-524B-B713-542D4A3107B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8B504B-1F84-F440-A1A6-5B72CBC720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99D1FA2-2A3C-5D4B-ADC1-F0E48D3747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05246D-A5BA-B246-AFCD-F9D2A0B519F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A0E5F5F9-48D3-6944-A5F3-958BEDB5BE7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0A97B133-C8EB-D248-ADCD-334917839A5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4FE24BD5-AAD7-B543-9396-E09B2C5F0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945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Seat Adjustment</a:t>
            </a:r>
          </a:p>
          <a:p>
            <a:r>
              <a:rPr lang="en-US" sz="1800"/>
              <a:t>The seat is adjusted in two major ways: </a:t>
            </a:r>
            <a:br>
              <a:rPr lang="en-US" sz="1800"/>
            </a:br>
            <a:r>
              <a:rPr lang="en-US" sz="1800"/>
              <a:t>up and down (height) and forward and back.</a:t>
            </a:r>
          </a:p>
          <a:p>
            <a:r>
              <a:rPr lang="en-US" sz="1800"/>
              <a:t>Both adjustments should permit you to reach </a:t>
            </a:r>
            <a:br>
              <a:rPr lang="en-US" sz="1800"/>
            </a:br>
            <a:r>
              <a:rPr lang="en-US" sz="1800"/>
              <a:t>and operate the accelerator, brake, and any other</a:t>
            </a:r>
            <a:br>
              <a:rPr lang="en-US" sz="1800"/>
            </a:br>
            <a:r>
              <a:rPr lang="en-US" sz="1800"/>
              <a:t> foot controls easily; the seat position should </a:t>
            </a:r>
            <a:br>
              <a:rPr lang="en-US" sz="1800"/>
            </a:br>
            <a:r>
              <a:rPr lang="en-US" sz="1800"/>
              <a:t>allow you to depress the brake pedal all the way </a:t>
            </a:r>
            <a:br>
              <a:rPr lang="en-US" sz="1800"/>
            </a:br>
            <a:r>
              <a:rPr lang="en-US" sz="1800"/>
              <a:t>to the floor.   </a:t>
            </a:r>
          </a:p>
          <a:p>
            <a:r>
              <a:rPr lang="en-US" sz="1800"/>
              <a:t>The height adjustment should eliminate pressure to the bottom of your thigh when your foot is on the accelerator. A seat that is too high can affect circulation to your legs and feet.  </a:t>
            </a:r>
          </a:p>
          <a:p>
            <a:r>
              <a:rPr lang="en-US" sz="1800"/>
              <a:t>The forward and back adjustment should let you easily touch the top of the steering wheel.  When this is set properly, your elbows will be slightly bent when your hands are at the 8 and 4 o’clock positions on the steering wheel.</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478AD2-F294-4B2E-A62A-861AD8BFD5AC}"/>
              </a:ext>
            </a:extLst>
          </p:cNvPr>
          <p:cNvPicPr>
            <a:picLocks noChangeAspect="1"/>
          </p:cNvPicPr>
          <p:nvPr/>
        </p:nvPicPr>
        <p:blipFill>
          <a:blip r:embed="rId4"/>
          <a:stretch>
            <a:fillRect/>
          </a:stretch>
        </p:blipFill>
        <p:spPr>
          <a:xfrm>
            <a:off x="5557531" y="1414621"/>
            <a:ext cx="3367394" cy="2373976"/>
          </a:xfrm>
          <a:prstGeom prst="rect">
            <a:avLst/>
          </a:prstGeom>
        </p:spPr>
      </p:pic>
      <p:sp>
        <p:nvSpPr>
          <p:cNvPr id="10" name="Oval 9">
            <a:extLst>
              <a:ext uri="{FF2B5EF4-FFF2-40B4-BE49-F238E27FC236}">
                <a16:creationId xmlns:a16="http://schemas.microsoft.com/office/drawing/2014/main" id="{AF607306-D2B2-A943-849D-27D8C9E972F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103D05-05E1-C047-8591-C5EB7F2AEF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BE651D-6D18-CF4C-9BEC-3A79DDCD61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230FB28-4A04-0047-807A-C2FA50FED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A20231-171E-0E42-B8C5-BD3F69800F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4D3746-652B-764D-9666-322A87490A1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057B49F-6624-8B40-ABD7-D9CB1E2C71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3ECB2C-2591-4A4D-8D26-E4325C507DA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3A61BB85-9F30-7E49-94E8-D30E5C8942D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3415AB21-8F99-9745-89BB-C26F1548EC7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2F625E90-F37B-C344-839C-DAF45AD8359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303215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18BF931F-0724-8240-923E-FA08002407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230</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Faced with possible tire failure, you should do the following:</a:t>
            </a:r>
          </a:p>
          <a:p>
            <a:r>
              <a:rPr lang="en-US"/>
              <a:t>Hold the steering wheel firmly. If a front tire fails, it can twist the steering wheel out of your hand. The only way to prevent this is to keep a firm grip on the steering wheel with both hands at all times.</a:t>
            </a:r>
          </a:p>
          <a:p>
            <a:r>
              <a:rPr lang="en-US"/>
              <a:t>Stay off the brake. It is natural to want to brake in an emergency. However, braking when a tire has failed could cause loss of control. Unless you are about to run into something, stay off the brake until the vehicle has slowed down. Then brake very gently, pull off the road and stop.</a:t>
            </a:r>
          </a:p>
          <a:p>
            <a:r>
              <a:rPr lang="en-US"/>
              <a:t>Check the tires. After you have come to a stop, get out and check all the tires. Do this even if the vehicle seems to be handling all right. If one of your dual tires goes, the only way you may know it is by getting out and looking at the tires.</a:t>
            </a:r>
          </a:p>
          <a:p>
            <a:pPr marL="0" indent="0">
              <a:buNone/>
            </a:pPr>
            <a:endParaRPr lang="en-US" b="1"/>
          </a:p>
        </p:txBody>
      </p:sp>
      <p:sp>
        <p:nvSpPr>
          <p:cNvPr id="9" name="Oval 8">
            <a:extLst>
              <a:ext uri="{FF2B5EF4-FFF2-40B4-BE49-F238E27FC236}">
                <a16:creationId xmlns:a16="http://schemas.microsoft.com/office/drawing/2014/main" id="{8ED62989-9D13-3F40-A7A2-769E5211ED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A6907-5ACF-244A-80BA-2F6630077B8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4CEC4-6756-8B4A-9FED-22703BA8FE8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8B5265-E060-AF47-A662-1925F732A4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84E376-D431-DE42-81D8-84C1172062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187FF-40E9-A149-88BB-4A5B9937D5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83155-74D6-1649-BE89-E41EF5E120B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BC04F8-FFDD-4246-9812-8DD228F8AE5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4C9B91-A32A-F34F-A223-3BF770FD0A7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7F376C-FA68-8548-A75C-E0835ABA8D7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84D05C3-A05D-BD48-B939-1CB79E608F8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7A3A8F-D074-9A41-A7FC-B7F87C8734D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634044-CB91-F44D-87B6-E19FBF568A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AF754E-D0C3-6D46-A974-ECB2486F18C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1D4B64-3554-574E-93C7-C166132692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379F43-4D73-B346-B114-1EB918AF40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F55289-62A2-6945-947A-2EFB020F2A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39B993F-FB20-7649-A936-1017B881906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43321371-10B7-C24C-9E7E-C62AA3417F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1745C2DF-4952-3C41-AEE8-3F459FF96AB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924279D8-79FF-604D-8876-A586693635C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7086374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54B1C-8A82-094E-9010-DFB2EF0BEC2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DCD61E15-BB2B-C441-81A3-E7D932E275DD}"/>
              </a:ext>
            </a:extLst>
          </p:cNvPr>
          <p:cNvSpPr>
            <a:spLocks noGrp="1"/>
          </p:cNvSpPr>
          <p:nvPr>
            <p:ph idx="1"/>
          </p:nvPr>
        </p:nvSpPr>
        <p:spPr/>
        <p:txBody>
          <a:bodyPr/>
          <a:lstStyle/>
          <a:p>
            <a:pPr marL="285750" indent="-285750">
              <a:buFont typeface="Arial"/>
              <a:buChar char="•"/>
            </a:pPr>
            <a:endParaRPr lang="en-US">
              <a:cs typeface="Calibri"/>
            </a:endParaRPr>
          </a:p>
          <a:p>
            <a:endParaRPr lang="en-US"/>
          </a:p>
        </p:txBody>
      </p:sp>
      <p:sp>
        <p:nvSpPr>
          <p:cNvPr id="2" name="Slide Number Placeholder 1">
            <a:extLst>
              <a:ext uri="{FF2B5EF4-FFF2-40B4-BE49-F238E27FC236}">
                <a16:creationId xmlns:a16="http://schemas.microsoft.com/office/drawing/2014/main" id="{708C4338-D240-904D-AACC-F2B937850AC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231</a:t>
            </a:fld>
            <a:endParaRPr lang="en-US"/>
          </a:p>
        </p:txBody>
      </p:sp>
      <p:sp>
        <p:nvSpPr>
          <p:cNvPr id="6" name="Oval 5">
            <a:extLst>
              <a:ext uri="{FF2B5EF4-FFF2-40B4-BE49-F238E27FC236}">
                <a16:creationId xmlns:a16="http://schemas.microsoft.com/office/drawing/2014/main" id="{829CCB84-7E65-D444-B4BB-CB88037F938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A70A20-D6B2-8A41-83BF-DBB0498E3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6B39BCA1-3425-4B82-B8BF-2A49A7800970}"/>
              </a:ext>
            </a:extLst>
          </p:cNvPr>
          <p:cNvSpPr txBox="1">
            <a:spLocks/>
          </p:cNvSpPr>
          <p:nvPr/>
        </p:nvSpPr>
        <p:spPr bwMode="auto">
          <a:xfrm>
            <a:off x="686919" y="1823372"/>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A rollover crash takes place when the wheels of a vehicle lose contact with a road, causing the vehicle to tip over. While any vehicle can roll, those with narrow wheelbases and high centers of gravity, such as tall SUVs, buses, and commercial trucks, tip over more often than others.</a:t>
            </a:r>
          </a:p>
          <a:p>
            <a:r>
              <a:rPr lang="en-US" sz="2000"/>
              <a:t>Rollover Causes — excessive speed on curves, cargo issues and other driver errors. Examples of driver errors: </a:t>
            </a:r>
          </a:p>
          <a:p>
            <a:pPr lvl="1"/>
            <a:r>
              <a:rPr lang="en-US" sz="2000"/>
              <a:t>Overcorrecting or oversteering</a:t>
            </a:r>
          </a:p>
          <a:p>
            <a:pPr lvl="1"/>
            <a:r>
              <a:rPr lang="en-US" sz="2000"/>
              <a:t>Driving too fast in windy or slippery conditions</a:t>
            </a:r>
          </a:p>
          <a:p>
            <a:pPr lvl="1"/>
            <a:r>
              <a:rPr lang="en-US" sz="2000"/>
              <a:t>Having to stop short and slam on the brakes</a:t>
            </a:r>
          </a:p>
          <a:p>
            <a:pPr lvl="1"/>
            <a:r>
              <a:rPr lang="en-US" sz="2000"/>
              <a:t>Making sudden movements</a:t>
            </a:r>
          </a:p>
          <a:p>
            <a:pPr lvl="1"/>
            <a:endParaRPr lang="en-US" sz="2000"/>
          </a:p>
          <a:p>
            <a:r>
              <a:rPr lang="en-US" sz="2000" b="1"/>
              <a:t>Like any accident, follow your agency’s accident reporting procedures.</a:t>
            </a:r>
          </a:p>
        </p:txBody>
      </p:sp>
      <p:sp>
        <p:nvSpPr>
          <p:cNvPr id="9" name="Oval 8">
            <a:extLst>
              <a:ext uri="{FF2B5EF4-FFF2-40B4-BE49-F238E27FC236}">
                <a16:creationId xmlns:a16="http://schemas.microsoft.com/office/drawing/2014/main" id="{DED89D56-E980-7840-B62C-87416D99257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628B84-9792-F543-9E1D-5C09D726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CE9E29-4B7E-784B-BF06-1BBAE62DB74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2BACF3-4F43-1843-B0A7-3D86900AF5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BB1315-CE5D-A946-8DC6-A897FA1A474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BB46AC3-8FE5-E649-A028-AD642E10C67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80B5BA-5293-FB42-BFCB-923B1D4F0ED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C85008-EFEB-1442-89D2-DEDC0F04A3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8FC8B1-46C2-0E4A-9DFE-0E90D00F99D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AAFD9B-8998-3743-9202-B5B5A65A549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CA1DED-8C94-0D45-84E5-6C8D2519CF6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4303EDF-AB36-5D4A-8E8D-07AA82D760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86A91A-9943-B644-9F9F-C2563AD531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3CEFA9-8ACD-0742-BB67-EA98F5A327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A124DA-0D53-E642-9FD4-1FB50B1C20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E1054A-B297-9844-AB3E-63ECF82231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F5A791F-A8B5-384A-B6C7-D8C36F42436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54EDCD-36EC-6046-B867-B13A17D082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TextBox 26">
            <a:extLst>
              <a:ext uri="{FF2B5EF4-FFF2-40B4-BE49-F238E27FC236}">
                <a16:creationId xmlns:a16="http://schemas.microsoft.com/office/drawing/2014/main" id="{CE9778E3-A7D6-6448-A483-D5E1D0EDFE8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32F27139-6C99-384C-85D8-11462A00A01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2A9C6EC-EA94-2C42-86A1-909C344E653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0426794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Skid Control/Recovery, Jackknifing, &amp; Other Emergencies</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sz="1800" b="1">
                <a:cs typeface="Calibri"/>
              </a:rPr>
              <a:t>Examples of actions that create and worsen unsafe situations:</a:t>
            </a:r>
          </a:p>
          <a:p>
            <a:r>
              <a:rPr lang="en-US" sz="1800">
                <a:cs typeface="Calibri"/>
              </a:rPr>
              <a:t>Knowingly using defective equipment or not properly maintaining a vehicle increases chance equipment failure and accidents</a:t>
            </a:r>
          </a:p>
          <a:p>
            <a:r>
              <a:rPr lang="en-US" sz="1800">
                <a:cs typeface="Calibri"/>
              </a:rPr>
              <a:t>Speeding (including driving too fast for conditions) reduces time to react</a:t>
            </a:r>
          </a:p>
          <a:p>
            <a:r>
              <a:rPr lang="en-US" sz="1800">
                <a:cs typeface="Calibri"/>
              </a:rPr>
              <a:t>Inattentive or distracted driving reduces opportunity to spot potential hazards and respond to them</a:t>
            </a:r>
          </a:p>
          <a:p>
            <a:r>
              <a:rPr lang="en-US" sz="1800">
                <a:cs typeface="Calibri"/>
              </a:rPr>
              <a:t>Illegal passing can limit visibility for both the CMV driving and others</a:t>
            </a:r>
          </a:p>
          <a:p>
            <a:r>
              <a:rPr lang="en-US" sz="1800">
                <a:cs typeface="Calibri"/>
              </a:rPr>
              <a:t>Following too closely decreases the time and space the CMV driver has to void a collision if the vehicle in front of a truck makes an erratic turn, slows suddenly, or stops quickly, even at speeds below 65 miles per hour.</a:t>
            </a:r>
          </a:p>
          <a:p>
            <a:r>
              <a:rPr lang="en-US" sz="1800">
                <a:cs typeface="Calibri"/>
              </a:rPr>
              <a:t>Failing to yield can lead to dangerous head-on collisions and T-bone collisions. </a:t>
            </a:r>
          </a:p>
          <a:p>
            <a:r>
              <a:rPr lang="en-US" sz="1800">
                <a:cs typeface="Calibri"/>
              </a:rPr>
              <a:t>“Camping” in the left lane forces vehicles to pass on the right, where the CMV driver has massive blind spots.</a:t>
            </a:r>
          </a:p>
          <a:p>
            <a:pPr marL="628650" lvl="1" indent="-285750">
              <a:buFont typeface="Arial"/>
              <a:buChar char="•"/>
            </a:pPr>
            <a:endParaRPr lang="en-US">
              <a:cs typeface="Calibri"/>
            </a:endParaRPr>
          </a:p>
          <a:p>
            <a:pPr marL="628650" lvl="1" indent="-285750">
              <a:buFont typeface="Arial"/>
              <a:buChar char="•"/>
            </a:pPr>
            <a:endParaRPr lang="en-US">
              <a:cs typeface="Calibri"/>
            </a:endParaRPr>
          </a:p>
          <a:p>
            <a:pPr lvl="1"/>
            <a:endParaRPr lang="en-US">
              <a:cs typeface="Calibri"/>
            </a:endParaRPr>
          </a:p>
          <a:p>
            <a:endParaRPr lang="en-US" sz="1800"/>
          </a:p>
        </p:txBody>
      </p:sp>
      <p:sp>
        <p:nvSpPr>
          <p:cNvPr id="2" name="Slide Number Placeholder 1">
            <a:extLst>
              <a:ext uri="{FF2B5EF4-FFF2-40B4-BE49-F238E27FC236}">
                <a16:creationId xmlns:a16="http://schemas.microsoft.com/office/drawing/2014/main" id="{EDDD0E31-7A3F-F143-BF2A-385A359A2A4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232</a:t>
            </a:fld>
            <a:endParaRPr lang="en-US"/>
          </a:p>
        </p:txBody>
      </p:sp>
      <p:sp>
        <p:nvSpPr>
          <p:cNvPr id="6" name="Oval 5">
            <a:extLst>
              <a:ext uri="{FF2B5EF4-FFF2-40B4-BE49-F238E27FC236}">
                <a16:creationId xmlns:a16="http://schemas.microsoft.com/office/drawing/2014/main" id="{1D0F2797-85B8-AF46-87EE-BDA5B6677C3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3E093C-7958-7A49-BF92-32CA8E2894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39D6C3-791D-EA47-88F7-30B789CF92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898272-AC47-904F-8CDB-258063FBD1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27E5E80-99C4-3B4E-B715-BF0ABCABC2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D9D65-3A23-8045-874F-0C3392AFE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79537D-EAF2-8D45-A204-85FFAB1A41A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13680B-7B2B-5A43-A34C-02A69307158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7ECAC1-8087-EF47-AC91-C51F18F3D5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D106A0-0928-464E-B005-A05D1715E6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F13A3E-7FD9-7C4A-B5F2-153DEBF8F23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BA7B19-66B4-494B-B9C2-F29F363EBA0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E596A0-5B8D-8446-80AB-0C18701882D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4B0B06-F23B-B344-AEE4-251E1364AE9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13C4514-4E93-AA44-8EE7-817D54764F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890C0C-C839-8C46-B8DE-7BF16DBDDFC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3EE1C3-F350-124C-844B-AF009D12034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43437F5-D61C-EE4E-8229-470133D2B50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490293-9952-784E-9F5F-932BF530F99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FB7AFD-D2D7-6948-8CD2-F734A1D061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TextBox 25">
            <a:extLst>
              <a:ext uri="{FF2B5EF4-FFF2-40B4-BE49-F238E27FC236}">
                <a16:creationId xmlns:a16="http://schemas.microsoft.com/office/drawing/2014/main" id="{4F2ECC04-E88D-1247-AE2E-9B6A6B2E431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BC5AECEF-FA63-AC44-B158-F08B9FED3847}"/>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A19EFC0-6FA6-EB44-BEE1-74E0D3F0C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33102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2606901"/>
            <a:ext cx="6858000" cy="1729693"/>
          </a:xfrm>
        </p:spPr>
        <p:txBody>
          <a:bodyPr/>
          <a:lstStyle/>
          <a:p>
            <a:r>
              <a:rPr lang="en-US" b="0">
                <a:ea typeface="+mj-lt"/>
                <a:cs typeface="+mj-lt"/>
              </a:rPr>
              <a:t>Unit 3.3 Railroad (RR)-Highway Grade Crossings and Drawbridges </a:t>
            </a:r>
            <a:br>
              <a:rPr lang="en-US" b="0">
                <a:ea typeface="+mj-lt"/>
                <a:cs typeface="+mj-lt"/>
              </a:rPr>
            </a:br>
            <a:endParaRPr lang="en-US" sz="1500">
              <a:cs typeface="Calibri Light"/>
            </a:endParaRPr>
          </a:p>
        </p:txBody>
      </p:sp>
      <p:sp>
        <p:nvSpPr>
          <p:cNvPr id="8" name="Oval 7">
            <a:extLst>
              <a:ext uri="{FF2B5EF4-FFF2-40B4-BE49-F238E27FC236}">
                <a16:creationId xmlns:a16="http://schemas.microsoft.com/office/drawing/2014/main" id="{4FBA0761-04A7-8147-8ADC-6C4C5D33B2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ABD562-462D-0946-953B-2E8FAE4B55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D55831-AFD7-3B48-83F8-2514D873E71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714A20-35B1-0D41-8507-3B36344A4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826F1A-27D1-D74A-AC19-567CD528A3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8EE9C2-0560-474D-A3A1-8B7E63CE3B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18D5B8-1F3B-554D-BF74-FAC4E248FA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4E4D4D-5D4C-E940-80A2-03075EF3B8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3880AD-5F89-5F4F-8F34-313897B72A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F48A36-25BE-B54F-89EE-7EE83C6C57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0D39-065A-7440-B6A6-E2DCB6FC31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AE882F-F470-DE40-8172-9186C4432E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3CF7CE-8DB1-7142-A78D-1DCC1CF42D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123569-0A49-894C-A258-20D76AE60C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64EFDB-82BC-BB4C-8955-69CEDF7AB1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783B8EE-CBE7-964F-9C67-13AD6B2F71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A8D9500-FAD8-534E-8D33-D9C7AC8059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26A5537-19AF-C84A-B0E5-369E66F31CF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601DC121-5964-D044-B841-D9D085D795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622DCF-9A6D-8847-9B42-B40F1D4663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6FE04AD2-CEA4-BB41-9CF3-BEC76A2663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AB516762-AC5E-A848-A327-44D93F30C3B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AA49D4D4-2A96-8D45-AC4C-8B83EE4A6B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6BA7D32E-2D28-3F42-A546-7F45D886948C}"/>
              </a:ext>
            </a:extLst>
          </p:cNvPr>
          <p:cNvSpPr txBox="1"/>
          <p:nvPr/>
        </p:nvSpPr>
        <p:spPr>
          <a:xfrm>
            <a:off x="1721530" y="6345191"/>
            <a:ext cx="5721118" cy="276999"/>
          </a:xfrm>
          <a:prstGeom prst="rect">
            <a:avLst/>
          </a:prstGeom>
          <a:noFill/>
        </p:spPr>
        <p:txBody>
          <a:bodyPr wrap="none" rtlCol="0">
            <a:spAutoFit/>
          </a:bodyPr>
          <a:lstStyle/>
          <a:p>
            <a:r>
              <a:rPr lang="en-US" sz="1200" i="1"/>
              <a:t>This unit satisfies FMCSA’s ELDT requirements for units A1.3.3, BA1.3.3, B1.3.3, and C1.14</a:t>
            </a:r>
          </a:p>
        </p:txBody>
      </p:sp>
    </p:spTree>
    <p:extLst>
      <p:ext uri="{BB962C8B-B14F-4D97-AF65-F5344CB8AC3E}">
        <p14:creationId xmlns:p14="http://schemas.microsoft.com/office/powerpoint/2010/main" val="13830843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5" name="Content Placeholder 4">
            <a:extLst>
              <a:ext uri="{FF2B5EF4-FFF2-40B4-BE49-F238E27FC236}">
                <a16:creationId xmlns:a16="http://schemas.microsoft.com/office/drawing/2014/main" id="{158FD5AE-5C6C-A048-9EE1-079DF7551558}"/>
              </a:ext>
            </a:extLst>
          </p:cNvPr>
          <p:cNvSpPr>
            <a:spLocks noGrp="1"/>
          </p:cNvSpPr>
          <p:nvPr>
            <p:ph idx="1"/>
          </p:nvPr>
        </p:nvSpPr>
        <p:spPr/>
        <p:txBody>
          <a:bodyPr/>
          <a:lstStyle/>
          <a:p>
            <a:pPr marL="0" indent="0">
              <a:buNone/>
            </a:pPr>
            <a:r>
              <a:rPr lang="en-US" b="1">
                <a:cs typeface="Calibri"/>
              </a:rPr>
              <a:t>Drawbridges</a:t>
            </a:r>
          </a:p>
          <a:p>
            <a:r>
              <a:rPr lang="en-US">
                <a:cs typeface="Calibri"/>
              </a:rPr>
              <a:t>Stop at drawbridges that do not have a signal light or traffic control attendant</a:t>
            </a:r>
          </a:p>
          <a:p>
            <a:r>
              <a:rPr lang="en-US">
                <a:cs typeface="Calibri"/>
              </a:rPr>
              <a:t>Stop at least 50 feet before the draw of the bridge. Look to make sure the draw is completely closed before crossing. You do not need to stop, but must slow down and make sure it’s safe, when:</a:t>
            </a:r>
          </a:p>
          <a:p>
            <a:pPr lvl="1">
              <a:buFont typeface="Courier New" panose="02070309020205020404" pitchFamily="49" charset="0"/>
              <a:buChar char="o"/>
            </a:pPr>
            <a:r>
              <a:rPr lang="en-US" sz="2100">
                <a:cs typeface="Calibri"/>
              </a:rPr>
              <a:t>There is a traffic light showing green.</a:t>
            </a:r>
          </a:p>
          <a:p>
            <a:pPr lvl="1">
              <a:buFont typeface="Courier New" panose="02070309020205020404" pitchFamily="49" charset="0"/>
              <a:buChar char="o"/>
            </a:pPr>
            <a:r>
              <a:rPr lang="en-US" sz="2100">
                <a:cs typeface="Calibri"/>
              </a:rPr>
              <a:t>The bridge has an attendant or traffic officer who controls traffic whenever the bridge opens.</a:t>
            </a:r>
          </a:p>
          <a:p>
            <a:endParaRPr lang="en-US"/>
          </a:p>
        </p:txBody>
      </p:sp>
      <p:sp>
        <p:nvSpPr>
          <p:cNvPr id="2" name="Slide Number Placeholder 1">
            <a:extLst>
              <a:ext uri="{FF2B5EF4-FFF2-40B4-BE49-F238E27FC236}">
                <a16:creationId xmlns:a16="http://schemas.microsoft.com/office/drawing/2014/main" id="{E7FCF279-1F53-C344-BA6C-EDA1F43CFA4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234</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5C6DA-B0B3-FF44-90C4-DF9438D825E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0AF0F6-CE89-1E43-B099-485E6437AB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65354E-CFC0-0B45-8525-F5ADA05484F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E57B32-8C20-3B4A-92C7-CC13540FEA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55AFFF-3B05-604A-AC3A-B847A6F35F2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4E119E-A919-2443-B58B-C1524AE8A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0A125-87C3-1445-9F6F-6BD22184F6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22448-E937-F74A-A5C9-D87609FD3B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EE4772-D69F-0B4A-8CED-EFCF62F7B0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BEB864-0807-184D-8C3A-4BB79FB8B0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743AFC3-517A-FB44-809E-5B47C7B9D45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A7966-8794-7D4E-B6BF-EB0E7E12F7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B1E41B-CBBF-1A4C-8B1C-B5C0FF176F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D38F42-DE6A-344F-B994-B40D1C0E418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72891-DB3B-6646-B1EA-583313A425F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C67D490B-7F14-C343-89DC-1CABDDEC04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E39990A-2F4E-3D44-B8A3-E8B4165B2B3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4039AA8-D220-CD41-9C5E-9FD54345BE0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9525ED82-D0DC-9D4B-ADC8-9F4A697C06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73D4194D-0FB9-894E-919E-F75FE8665E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094404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769A-F8FF-4C6C-842C-ED19DE9FBFC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1ABB9EA7-5DF4-43A4-974E-7D891C9273E1}"/>
              </a:ext>
            </a:extLst>
          </p:cNvPr>
          <p:cNvSpPr>
            <a:spLocks noGrp="1"/>
          </p:cNvSpPr>
          <p:nvPr>
            <p:ph idx="1"/>
          </p:nvPr>
        </p:nvSpPr>
        <p:spPr/>
        <p:txBody>
          <a:bodyPr/>
          <a:lstStyle/>
          <a:p>
            <a:pPr marL="0" indent="0">
              <a:buNone/>
            </a:pPr>
            <a:r>
              <a:rPr lang="en-US" sz="1800" b="1"/>
              <a:t>Railroad Grade Crossing Environments Overview</a:t>
            </a:r>
          </a:p>
          <a:p>
            <a:r>
              <a:rPr lang="en-US" sz="1800"/>
              <a:t>Highway-railroad grade crossings are intersections where a highway crosses a railroad at-grade. They are also called level crossings in Canada &amp; other countries.</a:t>
            </a:r>
          </a:p>
          <a:p>
            <a:r>
              <a:rPr lang="en-US" sz="1800"/>
              <a:t>To avoid collisions, warning/control devices are required at grade crossings </a:t>
            </a:r>
          </a:p>
          <a:p>
            <a:r>
              <a:rPr lang="en-US" sz="1800"/>
              <a:t>Active Grade Crossings have:</a:t>
            </a:r>
          </a:p>
          <a:p>
            <a:pPr lvl="1"/>
            <a:r>
              <a:rPr lang="en-US"/>
              <a:t>Active warning and control devices such as bells, flashing lights, &amp; gates </a:t>
            </a:r>
          </a:p>
          <a:p>
            <a:pPr lvl="1"/>
            <a:r>
              <a:rPr lang="en-US"/>
              <a:t>Passive warning devices such as crossbucks (x-shaped signs that mean yield to the train), yield, or stop signs and pavement markings.  </a:t>
            </a:r>
          </a:p>
          <a:p>
            <a:r>
              <a:rPr lang="en-US" sz="1800"/>
              <a:t>Passive Grade Crossings have only passive warning devices. These warning/control devices are specified in the </a:t>
            </a:r>
            <a:r>
              <a:rPr lang="en-US" sz="1800">
                <a:hlinkClick r:id="rId2" tooltip="Manual of Uniform Traffic Control Devices"/>
              </a:rPr>
              <a:t>Manual of Uniform Traffic Control Devices</a:t>
            </a:r>
            <a:r>
              <a:rPr lang="en-US" sz="1800"/>
              <a:t> (MUTCD).</a:t>
            </a:r>
          </a:p>
        </p:txBody>
      </p:sp>
      <p:sp>
        <p:nvSpPr>
          <p:cNvPr id="4" name="Slide Number Placeholder 3">
            <a:extLst>
              <a:ext uri="{FF2B5EF4-FFF2-40B4-BE49-F238E27FC236}">
                <a16:creationId xmlns:a16="http://schemas.microsoft.com/office/drawing/2014/main" id="{2738874E-9138-4E4F-9190-8277AC2F1F1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235</a:t>
            </a:fld>
            <a:endParaRPr lang="en-US"/>
          </a:p>
        </p:txBody>
      </p:sp>
      <p:sp>
        <p:nvSpPr>
          <p:cNvPr id="5" name="Oval 4">
            <a:extLst>
              <a:ext uri="{FF2B5EF4-FFF2-40B4-BE49-F238E27FC236}">
                <a16:creationId xmlns:a16="http://schemas.microsoft.com/office/drawing/2014/main" id="{A9FA4BB4-4FC4-4741-A770-021991BF33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50AE78A-C283-C846-9FDD-3FA7000DB3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19F216-CFDE-5642-B90B-44A0075BE1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87BDEC-2C08-594D-9CF8-AB40F9C5D5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F601CB-A1C5-504C-8CAC-B2350285B5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C196F5-0679-A747-97F4-1A3A4A922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7EA9BB-62F5-C94C-9315-5EF0697180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E13C10-AA9F-704B-A2A0-AD27209E62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2F19D2-7F65-BB47-A69D-009116F87F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864EAE-78DE-804B-93D2-042C27F493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307BCC-928F-8942-826D-A98F3940B0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584D98-F76E-9E40-9FCF-33C9090868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04511D-4504-3746-82A2-5C32B8CDAFC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FBEA0E-BA76-6F4A-A4D6-D41681088E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A9A5BD-3425-FB43-9248-A55D39124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8E28A9E3-B847-164C-A7F1-49659BA894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340DB3-E52E-B143-A208-D12D1F8FD4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E1D3D13-726B-C548-8785-B863FC92AC1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856FD52-74C6-354D-A1C6-0C2194123EA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987BBD4F-31C5-924C-A107-D841BF392EF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5022788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4435B9-5ACE-4D72-ABC4-28D8CFE49D9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6B27CF2D-EBE6-4879-8C4D-375A63617C7F}"/>
              </a:ext>
            </a:extLst>
          </p:cNvPr>
          <p:cNvSpPr>
            <a:spLocks noGrp="1"/>
          </p:cNvSpPr>
          <p:nvPr>
            <p:ph idx="1"/>
          </p:nvPr>
        </p:nvSpPr>
        <p:spPr/>
        <p:txBody>
          <a:bodyPr/>
          <a:lstStyle/>
          <a:p>
            <a:r>
              <a:rPr lang="en-US" sz="2400"/>
              <a:t>Grade crossings may be public or private:</a:t>
            </a:r>
          </a:p>
          <a:p>
            <a:pPr lvl="1">
              <a:buFont typeface="Courier New" panose="02070309020205020404" pitchFamily="49" charset="0"/>
              <a:buChar char="o"/>
            </a:pPr>
            <a:r>
              <a:rPr lang="en-US" sz="2400"/>
              <a:t>Public grade crossings are roadways that are under the jurisdiction of, and maintained by, a public authority. </a:t>
            </a:r>
          </a:p>
          <a:p>
            <a:pPr lvl="1">
              <a:buFont typeface="Courier New" panose="02070309020205020404" pitchFamily="49" charset="0"/>
              <a:buChar char="o"/>
            </a:pPr>
            <a:r>
              <a:rPr lang="en-US" sz="2400"/>
              <a:t>Private grade crossings are on privately owned roadways, such as on a farm or industrial area, and are intended for use by the owner or by the owner’s licensees &amp; invitees. A private crossing is not intended for public use and is not maintained by a public highway authority. </a:t>
            </a:r>
          </a:p>
          <a:p>
            <a:endParaRPr lang="en-US"/>
          </a:p>
        </p:txBody>
      </p:sp>
      <p:sp>
        <p:nvSpPr>
          <p:cNvPr id="4" name="Slide Number Placeholder 3">
            <a:extLst>
              <a:ext uri="{FF2B5EF4-FFF2-40B4-BE49-F238E27FC236}">
                <a16:creationId xmlns:a16="http://schemas.microsoft.com/office/drawing/2014/main" id="{3B6E48EE-D485-43F0-8B5F-9CCA6179298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236</a:t>
            </a:fld>
            <a:endParaRPr lang="en-US"/>
          </a:p>
        </p:txBody>
      </p:sp>
      <p:sp>
        <p:nvSpPr>
          <p:cNvPr id="6" name="Oval 5">
            <a:extLst>
              <a:ext uri="{FF2B5EF4-FFF2-40B4-BE49-F238E27FC236}">
                <a16:creationId xmlns:a16="http://schemas.microsoft.com/office/drawing/2014/main" id="{7C403F04-662B-0046-982C-5F155ECAE3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F8D98B-5BB3-0C4D-ACA4-B3DD2BEDAF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9104C0-B351-E540-BA2F-BDC3817EC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E5E8BF-2607-2643-91F1-C7FEB1DE24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8656E3-6C6E-C747-BE7E-21D726022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EF9F86B-2636-2C42-B04E-C6F4F66694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2A808-1E25-EF47-B513-4568140D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95CEF3-0A33-C048-AAAA-78A1203D69C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0606A7-E87E-C048-8890-2ED070EE30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91A860-A48C-7A4F-82C0-5AD363D210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EDA679-87F5-0E4C-A128-D50544FF01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C23A10-7F2D-6C46-852C-A1523ED6B05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DE2CEB-CC8D-0F4C-991E-3A1754AF88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AF112D-64AF-874C-8948-94DA7D69FA4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089065-FA60-5042-8903-5E158ECA146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1B92293-122C-E347-B7E4-F5581F73489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9B16BE8-F1B4-9D4A-812B-7731743C022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FADDBC-D58A-FA4F-B42C-7F4E37ABCB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E80EE2-4FC1-4F41-8B4B-472E37693FC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E710B50-AB1C-AE47-B9BA-34EB21E6E5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5153948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2" name="Content Placeholder 11" descr="Graphical user interface, application, Word&#10;&#10;Description automatically generated">
            <a:extLst>
              <a:ext uri="{FF2B5EF4-FFF2-40B4-BE49-F238E27FC236}">
                <a16:creationId xmlns:a16="http://schemas.microsoft.com/office/drawing/2014/main" id="{D475F170-4B45-FF4D-8470-E2EE4FD699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640" y="1825625"/>
            <a:ext cx="6444719" cy="4351338"/>
          </a:xfrm>
        </p:spPr>
      </p:pic>
      <p:sp>
        <p:nvSpPr>
          <p:cNvPr id="2" name="Slide Number Placeholder 1">
            <a:extLst>
              <a:ext uri="{FF2B5EF4-FFF2-40B4-BE49-F238E27FC236}">
                <a16:creationId xmlns:a16="http://schemas.microsoft.com/office/drawing/2014/main" id="{7DD79D5D-8AFD-CB42-B7B1-684357CD005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237</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528EF-4499-5948-9D27-62B1E32AAC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B861C6-33F1-694E-A155-F71D9D32FF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1F0EF2-DC8A-194A-BA6E-DE920245F6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8B1241-5157-1D49-BC1D-2860E02751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565DB0-E8E1-4B42-95EB-AE8229E97F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1BF6B-3694-0F4A-86EC-04053804AD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050A4E-2981-F144-BADC-4CFE0A1344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5CE19D-7B2A-EA45-A3D6-AFDB52C4904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346CB2-D916-704B-A992-3B503F52D2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8183D4-927C-2E4D-A7F3-B94206E5C3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0E5587-E5B7-FE4C-9CFB-2882A97D88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6BD061-8F52-4940-B16E-A267520E11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F46DA1D-5840-AF4F-B003-CFA90BD5D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FA347B-0BA8-C442-AB04-9941ECACAEE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5F03234-CC69-DC4E-950F-290EAA90F36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064B4097-397A-5B4B-9DA2-BC9391F267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B78486-3375-E848-A543-F70763D2EDB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90FE2024-196E-6A4B-851B-259794ABD3E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6C7115F4-4E85-3646-B956-AF5CE34CEA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DAFF9007-B6AD-8542-BB4D-B7FA5FE0200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718459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1FAE3-1D03-7141-A345-0461B6A1150C}"/>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pic>
        <p:nvPicPr>
          <p:cNvPr id="13" name="Content Placeholder 12" descr="Graphical user interface, application, Word&#10;&#10;Description automatically generated">
            <a:extLst>
              <a:ext uri="{FF2B5EF4-FFF2-40B4-BE49-F238E27FC236}">
                <a16:creationId xmlns:a16="http://schemas.microsoft.com/office/drawing/2014/main" id="{0F88FF6D-47B2-C94A-84B2-69A39E28C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736" y="1825625"/>
            <a:ext cx="5558527" cy="4351338"/>
          </a:xfrm>
        </p:spPr>
      </p:pic>
      <p:sp>
        <p:nvSpPr>
          <p:cNvPr id="2" name="Slide Number Placeholder 1">
            <a:extLst>
              <a:ext uri="{FF2B5EF4-FFF2-40B4-BE49-F238E27FC236}">
                <a16:creationId xmlns:a16="http://schemas.microsoft.com/office/drawing/2014/main" id="{0C58CB18-AAFB-1442-B613-0F055B971B0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238</a:t>
            </a:fld>
            <a:endParaRPr lang="en-US"/>
          </a:p>
        </p:txBody>
      </p:sp>
      <p:sp>
        <p:nvSpPr>
          <p:cNvPr id="9" name="Oval 8">
            <a:extLst>
              <a:ext uri="{FF2B5EF4-FFF2-40B4-BE49-F238E27FC236}">
                <a16:creationId xmlns:a16="http://schemas.microsoft.com/office/drawing/2014/main" id="{AC83080C-EF15-2348-A384-537736A988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B2A4A-9F1B-4A46-944F-F1D4F35A14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5406A4-9B2F-0B4A-8494-51475FF2466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E0CF15-7652-204E-8796-D8128CFAF6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007664-11BE-C44E-9423-0F3B885B6B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0225B9-3C70-EC4E-8A25-9F9ED6E6AD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977B01-039A-C144-9808-637C73997EA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1507C6-A441-5E47-B448-A781043A8A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0A74A3-56CC-284A-A7E7-B8BC0F98C45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603B008-19FC-F546-8AB5-B04A21AFD7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D43C57-A8A3-E044-A046-2A6C1AF60E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833FBF-F4E2-A448-9752-30BFDC06E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D26362-0E11-B745-B9A8-6CBC95442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D1DFDE-EBB7-C348-8175-EB3945A9E1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8EDD51-CAC0-484D-BD35-2BF03D678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70746B-E690-774C-9398-890F056FA4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979598-E1EE-6743-A4C5-8AB547CDB8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1532F1-851C-AD4F-BB7B-E6E4499F634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6CCFE329-EE72-F948-A797-ED713D260A8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1D6C0CD-9749-664F-B8B2-FE9615CA64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C2453660-80AA-B740-8FB2-EFDED14684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DC6848D-8FCA-1E4C-B085-1B7041767FB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3AA6F48-61D7-0449-8369-D9C12576056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317935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5782-8BFC-412F-BAE0-A5A4DE995E0F}"/>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8E72627D-AFF4-4BA0-88D3-8BA952D7F667}"/>
              </a:ext>
            </a:extLst>
          </p:cNvPr>
          <p:cNvSpPr>
            <a:spLocks noGrp="1"/>
          </p:cNvSpPr>
          <p:nvPr>
            <p:ph idx="1"/>
          </p:nvPr>
        </p:nvSpPr>
        <p:spPr/>
        <p:txBody>
          <a:bodyPr/>
          <a:lstStyle/>
          <a:p>
            <a:pPr marL="0" indent="0">
              <a:buNone/>
            </a:pPr>
            <a:r>
              <a:rPr lang="en-US" sz="1800" b="1" i="0" u="none" strike="noStrike" baseline="0">
                <a:solidFill>
                  <a:srgbClr val="000000"/>
                </a:solidFill>
                <a:latin typeface="Arial" panose="020B0604020202020204" pitchFamily="34" charset="0"/>
              </a:rPr>
              <a:t>These vehicles are required to stop at all railroad grade crossings: </a:t>
            </a:r>
            <a:endParaRPr lang="en-US" sz="1800" b="0" i="0" u="none" strike="noStrike" baseline="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Buses carrying passengers</a:t>
            </a:r>
          </a:p>
          <a:p>
            <a:r>
              <a:rPr lang="en-US" sz="1800" i="0" u="none" strike="noStrike" baseline="0">
                <a:solidFill>
                  <a:srgbClr val="000000"/>
                </a:solidFill>
                <a:latin typeface="Arial" panose="020B0604020202020204" pitchFamily="34" charset="0"/>
              </a:rPr>
              <a:t>School buses (whether carrying passengers or not)</a:t>
            </a:r>
            <a:endParaRPr lang="en-US" sz="1800">
              <a:solidFill>
                <a:srgbClr val="000000"/>
              </a:solidFill>
              <a:latin typeface="Arial" panose="020B0604020202020204" pitchFamily="34" charset="0"/>
            </a:endParaRPr>
          </a:p>
          <a:p>
            <a:r>
              <a:rPr lang="en-US" sz="1800" i="0" u="none" strike="noStrike" baseline="0">
                <a:solidFill>
                  <a:srgbClr val="000000"/>
                </a:solidFill>
                <a:latin typeface="Arial" panose="020B0604020202020204" pitchFamily="34" charset="0"/>
              </a:rPr>
              <a:t>Placarded vehicles</a:t>
            </a:r>
          </a:p>
          <a:p>
            <a:pPr marL="0" indent="0">
              <a:buNone/>
            </a:pPr>
            <a:endParaRPr lang="en-US" sz="1800" i="0" u="none" strike="noStrike" baseline="0">
              <a:solidFill>
                <a:srgbClr val="000000"/>
              </a:solidFill>
              <a:latin typeface="Arial" panose="020B0604020202020204" pitchFamily="34" charset="0"/>
            </a:endParaRPr>
          </a:p>
          <a:p>
            <a:pPr marL="0" indent="0">
              <a:buNone/>
            </a:pPr>
            <a:r>
              <a:rPr lang="en-US" sz="1800" b="1" i="0" u="none" strike="noStrike" baseline="0">
                <a:solidFill>
                  <a:srgbClr val="000000"/>
                </a:solidFill>
                <a:latin typeface="Arial" panose="020B0604020202020204" pitchFamily="34" charset="0"/>
              </a:rPr>
              <a:t>Railroad Grade Crossing Violation </a:t>
            </a:r>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You will be disqualified from operating a commercial motor vehicle for: </a:t>
            </a:r>
          </a:p>
          <a:p>
            <a:r>
              <a:rPr lang="en-US" sz="1800" b="0" i="0" u="none" strike="noStrike" baseline="0">
                <a:solidFill>
                  <a:srgbClr val="000000"/>
                </a:solidFill>
                <a:latin typeface="Arial" panose="020B0604020202020204" pitchFamily="34" charset="0"/>
              </a:rPr>
              <a:t>60 days if you are convicted of a railroad grade crossing violation.</a:t>
            </a:r>
          </a:p>
          <a:p>
            <a:r>
              <a:rPr lang="en-US" sz="1800" b="0" i="0" u="none" strike="noStrike" baseline="0">
                <a:solidFill>
                  <a:srgbClr val="000000"/>
                </a:solidFill>
                <a:latin typeface="Arial" panose="020B0604020202020204" pitchFamily="34" charset="0"/>
              </a:rPr>
              <a:t>120 days if, during any three-year period, you are convicted of two railroad grade crossing violations arising from separate incidents.</a:t>
            </a:r>
          </a:p>
          <a:p>
            <a:r>
              <a:rPr lang="en-US" sz="1800" b="0" i="0" u="none" strike="noStrike" baseline="0">
                <a:solidFill>
                  <a:srgbClr val="000000"/>
                </a:solidFill>
                <a:latin typeface="Arial" panose="020B0604020202020204" pitchFamily="34" charset="0"/>
              </a:rPr>
              <a:t>One year if, during any three-year period, you are convicted of three or more railroad grade crossing violations arising from separate incidents.</a:t>
            </a:r>
          </a:p>
          <a:p>
            <a:pPr marL="0" indent="0">
              <a:buNone/>
            </a:pPr>
            <a:endParaRPr lang="en-US" sz="1800" i="0" u="none" strike="noStrike" baseline="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143C189-C484-453F-AB1C-81AB6509C16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239</a:t>
            </a:fld>
            <a:endParaRPr lang="en-US"/>
          </a:p>
        </p:txBody>
      </p:sp>
      <p:sp>
        <p:nvSpPr>
          <p:cNvPr id="5" name="Oval 4">
            <a:extLst>
              <a:ext uri="{FF2B5EF4-FFF2-40B4-BE49-F238E27FC236}">
                <a16:creationId xmlns:a16="http://schemas.microsoft.com/office/drawing/2014/main" id="{BD00E576-785F-C142-AEDC-19E65CEE60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8EB20D-52C2-CE47-922B-50E6F9A1C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3CA8CE-22AD-BF4E-A2F3-183D008D18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54C678-BFB4-5248-8A27-9204B9250D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E213AC-E23F-3A42-8EDB-361A230DD6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106444-0D5C-BE47-A230-6257826ACD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91A7EC-7F7C-4A44-B635-F3EE3854C9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B67AEA-C694-3D4E-AE2C-FB84B824F3E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452F48-9B81-034B-BDC9-4EB3EACD7C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18941F-0EA0-0442-BF5B-8FBC0BC7AF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3F7CF0-3281-0D48-AC0C-2F0ADC857E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E94FE7-36D0-934E-BEE9-53CE65FDD4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E3010B-24DE-9145-A4F0-680BB37FDE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735622-6824-9446-BD2D-5F698A570F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C70C86-25D9-B24B-BDA8-3AAC4BB73DF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1967C373-4978-4142-829E-09ADBC04042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7899C3-BC54-9E4C-A280-654016CD5AD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30FEF81F-D841-9144-86BB-68749DAF2E7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7E3998E4-560D-1447-AC00-EC77D0DE765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0045667-1183-6242-A98D-69B5912E931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9567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 – Flat Mirrors</a:t>
            </a:r>
          </a:p>
          <a:p>
            <a:r>
              <a:rPr lang="en-US" sz="1800"/>
              <a:t>If necessary, move the arm holding each mirror so that you have an unobstructed view of the entire mirror.</a:t>
            </a:r>
          </a:p>
          <a:p>
            <a:r>
              <a:rPr lang="en-US" sz="1800"/>
              <a:t>Rotate both flat mirrors horizontally until the inside edges pick up the rear corners of the coach body. This is just to permit you to see what is happening right next to the coach. Rotating them inward any further is a common mistake and will limit their benefit — you don’t need to see the side of the coach — you need to see what is along the outside of the coach. </a:t>
            </a:r>
          </a:p>
          <a:p>
            <a:r>
              <a:rPr lang="en-US" sz="1800"/>
              <a:t>Rotate the left (driver side) flat mirror vertically until the bottom one­-third of the mirror shows the roadway. That is, the horizon is about one-third of the way from the bottom of the mirror.</a:t>
            </a:r>
          </a:p>
          <a:p>
            <a:r>
              <a:rPr lang="en-US" sz="1800"/>
              <a:t>Rotate the right flat mirror vertically until the bottom two-thirds of the mirror shows the roadway. The horizon should be about one-third of the way from the top of the mirror. You should be able to see the right rear wheel(s) of the coach.</a:t>
            </a:r>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1400">
              <a:cs typeface="Calibri"/>
            </a:endParaRPr>
          </a:p>
          <a:p>
            <a:pPr marL="0" indent="0">
              <a:buNone/>
            </a:pPr>
            <a:endParaRPr lang="en-US" sz="1400"/>
          </a:p>
          <a:p>
            <a:endParaRPr lang="en-US" sz="14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24</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131E57-184F-9D46-8899-26C691EACDD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17F5F1-FAB4-C84B-AFEF-E3EC399AAB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E40F20-2A61-3741-8714-902F1FCCEA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B74089-F700-AB43-B1B9-5D066667E2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F6F53A-B7B5-A245-AA45-2E6B9AFCFB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C72B46-78E5-DD44-8867-69D0825173C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13E4C7DC-B947-A744-9AEA-54B53B0AD7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4EBDF1-0B1E-A545-824B-BDF0CB9EA8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B1AA9C00-0D90-444D-BF29-8C9CC06B0F7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DB67F57-434F-C247-BF4F-D061E6753C3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EA916495-BB52-CC4B-886F-3FD61149F7C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9759640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85FFC60-3594-401D-B9C3-58F9B1D3C242}"/>
              </a:ext>
            </a:extLst>
          </p:cNvPr>
          <p:cNvSpPr>
            <a:spLocks noGrp="1"/>
          </p:cNvSpPr>
          <p:nvPr>
            <p:ph type="title"/>
          </p:nvPr>
        </p:nvSpPr>
        <p:spPr/>
        <p:txBody>
          <a:bodyPr/>
          <a:lstStyle/>
          <a:p>
            <a:r>
              <a:rPr lang="en-US" sz="2550">
                <a:ea typeface="+mj-lt"/>
                <a:cs typeface="+mj-lt"/>
              </a:rPr>
              <a:t>Railroad (RR)-Highway Grade Crossings &amp; Drawbridges </a:t>
            </a:r>
            <a:endParaRPr lang="en-US" altLang="en-US" sz="2550"/>
          </a:p>
        </p:txBody>
      </p:sp>
      <p:sp>
        <p:nvSpPr>
          <p:cNvPr id="232451" name="Content Placeholder 2">
            <a:extLst>
              <a:ext uri="{FF2B5EF4-FFF2-40B4-BE49-F238E27FC236}">
                <a16:creationId xmlns:a16="http://schemas.microsoft.com/office/drawing/2014/main" id="{24DFBB27-D4EA-41F5-B07A-A793973CD417}"/>
              </a:ext>
            </a:extLst>
          </p:cNvPr>
          <p:cNvSpPr>
            <a:spLocks noGrp="1"/>
          </p:cNvSpPr>
          <p:nvPr>
            <p:ph idx="1"/>
          </p:nvPr>
        </p:nvSpPr>
        <p:spPr/>
        <p:txBody>
          <a:bodyPr/>
          <a:lstStyle/>
          <a:p>
            <a:r>
              <a:rPr lang="en-US" altLang="en-US"/>
              <a:t>11 times more likely to be fatal</a:t>
            </a:r>
            <a:endParaRPr lang="en-US" altLang="en-US">
              <a:cs typeface="Calibri"/>
            </a:endParaRPr>
          </a:p>
          <a:p>
            <a:r>
              <a:rPr lang="en-US" altLang="en-US"/>
              <a:t>Do not shift gears while crossing tracks</a:t>
            </a:r>
            <a:endParaRPr lang="en-US" altLang="en-US">
              <a:cs typeface="Calibri"/>
            </a:endParaRPr>
          </a:p>
          <a:p>
            <a:r>
              <a:rPr lang="en-US" altLang="en-US"/>
              <a:t>Don’t rely on RR crossing warning lights or gates</a:t>
            </a:r>
            <a:endParaRPr lang="en-US" altLang="en-US">
              <a:cs typeface="Calibri"/>
            </a:endParaRPr>
          </a:p>
          <a:p>
            <a:r>
              <a:rPr lang="en-US" altLang="en-US"/>
              <a:t>Watch for vehicles that are required to stop at crossings</a:t>
            </a:r>
          </a:p>
          <a:p>
            <a:r>
              <a:rPr lang="en-US" altLang="en-US">
                <a:cs typeface="Calibri"/>
              </a:rPr>
              <a:t>Never race a train to the crossing</a:t>
            </a:r>
          </a:p>
          <a:p>
            <a:r>
              <a:rPr lang="en-US" altLang="en-US"/>
              <a:t>Look for a second train</a:t>
            </a:r>
          </a:p>
          <a:p>
            <a:pPr lvl="1">
              <a:buFont typeface="Courier New" panose="02070309020205020404" pitchFamily="49" charset="0"/>
              <a:buChar char="o"/>
            </a:pPr>
            <a:r>
              <a:rPr lang="en-US" altLang="en-US" sz="2100">
                <a:cs typeface="Calibri"/>
              </a:rPr>
              <a:t>Eliminate all distractions &amp; noises to listen for trains</a:t>
            </a:r>
          </a:p>
        </p:txBody>
      </p:sp>
      <p:sp>
        <p:nvSpPr>
          <p:cNvPr id="2" name="Slide Number Placeholder 1">
            <a:extLst>
              <a:ext uri="{FF2B5EF4-FFF2-40B4-BE49-F238E27FC236}">
                <a16:creationId xmlns:a16="http://schemas.microsoft.com/office/drawing/2014/main" id="{07081D23-92BB-8745-83FF-B6502A367F24}"/>
              </a:ext>
            </a:extLst>
          </p:cNvPr>
          <p:cNvSpPr>
            <a:spLocks noGrp="1"/>
          </p:cNvSpPr>
          <p:nvPr>
            <p:ph type="sldNum" sz="quarter" idx="10"/>
          </p:nvPr>
        </p:nvSpPr>
        <p:spPr/>
        <p:txBody>
          <a:bodyPr/>
          <a:lstStyle/>
          <a:p>
            <a:r>
              <a:rPr lang="en-US" altLang="en-US"/>
              <a:t> / </a:t>
            </a:r>
            <a:fld id="{C6AC2714-FA1C-4857-811B-0E0524E191A1}" type="slidenum">
              <a:rPr lang="en-US" altLang="en-US" smtClean="0"/>
              <a:pPr/>
              <a:t>240</a:t>
            </a:fld>
            <a:endParaRPr lang="en-US" altLang="en-US"/>
          </a:p>
        </p:txBody>
      </p:sp>
      <p:sp>
        <p:nvSpPr>
          <p:cNvPr id="5" name="Oval 4">
            <a:extLst>
              <a:ext uri="{FF2B5EF4-FFF2-40B4-BE49-F238E27FC236}">
                <a16:creationId xmlns:a16="http://schemas.microsoft.com/office/drawing/2014/main" id="{FBDFA7E4-0A7B-8049-A1D5-FD317817A7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CDFBD2-86B5-FB41-9BBD-1684218B28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B1656C-8EBD-3B48-BE84-9DE43D4814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1E5EEA-46B8-7840-A60A-7403EDBC15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25BEA59-F16F-0448-A6FF-E1D4C0BF9FC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19D02E-52C4-FF45-AD05-AEC1DFC30C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EB740E-FC52-B84A-A7CC-28B9D0FBB4A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51087E-BB25-7842-A5D9-6E9BFACA8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513DB8-142A-0644-BAC3-3AAD08EA01D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84F16B-5B6B-0342-94E3-EC82CB9D1F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301102-61CF-6244-AA1B-07501129E4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9A8B44-7F92-0B44-BE6B-C77980F6537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8EF851-46E1-4E40-A18F-579659BF8B9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1AE859-9B40-E241-A748-B085645E47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F302BE2-3347-F244-9682-DB8425E20BF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FF28FE31-D180-714E-B486-6D57255E9A8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E1A53F-C367-E344-A96F-905F1A05F5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EF731FB8-8549-D949-B5EF-69A0C9CF002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84075199-2C09-904E-8D90-5E84DC3C2FE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1DB78DD-111B-8B46-B3E0-3528332C593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16775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07EA-6A40-428C-BC39-141EEEF6EE1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38C0BA40-AAB0-4B13-A55A-7264D4555B0D}"/>
              </a:ext>
            </a:extLst>
          </p:cNvPr>
          <p:cNvSpPr>
            <a:spLocks noGrp="1"/>
          </p:cNvSpPr>
          <p:nvPr>
            <p:ph idx="1"/>
          </p:nvPr>
        </p:nvSpPr>
        <p:spPr/>
        <p:txBody>
          <a:bodyPr/>
          <a:lstStyle/>
          <a:p>
            <a:pPr marL="0" indent="0">
              <a:buNone/>
            </a:pPr>
            <a:r>
              <a:rPr lang="en-US" b="1" i="0" u="none" strike="noStrike" baseline="0">
                <a:solidFill>
                  <a:srgbClr val="000000"/>
                </a:solidFill>
                <a:latin typeface="Arial" panose="020B0604020202020204" pitchFamily="34" charset="0"/>
              </a:rPr>
              <a:t>Stalling on Railroad Tracks </a:t>
            </a:r>
            <a:endParaRPr lang="en-US" b="0" i="0" u="none" strike="noStrike" baseline="0">
              <a:solidFill>
                <a:srgbClr val="000000"/>
              </a:solidFill>
              <a:latin typeface="Arial" panose="020B0604020202020204" pitchFamily="34" charset="0"/>
            </a:endParaRPr>
          </a:p>
          <a:p>
            <a:r>
              <a:rPr lang="en-US"/>
              <a:t>Once you begin crossing the tracks, do not hesitate. Cross without stopping.</a:t>
            </a:r>
            <a:endParaRPr lang="en-US">
              <a:solidFill>
                <a:srgbClr val="000000"/>
              </a:solidFill>
              <a:latin typeface="Arial" panose="020B0604020202020204" pitchFamily="34" charset="0"/>
            </a:endParaRPr>
          </a:p>
          <a:p>
            <a:r>
              <a:rPr lang="en-US" b="0" i="0" u="none" strike="noStrike" baseline="0">
                <a:solidFill>
                  <a:srgbClr val="000000"/>
                </a:solidFill>
                <a:latin typeface="Arial" panose="020B0604020202020204" pitchFamily="34" charset="0"/>
              </a:rPr>
              <a:t>If your vehicle becomes stalled on railroad tracks and a train is approaching, </a:t>
            </a:r>
            <a:r>
              <a:rPr lang="en-US" b="0" i="0" u="sng" strike="noStrike" baseline="0">
                <a:solidFill>
                  <a:srgbClr val="000000"/>
                </a:solidFill>
                <a:latin typeface="Arial" panose="020B0604020202020204" pitchFamily="34" charset="0"/>
              </a:rPr>
              <a:t>leave the vehicle. </a:t>
            </a:r>
          </a:p>
          <a:p>
            <a:r>
              <a:rPr lang="en-US" b="0" i="0" u="none" strike="noStrike" baseline="0">
                <a:solidFill>
                  <a:srgbClr val="000000"/>
                </a:solidFill>
                <a:latin typeface="Arial" panose="020B0604020202020204" pitchFamily="34" charset="0"/>
              </a:rPr>
              <a:t>To avoid being struck by debris from the collision keep a safe distance from the tracks. </a:t>
            </a:r>
          </a:p>
          <a:p>
            <a:r>
              <a:rPr lang="en-US" b="0" i="0" u="none" strike="noStrike" baseline="0">
                <a:solidFill>
                  <a:srgbClr val="000000"/>
                </a:solidFill>
                <a:latin typeface="Arial" panose="020B0604020202020204" pitchFamily="34" charset="0"/>
              </a:rPr>
              <a:t>Walk quickly in a 45-degree angle away from the tracks in the direction from which the train is approaching. </a:t>
            </a:r>
            <a:endParaRPr lang="en-US"/>
          </a:p>
          <a:p>
            <a:endParaRPr lang="en-US"/>
          </a:p>
        </p:txBody>
      </p:sp>
      <p:sp>
        <p:nvSpPr>
          <p:cNvPr id="4" name="Slide Number Placeholder 3">
            <a:extLst>
              <a:ext uri="{FF2B5EF4-FFF2-40B4-BE49-F238E27FC236}">
                <a16:creationId xmlns:a16="http://schemas.microsoft.com/office/drawing/2014/main" id="{1EACBBBF-605F-4FE9-B548-78C247E504BB}"/>
              </a:ext>
            </a:extLst>
          </p:cNvPr>
          <p:cNvSpPr>
            <a:spLocks noGrp="1"/>
          </p:cNvSpPr>
          <p:nvPr>
            <p:ph type="sldNum" sz="quarter" idx="10"/>
          </p:nvPr>
        </p:nvSpPr>
        <p:spPr/>
        <p:txBody>
          <a:bodyPr/>
          <a:lstStyle/>
          <a:p>
            <a:r>
              <a:rPr lang="en-US" altLang="en-US"/>
              <a:t> / </a:t>
            </a:r>
            <a:fld id="{C6AC2714-FA1C-4857-811B-0E0524E191A1}" type="slidenum">
              <a:rPr lang="en-US" altLang="en-US" smtClean="0"/>
              <a:pPr/>
              <a:t>241</a:t>
            </a:fld>
            <a:endParaRPr lang="en-US" altLang="en-US"/>
          </a:p>
        </p:txBody>
      </p:sp>
      <p:sp>
        <p:nvSpPr>
          <p:cNvPr id="5" name="Oval 4">
            <a:extLst>
              <a:ext uri="{FF2B5EF4-FFF2-40B4-BE49-F238E27FC236}">
                <a16:creationId xmlns:a16="http://schemas.microsoft.com/office/drawing/2014/main" id="{1BB8B4BC-B49D-D840-B4BA-4E0A57970B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3D13E6B-931E-A049-B8F0-AE65742887B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4942D-ED10-144B-BBE6-31E4AD66B7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903AF-DBDA-4D45-BC12-5651B55B38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4C9D0D-9D81-5D41-B26B-A9F93E7294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E47699-A189-3740-BE0D-69C29FC1D2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FA120E-B35F-6B46-8F97-9AF2ABF62EB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C17CBE-B448-3C4C-852C-EA7EFCB47DB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80970F-4B9D-0546-8323-AF296DE59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7E3062-2A5A-624F-9052-317DEDECB0B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15DB3A-9ACA-0C4D-8EDA-4469CC808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5F40EB-B42B-8B4D-9C2B-538AC25759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9FFF0A7-DD79-9F4D-8F21-071F827394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1EE7A2-0F0C-6A4A-8B75-A35A5303C5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CBB558-4A69-EA45-ABC7-2EC60BB7F5F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BC50709-D040-A242-BCB2-D2B9526822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88C4F0-DD9A-DB4A-9C60-885EAAD7E0D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8687BFBE-9A55-A84E-B156-48DD8B3A0C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EACE351B-B7CE-1142-8B9B-6672D7EECC0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2E253A3-84B8-AC40-9A80-31F3AB170D1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5771555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06Morto00">
            <a:extLst>
              <a:ext uri="{FF2B5EF4-FFF2-40B4-BE49-F238E27FC236}">
                <a16:creationId xmlns:a16="http://schemas.microsoft.com/office/drawing/2014/main" id="{7446D161-A719-4B57-A47B-77F648C5B2D4}"/>
              </a:ext>
            </a:extLst>
          </p:cNvPr>
          <p:cNvPicPr>
            <a:picLocks noChangeArrowheads="1"/>
          </p:cNvPicPr>
          <p:nvPr/>
        </p:nvPicPr>
        <p:blipFill>
          <a:blip r:embed="rId3">
            <a:extLst>
              <a:ext uri="{28A0092B-C50C-407E-A947-70E740481C1C}">
                <a14:useLocalDpi xmlns:a14="http://schemas.microsoft.com/office/drawing/2010/main" val="0"/>
              </a:ext>
            </a:extLst>
          </a:blip>
          <a:srcRect l="-864" r="3397" b="5511"/>
          <a:stretch>
            <a:fillRect/>
          </a:stretch>
        </p:blipFill>
        <p:spPr bwMode="auto">
          <a:xfrm>
            <a:off x="1456716" y="1434662"/>
            <a:ext cx="6130159" cy="424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94D5752-9B41-924C-9731-D2A3607F0F7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ABA1F139-503C-F642-97C7-D70D3159D7DC}"/>
              </a:ext>
            </a:extLst>
          </p:cNvPr>
          <p:cNvSpPr>
            <a:spLocks noGrp="1"/>
          </p:cNvSpPr>
          <p:nvPr>
            <p:ph type="sldNum" sz="quarter" idx="10"/>
          </p:nvPr>
        </p:nvSpPr>
        <p:spPr/>
        <p:txBody>
          <a:bodyPr/>
          <a:lstStyle/>
          <a:p>
            <a:r>
              <a:rPr lang="en-US" altLang="en-US"/>
              <a:t>/ </a:t>
            </a:r>
            <a:fld id="{C3C0AEC5-A6E4-4AB2-9AD5-E7FD2AE07E24}" type="slidenum">
              <a:rPr lang="en-US" altLang="en-US" smtClean="0"/>
              <a:pPr/>
              <a:t>242</a:t>
            </a:fld>
            <a:endParaRPr lang="en-US" altLang="en-US"/>
          </a:p>
        </p:txBody>
      </p:sp>
      <p:sp>
        <p:nvSpPr>
          <p:cNvPr id="4" name="Oval 3">
            <a:extLst>
              <a:ext uri="{FF2B5EF4-FFF2-40B4-BE49-F238E27FC236}">
                <a16:creationId xmlns:a16="http://schemas.microsoft.com/office/drawing/2014/main" id="{F3542D96-10E0-4F46-9C8A-5C2F015E0AF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1A923E-BC8D-4142-9296-9747B87670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F2709-7817-684E-BCAD-A595D20EBD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1AA5B7-8470-CD40-9197-4581337828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8D7BC8-6424-2E4F-B1FB-79FD8F5B1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8DB98A-09BE-324A-91EB-FF1E6D528F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E16C8C-9318-3B45-A9A7-BD3E00D9FD7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AFA8C2-4C80-7048-A610-906AA85D11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2EA605-B989-A945-AA20-28363632CD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3C9F48-B4B6-7D40-BB1A-26C875771C9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DE217B2-9D01-1E46-8FEF-F24B1C0F3AD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BF203E-9D45-C642-82D1-F181226318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9B705A-F592-1A40-BA7E-8D616028F6C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9ACEAF-F93A-6749-A3C2-4E90D9A6E3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2451CCF-8D6C-DA4F-B1C4-72F3B32FDC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EBC96579-DC9D-7344-9FB4-CF4BC5487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545664-CC35-0748-A14A-72A63D8E958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FF57B1A7-73B0-5445-9416-E5D472E72BF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040AE628-E0EA-964A-9ACD-72A8BA8926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7012EE02-0A84-FC4C-9517-5BEA7AC7390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650785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05Morto00">
            <a:extLst>
              <a:ext uri="{FF2B5EF4-FFF2-40B4-BE49-F238E27FC236}">
                <a16:creationId xmlns:a16="http://schemas.microsoft.com/office/drawing/2014/main" id="{E1806679-C70B-4A20-91B8-65144E72EF40}"/>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899216" y="1627626"/>
            <a:ext cx="7349698" cy="434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C0EBCE0-9E54-D441-BC84-2C6D31B62B1D}"/>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2" name="Slide Number Placeholder 1">
            <a:extLst>
              <a:ext uri="{FF2B5EF4-FFF2-40B4-BE49-F238E27FC236}">
                <a16:creationId xmlns:a16="http://schemas.microsoft.com/office/drawing/2014/main" id="{12BF0BEC-9C0D-A241-86BC-3DF2D979D131}"/>
              </a:ext>
            </a:extLst>
          </p:cNvPr>
          <p:cNvSpPr>
            <a:spLocks noGrp="1"/>
          </p:cNvSpPr>
          <p:nvPr>
            <p:ph type="sldNum" sz="quarter" idx="10"/>
          </p:nvPr>
        </p:nvSpPr>
        <p:spPr/>
        <p:txBody>
          <a:bodyPr/>
          <a:lstStyle/>
          <a:p>
            <a:r>
              <a:rPr lang="en-US" altLang="en-US"/>
              <a:t>/ </a:t>
            </a:r>
            <a:fld id="{C3C0AEC5-A6E4-4AB2-9AD5-E7FD2AE07E24}" type="slidenum">
              <a:rPr lang="en-US" altLang="en-US" smtClean="0"/>
              <a:pPr/>
              <a:t>243</a:t>
            </a:fld>
            <a:endParaRPr lang="en-US" altLang="en-US"/>
          </a:p>
        </p:txBody>
      </p:sp>
      <p:sp>
        <p:nvSpPr>
          <p:cNvPr id="4" name="Oval 3">
            <a:extLst>
              <a:ext uri="{FF2B5EF4-FFF2-40B4-BE49-F238E27FC236}">
                <a16:creationId xmlns:a16="http://schemas.microsoft.com/office/drawing/2014/main" id="{818691E4-1A75-FE49-BE62-6E23ACA850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2923291-5943-8A45-A2F9-42A3D66019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0B71F6-E41A-3841-A3FF-E5D4732F49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A31193-9A2E-9B40-9D75-EC6851B69C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94D48F-A09E-CC4D-A5ED-26B5E8A92F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A07561-F9AE-9348-8DFC-11C6DCB560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F4F0781-8B57-2940-A201-3209B8E327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B94F08-310B-0445-956B-6031903714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52FCA3-BAE1-B644-BC6E-9B8DDD2316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703979-6F35-2944-A7D4-BEF527550E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2713A1-5CF0-DE48-975B-2D0D6FDACB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ADB19-3469-C24F-B018-DD1A912DD2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417F26-EBF4-6F4B-BB2C-286FB97280E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0339E4-529A-FD42-8F0D-5932BD3384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0C32E5-D0F9-AC43-A32D-9F6846786EA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F85F956B-3CEC-2D4B-BBB1-2819BE25696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4A9A-1619-9B43-97B5-CAD3A5A0717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AF15D732-CCCD-464D-8DDC-86D343461A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FF23EDFF-CF46-904C-A352-573F52D92D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5B9CCA7E-7895-9048-9478-573C00CD9CE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6969648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29A03-7C73-4278-A3E8-9444A9359019}"/>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4" name="Content Placeholder 3">
            <a:extLst>
              <a:ext uri="{FF2B5EF4-FFF2-40B4-BE49-F238E27FC236}">
                <a16:creationId xmlns:a16="http://schemas.microsoft.com/office/drawing/2014/main" id="{AF88E619-30F6-473E-87FE-631AA77D9151}"/>
              </a:ext>
            </a:extLst>
          </p:cNvPr>
          <p:cNvSpPr>
            <a:spLocks noGrp="1"/>
          </p:cNvSpPr>
          <p:nvPr>
            <p:ph idx="1"/>
          </p:nvPr>
        </p:nvSpPr>
        <p:spPr/>
        <p:txBody>
          <a:bodyPr/>
          <a:lstStyle/>
          <a:p>
            <a:pPr marL="0" indent="0">
              <a:buNone/>
            </a:pPr>
            <a:r>
              <a:rPr lang="en-US" sz="1800" b="1" i="0" u="none" strike="noStrike" baseline="0">
                <a:solidFill>
                  <a:srgbClr val="000000"/>
                </a:solidFill>
                <a:latin typeface="Calibri" panose="020F0502020204030204" pitchFamily="34" charset="0"/>
                <a:cs typeface="Calibri" panose="020F0502020204030204" pitchFamily="34" charset="0"/>
              </a:rPr>
              <a:t>Emergency Notification System (ENS) for Highway-Rail Grade Crossings </a:t>
            </a:r>
            <a:endParaRPr lang="en-US" sz="1800" b="0" i="0" u="none" strike="noStrike" baseline="0">
              <a:solidFill>
                <a:srgbClr val="000000"/>
              </a:solidFill>
              <a:latin typeface="Calibri" panose="020F0502020204030204" pitchFamily="34" charset="0"/>
              <a:cs typeface="Calibri" panose="020F0502020204030204" pitchFamily="34" charset="0"/>
            </a:endParaRPr>
          </a:p>
          <a:p>
            <a:r>
              <a:rPr lang="en-US" sz="1800" b="0" i="0" u="none" strike="noStrike" baseline="0">
                <a:solidFill>
                  <a:srgbClr val="000000"/>
                </a:solidFill>
                <a:latin typeface="Calibri" panose="020F0502020204030204" pitchFamily="34" charset="0"/>
                <a:cs typeface="Calibri" panose="020F0502020204030204" pitchFamily="34" charset="0"/>
              </a:rPr>
              <a:t>Every highway-rail crossing has an Emergency Notification System (ENS) sign that provides a 24/7/365 phone number to call to report problems or emergencies at the railroad location. </a:t>
            </a:r>
          </a:p>
          <a:p>
            <a:r>
              <a:rPr lang="en-US" sz="1800" b="0" i="0" u="none" strike="noStrike" baseline="0">
                <a:solidFill>
                  <a:srgbClr val="000000"/>
                </a:solidFill>
                <a:latin typeface="Calibri" panose="020F0502020204030204" pitchFamily="34" charset="0"/>
                <a:cs typeface="Calibri" panose="020F0502020204030204" pitchFamily="34" charset="0"/>
              </a:rPr>
              <a:t>The blue colored ENS sign is located on the railroad crossing posts or the metal control box near the tracks. The ENS is for those emergencies that would require stopping train traffic due to an obstruction, disabled vehicle, or any other problem at the crossing. </a:t>
            </a:r>
          </a:p>
          <a:p>
            <a:r>
              <a:rPr lang="en-US" sz="1800" b="0" i="0" u="none" strike="noStrike" baseline="0">
                <a:solidFill>
                  <a:srgbClr val="000000"/>
                </a:solidFill>
                <a:latin typeface="Calibri" panose="020F0502020204030204" pitchFamily="34" charset="0"/>
                <a:cs typeface="Calibri" panose="020F0502020204030204" pitchFamily="34" charset="0"/>
              </a:rPr>
              <a:t>By providing the DOT number on the sign, the dispatchers know exactly where the grade crossing is and can notify trains moving in that direction to either come to a stop or be placed on a speed restriction. </a:t>
            </a:r>
            <a:endParaRPr lang="en-U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C3DAF22-C030-4060-8476-E0B5C689877E}"/>
              </a:ext>
            </a:extLst>
          </p:cNvPr>
          <p:cNvSpPr>
            <a:spLocks noGrp="1"/>
          </p:cNvSpPr>
          <p:nvPr>
            <p:ph type="sldNum" sz="quarter" idx="10"/>
          </p:nvPr>
        </p:nvSpPr>
        <p:spPr/>
        <p:txBody>
          <a:bodyPr/>
          <a:lstStyle/>
          <a:p>
            <a:r>
              <a:rPr lang="en-US" altLang="en-US"/>
              <a:t>/ </a:t>
            </a:r>
            <a:fld id="{C3C0AEC5-A6E4-4AB2-9AD5-E7FD2AE07E24}" type="slidenum">
              <a:rPr lang="en-US" altLang="en-US" smtClean="0"/>
              <a:pPr/>
              <a:t>244</a:t>
            </a:fld>
            <a:endParaRPr lang="en-US" altLang="en-US"/>
          </a:p>
        </p:txBody>
      </p:sp>
      <p:pic>
        <p:nvPicPr>
          <p:cNvPr id="6" name="Picture 5">
            <a:extLst>
              <a:ext uri="{FF2B5EF4-FFF2-40B4-BE49-F238E27FC236}">
                <a16:creationId xmlns:a16="http://schemas.microsoft.com/office/drawing/2014/main" id="{F1A2F220-BB05-47AF-B75E-B17A301F52E9}"/>
              </a:ext>
            </a:extLst>
          </p:cNvPr>
          <p:cNvPicPr>
            <a:picLocks noChangeAspect="1"/>
          </p:cNvPicPr>
          <p:nvPr/>
        </p:nvPicPr>
        <p:blipFill>
          <a:blip r:embed="rId2"/>
          <a:stretch>
            <a:fillRect/>
          </a:stretch>
        </p:blipFill>
        <p:spPr>
          <a:xfrm>
            <a:off x="3585386" y="5118754"/>
            <a:ext cx="3577875" cy="1739245"/>
          </a:xfrm>
          <a:prstGeom prst="rect">
            <a:avLst/>
          </a:prstGeom>
        </p:spPr>
      </p:pic>
      <p:sp>
        <p:nvSpPr>
          <p:cNvPr id="7" name="Oval 6">
            <a:extLst>
              <a:ext uri="{FF2B5EF4-FFF2-40B4-BE49-F238E27FC236}">
                <a16:creationId xmlns:a16="http://schemas.microsoft.com/office/drawing/2014/main" id="{9CDD2961-6C2E-5E48-BD8E-A091CB1E53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3A8EA0-D9F8-184B-8205-5FF7C75370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691132-B800-1D4B-A6A6-1B388EBCA35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4267E3-D961-0749-8DAD-B36E14933E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EAD8B88-4035-0F4E-ABED-337B1D4D9F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4BEDA9-6B8F-AD43-BC56-A7D9359169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76AF7A-4DB0-CA44-B1BB-3595F2AA6B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F8B33C-8B13-9543-ABD3-2E4251CD4E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A1E6F2-F1E6-AF45-9BF8-293D4F869E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02A6E-BB8B-A44C-A25D-4BF3165478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68833D-FE2A-1F48-A427-3C83965CF23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5AC2F4-DE59-8045-95C5-A7C7AAB2D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3D9054-856D-3243-849D-05CB3C61D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F14918-EB1E-294D-BD39-724316129D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A31188-4A67-AD41-859F-1919D59056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C54AD50F-F085-3F4A-8D11-DDBC3AFA90D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077BBE-9332-8841-97A9-A19E22631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AB5240A2-6401-E645-951D-63D08F3840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D82A2CEB-82E2-1149-86E1-8D1760224A0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28BF519F-E596-BB42-8899-A876BA10BA7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9958174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0F03E43-5D6F-4CFE-AD04-5167E09821D1}"/>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E3B255B2-6864-45EA-90AE-EEF93654D004}"/>
              </a:ext>
            </a:extLst>
          </p:cNvPr>
          <p:cNvSpPr>
            <a:spLocks noGrp="1"/>
          </p:cNvSpPr>
          <p:nvPr>
            <p:ph idx="1"/>
          </p:nvPr>
        </p:nvSpPr>
        <p:spPr/>
        <p:txBody>
          <a:bodyPr/>
          <a:lstStyle/>
          <a:p>
            <a:pPr marL="0" indent="0" algn="l">
              <a:buNone/>
            </a:pPr>
            <a:r>
              <a:rPr lang="en-US" b="1" i="0" u="none" strike="noStrike" baseline="0">
                <a:latin typeface="Calibri" panose="020F0502020204030204" pitchFamily="34" charset="0"/>
                <a:cs typeface="Calibri" panose="020F0502020204030204" pitchFamily="34" charset="0"/>
              </a:rPr>
              <a:t>Grade Crossing Signs</a:t>
            </a:r>
          </a:p>
          <a:p>
            <a:pPr algn="l"/>
            <a:r>
              <a:rPr lang="en-US" i="0" u="none" strike="noStrike" baseline="0">
                <a:latin typeface="Calibri" panose="020F0502020204030204" pitchFamily="34" charset="0"/>
                <a:cs typeface="Calibri" panose="020F0502020204030204" pitchFamily="34" charset="0"/>
              </a:rPr>
              <a:t>As a minimum, one Crossbuck sign shall be used on the right side of each highway approach to every highway-rail grade crossing, alone or in combination with other traffic control devices. </a:t>
            </a:r>
          </a:p>
          <a:p>
            <a:pPr algn="l"/>
            <a:r>
              <a:rPr lang="en-US" i="0" u="none" strike="noStrike" baseline="0">
                <a:latin typeface="Calibri" panose="020F0502020204030204" pitchFamily="34" charset="0"/>
                <a:cs typeface="Calibri" panose="020F0502020204030204" pitchFamily="34" charset="0"/>
              </a:rPr>
              <a:t>If automatic gates are not present &amp; if there are two or more tracks at the highway-rail grade crossing, the number of tracks shall be indicated on a supplemental Number of Tracks (R15-2) sign of inverted T shape mounted below the Crossbuck sign</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4B22A76F-3A42-4E9E-9E2D-8E4C75E294F5}"/>
              </a:ext>
            </a:extLst>
          </p:cNvPr>
          <p:cNvSpPr>
            <a:spLocks noGrp="1"/>
          </p:cNvSpPr>
          <p:nvPr>
            <p:ph type="sldNum" sz="quarter" idx="10"/>
          </p:nvPr>
        </p:nvSpPr>
        <p:spPr/>
        <p:txBody>
          <a:bodyPr/>
          <a:lstStyle/>
          <a:p>
            <a:r>
              <a:rPr lang="en-US" altLang="en-US"/>
              <a:t> / </a:t>
            </a:r>
            <a:fld id="{C6AC2714-FA1C-4857-811B-0E0524E191A1}" type="slidenum">
              <a:rPr lang="en-US" altLang="en-US" smtClean="0"/>
              <a:pPr/>
              <a:t>245</a:t>
            </a:fld>
            <a:endParaRPr lang="en-US" altLang="en-US"/>
          </a:p>
        </p:txBody>
      </p:sp>
      <p:pic>
        <p:nvPicPr>
          <p:cNvPr id="8" name="Picture 7">
            <a:extLst>
              <a:ext uri="{FF2B5EF4-FFF2-40B4-BE49-F238E27FC236}">
                <a16:creationId xmlns:a16="http://schemas.microsoft.com/office/drawing/2014/main" id="{BD798258-DB19-4404-BEAD-BB86EAF7CA43}"/>
              </a:ext>
            </a:extLst>
          </p:cNvPr>
          <p:cNvPicPr>
            <a:picLocks noChangeAspect="1"/>
          </p:cNvPicPr>
          <p:nvPr/>
        </p:nvPicPr>
        <p:blipFill>
          <a:blip r:embed="rId2"/>
          <a:stretch>
            <a:fillRect/>
          </a:stretch>
        </p:blipFill>
        <p:spPr>
          <a:xfrm>
            <a:off x="4351282" y="4585590"/>
            <a:ext cx="2978467" cy="1770760"/>
          </a:xfrm>
          <a:prstGeom prst="rect">
            <a:avLst/>
          </a:prstGeom>
        </p:spPr>
      </p:pic>
      <p:sp>
        <p:nvSpPr>
          <p:cNvPr id="6" name="Oval 5">
            <a:extLst>
              <a:ext uri="{FF2B5EF4-FFF2-40B4-BE49-F238E27FC236}">
                <a16:creationId xmlns:a16="http://schemas.microsoft.com/office/drawing/2014/main" id="{79411305-F858-4D4E-B142-A1FC0D310A2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7C78E2-E35C-3E44-BE55-921F142838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179873-DC24-C241-866F-56F31F74F3D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913422-0ABE-424F-8604-F7CE4607F83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B9591A-EB3D-7C42-B6D7-C6BE5EA7C7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48D5DB-9A35-A74D-A275-FB421CE92F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F4A69D-5BC7-F447-916D-086FDA12F1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395B1B-4238-354A-A71B-145796AE35F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A14E4A-0230-6A46-8195-4BA06F2CD17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3DC8014-6062-3446-BE00-E7B4588DE29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8D28655-4615-F34F-A494-F64CA50B54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5E1CCA-F76F-1744-B79D-E73433E13F6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D3688C-C078-124B-88E1-65B4BC0F58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2F1F868-E6A1-E946-8F7F-1A06830BE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650777-CB52-C34C-96C9-6FFD3C21C14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15D8E595-75F3-F14E-A0F2-5BCEF19A93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4B910C-17EF-CC4E-84FE-94D60A50848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057D8EA-ECDA-154C-975A-48C42204DE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8EB8A317-C99F-1947-BF3A-59DB3B2AA53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072E6977-B957-734B-9165-5D977B43BBD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399514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latin typeface="Calibri" panose="020F0502020204030204" pitchFamily="34" charset="0"/>
                <a:cs typeface="Calibri" panose="020F0502020204030204" pitchFamily="34" charset="0"/>
              </a:rPr>
              <a:t>Advance Warning Signs</a:t>
            </a:r>
          </a:p>
          <a:p>
            <a:r>
              <a:rPr lang="en-US" sz="1800" b="0" i="0" u="none" strike="noStrike" baseline="0">
                <a:latin typeface="Calibri" panose="020F0502020204030204" pitchFamily="34" charset="0"/>
                <a:cs typeface="Calibri" panose="020F0502020204030204" pitchFamily="34" charset="0"/>
              </a:rPr>
              <a:t>If the distance between the railroad tracks and the parallel highway, from the edge of the tracks to the edge of the parallel roadway, is 100 ft or more, a W10-1 sign will exist in advance of the highway rail</a:t>
            </a:r>
            <a:r>
              <a:rPr lang="en-US" sz="1800">
                <a:latin typeface="Calibri" panose="020F0502020204030204" pitchFamily="34" charset="0"/>
                <a:cs typeface="Calibri" panose="020F0502020204030204" pitchFamily="34" charset="0"/>
              </a:rPr>
              <a:t> </a:t>
            </a:r>
            <a:r>
              <a:rPr lang="en-US" sz="1800" b="0" i="0" u="none" strike="noStrike" baseline="0">
                <a:latin typeface="Calibri" panose="020F0502020204030204" pitchFamily="34" charset="0"/>
                <a:cs typeface="Calibri" panose="020F0502020204030204" pitchFamily="34" charset="0"/>
              </a:rPr>
              <a:t>grade crossing</a:t>
            </a:r>
            <a:endParaRPr lang="en-US" sz="1800" i="0" u="none" strike="noStrike" baseline="0">
              <a:latin typeface="Calibri" panose="020F0502020204030204" pitchFamily="34" charset="0"/>
              <a:cs typeface="Calibri" panose="020F0502020204030204" pitchFamily="34" charset="0"/>
            </a:endParaRPr>
          </a:p>
          <a:p>
            <a:pPr algn="l"/>
            <a:r>
              <a:rPr lang="en-US" sz="1800" i="0" u="none" strike="noStrike" baseline="0">
                <a:latin typeface="Calibri" panose="020F0502020204030204" pitchFamily="34" charset="0"/>
                <a:cs typeface="Calibri" panose="020F0502020204030204" pitchFamily="34" charset="0"/>
              </a:rPr>
              <a:t>If the distance between the railroad tracks &amp; a parallel highway, from the edge of the tracks to the edge of the parallel roadway, is less than 100 ft, W10-2, W10-3, or W10-4 signs exist on each approach of the parallel highway to warn road users making a turn that they will encounter a highway-rail grade crossing soon after making a turn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246</a:t>
            </a:fld>
            <a:endParaRPr lang="en-US" altLang="en-US"/>
          </a:p>
        </p:txBody>
      </p:sp>
      <p:pic>
        <p:nvPicPr>
          <p:cNvPr id="5" name="Picture 4">
            <a:extLst>
              <a:ext uri="{FF2B5EF4-FFF2-40B4-BE49-F238E27FC236}">
                <a16:creationId xmlns:a16="http://schemas.microsoft.com/office/drawing/2014/main" id="{9C3E2B9A-B390-4799-978D-7E5D0A5E76E4}"/>
              </a:ext>
            </a:extLst>
          </p:cNvPr>
          <p:cNvPicPr>
            <a:picLocks noChangeAspect="1"/>
          </p:cNvPicPr>
          <p:nvPr/>
        </p:nvPicPr>
        <p:blipFill rotWithShape="1">
          <a:blip r:embed="rId2"/>
          <a:srcRect l="4022" t="13454" r="-676"/>
          <a:stretch/>
        </p:blipFill>
        <p:spPr>
          <a:xfrm>
            <a:off x="1574056" y="4449219"/>
            <a:ext cx="5995887" cy="1662664"/>
          </a:xfrm>
          <a:prstGeom prst="rect">
            <a:avLst/>
          </a:prstGeom>
        </p:spPr>
      </p:pic>
      <p:sp>
        <p:nvSpPr>
          <p:cNvPr id="7" name="Oval 6">
            <a:extLst>
              <a:ext uri="{FF2B5EF4-FFF2-40B4-BE49-F238E27FC236}">
                <a16:creationId xmlns:a16="http://schemas.microsoft.com/office/drawing/2014/main" id="{93B9FF1E-5FF4-9F44-9C73-3C240815AE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60FB11-9CF0-5C4E-A0C4-E321BDE071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8DA6D5-87A6-E749-B7D6-0656D62370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5462EA-0A52-8D4A-9CEA-788D3ECA59F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99DA46-FFA8-7840-B5D6-1116FE06B2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C54FA1-6C3F-3B49-9810-3F55D79E515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A5CD53-C773-3E4B-B9F5-857BC9F9F2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F3020-B99B-9C43-9FF6-49080BA1B2F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5F37E4-F373-2242-9951-1C2056862D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B00E3D-08A3-AF45-9A3A-DE058F2E37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1AD141-5DEF-CE42-9607-3AC9B49040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FD7BC4-FEC1-EF40-821C-4773AEEBC7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DF45D4-C264-9048-B35D-421C802690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3D3FC6-F6FA-294F-8EEC-E5AFD5B45B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42F6BF1-DFC9-BB49-916C-F8AA02713F5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3871BF08-600A-3947-B462-AC50946CCE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03A9ED-9FE1-B641-9791-01F2E058776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9C14FEC0-78AE-BD49-8001-47287DE28E3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E82BAE5-4354-7546-A743-90CE6962780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96F3274-D453-B94A-800B-6F326EF027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3878009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C643403E-B928-4126-88AB-3226A5227214}"/>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0E61E723-9BB9-48F1-8981-771813C2CC56}"/>
              </a:ext>
            </a:extLst>
          </p:cNvPr>
          <p:cNvSpPr>
            <a:spLocks noGrp="1"/>
          </p:cNvSpPr>
          <p:nvPr>
            <p:ph idx="1"/>
          </p:nvPr>
        </p:nvSpPr>
        <p:spPr/>
        <p:txBody>
          <a:bodyPr/>
          <a:lstStyle/>
          <a:p>
            <a:pPr marL="0" indent="0" algn="l">
              <a:buNone/>
            </a:pPr>
            <a:r>
              <a:rPr lang="en-US" sz="1800" b="1" i="0" u="none" strike="noStrike" baseline="0"/>
              <a:t>Other Rail Grade Signs Examples</a:t>
            </a:r>
          </a:p>
          <a:p>
            <a:pPr algn="l"/>
            <a:r>
              <a:rPr lang="en-US" sz="1800" b="0" i="0" u="none" strike="noStrike" baseline="0"/>
              <a:t>If the highway profile conditions are sufficiently abrupt to create a hang-up situation for long wheelbase vehicles or for trailers with low ground clearance, the Low Ground Clearance Highway-Rail Grade Crossing Sign (W10-5) is present</a:t>
            </a:r>
          </a:p>
          <a:p>
            <a:pPr algn="l"/>
            <a:r>
              <a:rPr lang="en-US" sz="1800" i="0" u="none" strike="noStrike" baseline="0"/>
              <a:t>Turn prohibition signs (R3-2a) that are associated with preemption shall be visible only when the highway-rail grade crossing restriction is in effect.</a:t>
            </a:r>
          </a:p>
          <a:p>
            <a:pPr algn="l"/>
            <a:endParaRPr lang="en-US" sz="1800" b="1"/>
          </a:p>
          <a:p>
            <a:pPr algn="l"/>
            <a:endParaRPr lang="en-US" sz="1800" b="0" i="0" u="none" strike="noStrike" baseline="0"/>
          </a:p>
          <a:p>
            <a:pPr algn="l"/>
            <a:endParaRPr lang="en-US" sz="1800" b="0" i="0" u="none" strike="noStrike" baseline="0"/>
          </a:p>
          <a:p>
            <a:pPr marL="0" indent="0" algn="l">
              <a:buNone/>
            </a:pPr>
            <a:endParaRPr lang="en-US"/>
          </a:p>
        </p:txBody>
      </p:sp>
      <p:sp>
        <p:nvSpPr>
          <p:cNvPr id="4" name="Slide Number Placeholder 3">
            <a:extLst>
              <a:ext uri="{FF2B5EF4-FFF2-40B4-BE49-F238E27FC236}">
                <a16:creationId xmlns:a16="http://schemas.microsoft.com/office/drawing/2014/main" id="{79C68413-DA5B-4C9E-8B12-0EA0149FAD09}"/>
              </a:ext>
            </a:extLst>
          </p:cNvPr>
          <p:cNvSpPr>
            <a:spLocks noGrp="1"/>
          </p:cNvSpPr>
          <p:nvPr>
            <p:ph type="sldNum" sz="quarter" idx="10"/>
          </p:nvPr>
        </p:nvSpPr>
        <p:spPr/>
        <p:txBody>
          <a:bodyPr/>
          <a:lstStyle/>
          <a:p>
            <a:r>
              <a:rPr lang="en-US" altLang="en-US"/>
              <a:t> / </a:t>
            </a:r>
            <a:fld id="{C6AC2714-FA1C-4857-811B-0E0524E191A1}" type="slidenum">
              <a:rPr lang="en-US" altLang="en-US" smtClean="0"/>
              <a:pPr/>
              <a:t>247</a:t>
            </a:fld>
            <a:endParaRPr lang="en-US" altLang="en-US"/>
          </a:p>
        </p:txBody>
      </p:sp>
      <p:pic>
        <p:nvPicPr>
          <p:cNvPr id="8" name="Picture 7">
            <a:extLst>
              <a:ext uri="{FF2B5EF4-FFF2-40B4-BE49-F238E27FC236}">
                <a16:creationId xmlns:a16="http://schemas.microsoft.com/office/drawing/2014/main" id="{59C2ECDA-1FB1-4BDA-8F64-395A1CE3C4E4}"/>
              </a:ext>
            </a:extLst>
          </p:cNvPr>
          <p:cNvPicPr>
            <a:picLocks noChangeAspect="1"/>
          </p:cNvPicPr>
          <p:nvPr/>
        </p:nvPicPr>
        <p:blipFill rotWithShape="1">
          <a:blip r:embed="rId2"/>
          <a:srcRect t="11900" r="4672"/>
          <a:stretch/>
        </p:blipFill>
        <p:spPr>
          <a:xfrm>
            <a:off x="628650" y="4169759"/>
            <a:ext cx="1407594" cy="1535864"/>
          </a:xfrm>
          <a:prstGeom prst="rect">
            <a:avLst/>
          </a:prstGeom>
        </p:spPr>
      </p:pic>
      <p:pic>
        <p:nvPicPr>
          <p:cNvPr id="10" name="Picture 9">
            <a:extLst>
              <a:ext uri="{FF2B5EF4-FFF2-40B4-BE49-F238E27FC236}">
                <a16:creationId xmlns:a16="http://schemas.microsoft.com/office/drawing/2014/main" id="{7EFC71C6-116E-4502-8B55-6D35ADA49DB6}"/>
              </a:ext>
            </a:extLst>
          </p:cNvPr>
          <p:cNvPicPr>
            <a:picLocks noChangeAspect="1"/>
          </p:cNvPicPr>
          <p:nvPr/>
        </p:nvPicPr>
        <p:blipFill>
          <a:blip r:embed="rId3"/>
          <a:stretch>
            <a:fillRect/>
          </a:stretch>
        </p:blipFill>
        <p:spPr>
          <a:xfrm>
            <a:off x="1954362" y="3989913"/>
            <a:ext cx="3934374" cy="1800476"/>
          </a:xfrm>
          <a:prstGeom prst="rect">
            <a:avLst/>
          </a:prstGeom>
        </p:spPr>
      </p:pic>
      <p:pic>
        <p:nvPicPr>
          <p:cNvPr id="12" name="Picture 11">
            <a:extLst>
              <a:ext uri="{FF2B5EF4-FFF2-40B4-BE49-F238E27FC236}">
                <a16:creationId xmlns:a16="http://schemas.microsoft.com/office/drawing/2014/main" id="{0A90F72F-3D56-451D-93EA-CA1261C60870}"/>
              </a:ext>
            </a:extLst>
          </p:cNvPr>
          <p:cNvPicPr>
            <a:picLocks noChangeAspect="1"/>
          </p:cNvPicPr>
          <p:nvPr/>
        </p:nvPicPr>
        <p:blipFill>
          <a:blip r:embed="rId4"/>
          <a:stretch>
            <a:fillRect/>
          </a:stretch>
        </p:blipFill>
        <p:spPr>
          <a:xfrm>
            <a:off x="5971820" y="4078582"/>
            <a:ext cx="2543530" cy="1619476"/>
          </a:xfrm>
          <a:prstGeom prst="rect">
            <a:avLst/>
          </a:prstGeom>
        </p:spPr>
      </p:pic>
      <p:pic>
        <p:nvPicPr>
          <p:cNvPr id="14" name="Picture 13">
            <a:extLst>
              <a:ext uri="{FF2B5EF4-FFF2-40B4-BE49-F238E27FC236}">
                <a16:creationId xmlns:a16="http://schemas.microsoft.com/office/drawing/2014/main" id="{4B48F31E-BD30-4313-B0FE-F00BA1C3EC40}"/>
              </a:ext>
            </a:extLst>
          </p:cNvPr>
          <p:cNvPicPr>
            <a:picLocks noChangeAspect="1"/>
          </p:cNvPicPr>
          <p:nvPr/>
        </p:nvPicPr>
        <p:blipFill>
          <a:blip r:embed="rId5"/>
          <a:stretch>
            <a:fillRect/>
          </a:stretch>
        </p:blipFill>
        <p:spPr>
          <a:xfrm>
            <a:off x="7632073" y="3859130"/>
            <a:ext cx="883278" cy="873125"/>
          </a:xfrm>
          <a:prstGeom prst="rect">
            <a:avLst/>
          </a:prstGeom>
        </p:spPr>
      </p:pic>
      <p:sp>
        <p:nvSpPr>
          <p:cNvPr id="9" name="Oval 8">
            <a:extLst>
              <a:ext uri="{FF2B5EF4-FFF2-40B4-BE49-F238E27FC236}">
                <a16:creationId xmlns:a16="http://schemas.microsoft.com/office/drawing/2014/main" id="{F172D1E3-2F43-884F-83CA-4C2DF658C55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D473CD-001F-E740-8B3C-0FC989A51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A23707-EC4E-6044-A0B7-E6068231C1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EC35FB-31A1-9F4D-A2F2-018B43984A0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7ECF04-367F-5044-957C-16800D9981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01014E-14CD-6540-B2B0-DC68B683BE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5310E3-CD19-A647-968D-8E6CABAFB0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1D61FF-8FFA-804D-A247-EA1330BDAC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2899FD-8B9F-014C-997F-461B5A9D3C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F8F166-E62A-5D4C-B9AF-545E9C0D764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AAE5CE-8786-4047-8C6D-2EE88C5BCF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D6F489-2017-3B45-B34A-3F7E239A77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9F45D4-D15B-4E41-A995-2904B2F7E35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D88851-5FF5-8346-9892-FCF72A527D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CF9C91-34CD-1649-AF02-FD3A5F5B4B5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843A3D49-7D2A-2647-ACC7-F861A9A872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FAC54D-1DF5-EA4D-AACC-DF0C2A56973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7D5F71C4-6276-AC42-AC63-920C759C48F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078DC71D-C66F-754F-9F82-E6D1CEB1F73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E3F7FE51-5350-C348-AC13-5A5F12154F5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960423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53C453-CDDE-45E2-A1E6-63D128475B6A}"/>
              </a:ext>
            </a:extLst>
          </p:cNvPr>
          <p:cNvSpPr>
            <a:spLocks noGrp="1"/>
          </p:cNvSpPr>
          <p:nvPr>
            <p:ph type="title"/>
          </p:nvPr>
        </p:nvSpPr>
        <p:spPr/>
        <p:txBody>
          <a:bodyPr/>
          <a:lstStyle/>
          <a:p>
            <a:r>
              <a:rPr lang="en-US" sz="2550">
                <a:ea typeface="+mj-lt"/>
                <a:cs typeface="+mj-lt"/>
              </a:rPr>
              <a:t>Railroad (RR)-Highway Grade Crossings &amp; Drawbridges </a:t>
            </a:r>
            <a:endParaRPr lang="en-US" sz="2550"/>
          </a:p>
        </p:txBody>
      </p:sp>
      <p:sp>
        <p:nvSpPr>
          <p:cNvPr id="3" name="Content Placeholder 2">
            <a:extLst>
              <a:ext uri="{FF2B5EF4-FFF2-40B4-BE49-F238E27FC236}">
                <a16:creationId xmlns:a16="http://schemas.microsoft.com/office/drawing/2014/main" id="{D65605EE-D4E6-4373-984B-AEFF9BC3D4D2}"/>
              </a:ext>
            </a:extLst>
          </p:cNvPr>
          <p:cNvSpPr>
            <a:spLocks noGrp="1"/>
          </p:cNvSpPr>
          <p:nvPr>
            <p:ph idx="1"/>
          </p:nvPr>
        </p:nvSpPr>
        <p:spPr/>
        <p:txBody>
          <a:bodyPr/>
          <a:lstStyle/>
          <a:p>
            <a:pPr marL="0" indent="0">
              <a:buNone/>
            </a:pPr>
            <a:r>
              <a:rPr lang="en-US" b="1"/>
              <a:t>Clearance around tracks</a:t>
            </a:r>
          </a:p>
          <a:p>
            <a:r>
              <a:rPr lang="en-US" sz="1800" i="0" u="none" strike="noStrike" baseline="0"/>
              <a:t>Minnesota Administrative Rules, Transportation Department Chapter 8830, Part 8830.9951 – Required clearance:</a:t>
            </a:r>
          </a:p>
          <a:p>
            <a:pPr lvl="1"/>
            <a:r>
              <a:rPr lang="en-US" sz="1500"/>
              <a:t>8 feet, 6 inches from the center of the track</a:t>
            </a:r>
          </a:p>
          <a:p>
            <a:pPr lvl="1"/>
            <a:r>
              <a:rPr lang="en-US" sz="1500" i="0" u="none" strike="noStrike" baseline="0"/>
              <a:t>Vertical clearance of 22 feet</a:t>
            </a:r>
          </a:p>
          <a:p>
            <a:r>
              <a:rPr lang="en-US" sz="1800"/>
              <a:t>Per MnDOT’s Railroad-Highway Grade Crossing Safety Improvement Program, crossings that have a sight distance obstruction or an alignment, which creates unsafe conditions at that grade crossing, may be identified for possible closure. </a:t>
            </a:r>
          </a:p>
          <a:p>
            <a:r>
              <a:rPr lang="en-US" sz="1800"/>
              <a:t>Per Chapter 2 of the Federal Highway Administration’s Highway-Rail Crossing Handbook, crossings with sight distance deficiencies which cannot be corrected should consider use of active devices at the stop.</a:t>
            </a:r>
          </a:p>
          <a:p>
            <a:r>
              <a:rPr lang="en-US" sz="1800"/>
              <a:t>Stop your vehicle within 50 feet, but no less than 15 feet from the nearest rail. Listen and look in both directions along the track. </a:t>
            </a:r>
          </a:p>
        </p:txBody>
      </p:sp>
      <p:sp>
        <p:nvSpPr>
          <p:cNvPr id="4" name="Slide Number Placeholder 3">
            <a:extLst>
              <a:ext uri="{FF2B5EF4-FFF2-40B4-BE49-F238E27FC236}">
                <a16:creationId xmlns:a16="http://schemas.microsoft.com/office/drawing/2014/main" id="{ECE99433-D78A-4665-A041-B4551A6B1428}"/>
              </a:ext>
            </a:extLst>
          </p:cNvPr>
          <p:cNvSpPr>
            <a:spLocks noGrp="1"/>
          </p:cNvSpPr>
          <p:nvPr>
            <p:ph type="sldNum" sz="quarter" idx="10"/>
          </p:nvPr>
        </p:nvSpPr>
        <p:spPr/>
        <p:txBody>
          <a:bodyPr/>
          <a:lstStyle/>
          <a:p>
            <a:r>
              <a:rPr lang="en-US" altLang="en-US"/>
              <a:t> / </a:t>
            </a:r>
            <a:fld id="{C6AC2714-FA1C-4857-811B-0E0524E191A1}" type="slidenum">
              <a:rPr lang="en-US" altLang="en-US" smtClean="0"/>
              <a:pPr/>
              <a:t>248</a:t>
            </a:fld>
            <a:endParaRPr lang="en-US" altLang="en-US"/>
          </a:p>
        </p:txBody>
      </p:sp>
      <p:sp>
        <p:nvSpPr>
          <p:cNvPr id="5" name="Oval 4">
            <a:extLst>
              <a:ext uri="{FF2B5EF4-FFF2-40B4-BE49-F238E27FC236}">
                <a16:creationId xmlns:a16="http://schemas.microsoft.com/office/drawing/2014/main" id="{5C20E07A-B552-134B-8535-3F1D125E842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55F4715-777C-0A48-8134-A1D433D4F38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8A5A19-B5CB-2341-ADFA-834F4053E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B2CBA-7F7F-0446-9479-53E56C8E52F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AFE175-BEB2-0C4B-9549-FCE957D6BF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0E80C2-BAA5-2A4C-BEAE-000FBF5FC05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F36A9F-F238-A744-B0AD-8FE8248AFB9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0B93571-C86E-6C45-80A1-7AD294AE5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A9EE78-0ACE-0D4A-BDEE-809E4A0B96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93D9D-98A0-284C-B622-C715430DB3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78D5B7-90BD-5145-9882-48FDF424EB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5229F-5CB2-6441-B4F6-7071927DE4C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9673DE-945E-A74E-A3E5-4AE58F9814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A79B81-5CC8-8A47-BC6E-5A2CF4DDB3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6ADE22-68B9-AF43-A991-1B8D61007C1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D39B96E-2D5F-C044-9512-CE08E9952C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85B8C6E-28CD-8641-B471-25723C386A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E503B17-4E7A-8441-85C7-C37ED85D914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BF47F95F-0710-754B-B9CC-E6845FC1F52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5B74828-36C5-704B-9FD8-108D468F3A2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2682441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4 Vehicle Systems and Reporting Malfunctions </a:t>
            </a:r>
            <a:endParaRPr lang="en-US">
              <a:cs typeface="Calibri Light"/>
            </a:endParaRPr>
          </a:p>
        </p:txBody>
      </p:sp>
      <p:sp>
        <p:nvSpPr>
          <p:cNvPr id="7" name="Oval 6">
            <a:extLst>
              <a:ext uri="{FF2B5EF4-FFF2-40B4-BE49-F238E27FC236}">
                <a16:creationId xmlns:a16="http://schemas.microsoft.com/office/drawing/2014/main" id="{72EFFBC9-ED2B-9E47-B190-EA95617F114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AAB85-2328-DC45-8BEB-8D008893C9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3E598B-0BE9-BE4B-8025-99C408773B0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4E0CD5-223F-3246-A3FF-1E0D788474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7D5D33-1C99-3F42-B1BE-6FC1FCFE51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D066B1-6118-1542-8198-D60F466AE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DD9019-EE75-8948-A44D-73C0987CFE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24F566-B623-0848-AF2D-66DF5DA9E4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53BF7EF-041C-8A49-8CC7-0F7498EC1D3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C9B9A4-6DA4-3645-84AD-4714B1D37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4C63C-94B6-8140-B75B-BF13E459D4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E92B1F-4272-1940-BFB6-F4D0B4E5D1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B7D4C7-EFE5-0843-95FA-066E5209524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D976B-81A6-ED47-ACDA-2C2A4BA1973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05CF12-B6BA-5048-9704-71253E53A50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99E5B1-72CC-3B43-A2F8-26B87CC433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E2DABE-52E4-FA49-B8FB-862D3DED5BE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B79283-1C9F-2B4B-9469-64C43293F66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DBD0C7-A9BA-F64F-AB77-590336E498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FE76E5-C5B0-2140-86A1-FFD045A15A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396001-7528-5D40-81C0-65B7720D3D9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4A8BEB1-E26B-F842-8E60-F48DB24331C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7A5960C6-8D11-F44F-A620-17BDD2FDAC4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CF0A72A9-213F-DB4A-A7D8-B651CED1BA7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58923E29-848D-7246-BC45-B4CC4B16CE8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65753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r>
              <a:rPr lang="en-US" sz="1800" b="1"/>
              <a:t>Mirror Adjustment</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r>
              <a:rPr lang="en-US" sz="1400" i="1"/>
              <a:t>Source: </a:t>
            </a:r>
            <a:r>
              <a:rPr lang="en-US" sz="1400" i="1">
                <a:hlinkClick r:id="rId3"/>
              </a:rPr>
              <a:t>FMCSA Model Training Curriculum for Motorcoach Drivers</a:t>
            </a:r>
            <a:endParaRPr lang="en-US" sz="1400" i="1"/>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GraphicFramePr>
            <a:graphicFrameLocks noChangeAspect="1"/>
          </p:cNvGraphicFramePr>
          <p:nvPr>
            <p:extLst>
              <p:ext uri="{D42A27DB-BD31-4B8C-83A1-F6EECF244321}">
                <p14:modId xmlns:p14="http://schemas.microsoft.com/office/powerpoint/2010/main" val="3030646634"/>
              </p:ext>
            </p:extLst>
          </p:nvPr>
        </p:nvGraphicFramePr>
        <p:xfrm>
          <a:off x="1480276" y="2160532"/>
          <a:ext cx="5619716" cy="2888758"/>
        </p:xfrm>
        <a:graphic>
          <a:graphicData uri="http://schemas.openxmlformats.org/presentationml/2006/ole">
            <mc:AlternateContent xmlns:mc="http://schemas.openxmlformats.org/markup-compatibility/2006">
              <mc:Choice xmlns:v="urn:schemas-microsoft-com:vml" Requires="v">
                <p:oleObj name="Drawing" r:id="rId4" imgW="5429160" imgH="2790720" progId="Presentations.Drawing.11">
                  <p:embed/>
                </p:oleObj>
              </mc:Choice>
              <mc:Fallback>
                <p:oleObj name="Drawing" r:id="rId4" imgW="5429160" imgH="2790720" progId="Presentations.Drawing.11">
                  <p:embed/>
                  <p:pic>
                    <p:nvPicPr>
                      <p:cNvPr id="9" name="Object 8" descr="The view of both left side mirror and right side mirror of a truck. Shows the horizon for each mirrors." title="Side View Mirrors">
                        <a:extLst>
                          <a:ext uri="{FF2B5EF4-FFF2-40B4-BE49-F238E27FC236}">
                            <a16:creationId xmlns:a16="http://schemas.microsoft.com/office/drawing/2014/main" id="{B6EF78BD-7011-402D-B9A6-15F811D97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276" y="2160532"/>
                        <a:ext cx="5619716" cy="2888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Oval 9">
            <a:extLst>
              <a:ext uri="{FF2B5EF4-FFF2-40B4-BE49-F238E27FC236}">
                <a16:creationId xmlns:a16="http://schemas.microsoft.com/office/drawing/2014/main" id="{8405EECA-B668-D64C-A1C9-8110E030822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866F3E-8F5C-B642-AC43-663346E1C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151060-CAC8-744E-AC89-D02CF6890F2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8CD4A-77FC-1D4B-B51E-0BC5287D21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6160CC-5AC1-FB40-882B-863FECDEE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096CFA6-4B45-A347-A8FA-6C6669FB3D5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A68BF4E0-07B4-D24C-81FC-53365AAECC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0A185E-E525-1D46-99DD-46DB682007B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EC24669-1B8E-4846-8587-F98AD688CCA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CAF8386-5F3F-7143-920C-ED081381C7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F770A419-6B84-A64A-A4CA-817942B025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552891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6060" y="2340087"/>
            <a:ext cx="6858000" cy="1729693"/>
          </a:xfrm>
        </p:spPr>
        <p:txBody>
          <a:bodyPr/>
          <a:lstStyle/>
          <a:p>
            <a:r>
              <a:rPr lang="en-US" b="0">
                <a:ea typeface="+mj-lt"/>
                <a:cs typeface="+mj-lt"/>
              </a:rPr>
              <a:t>Unit 4.1 Identification and Diagnosis of Malfunctions</a:t>
            </a:r>
            <a:endParaRPr lang="en-US" sz="1500">
              <a:cs typeface="Calibri Light"/>
            </a:endParaRPr>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FDF768-84EA-5F47-99BC-79ED478491B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C1FBDD-B4BE-4142-A91C-15215D904A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791858-F289-DB47-B915-B68E49464A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B8052-4D9E-9448-AE7B-9652D8CCEAE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5169C7-ACE2-B943-9FC1-784C5AB5CDB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06681C-1D88-4F4C-AC5F-E3057A50EF2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7D77B3-F5F0-D740-8D86-3BD9D3D93A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8DA30C-2117-6C41-B749-E6FAC10EA83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1C977-F972-4C45-9ADE-A3B42E56E79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058849C-F4C1-7F42-B982-BFEEE396258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C2882B-5A6C-EC45-B385-35201AB4F9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3E1FC3-F307-A841-BC20-92059FAC05C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186242-5602-EE4F-BE0E-4F752C8231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AE31698-7927-FC4B-82E0-C7DC51640DE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C21EDE-6D1A-AD49-9235-9B00CD1A7F3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213B80-B183-C342-9F30-EE5A1FC465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20F9BB-F111-9E4F-BAF2-0E85E57A5E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DC3BD0-54D0-7E4F-89DF-48B63E68475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645C1F-0760-384C-B5FF-9C2CD33A8C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BF1A2DF-FF93-E144-8302-32F9A64FBBE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E7B1692C-50A3-574C-922C-7AAFAA32E7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F2A4FDBB-8AE9-B74B-8B01-007A23D117D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1AC19E7-914F-024F-84F5-11C55464EB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8C65E383-63EE-8E49-A384-C2ACF5C0B59E}"/>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A1.4.1, BA1.4.1, and B1.4.1.</a:t>
            </a:r>
          </a:p>
        </p:txBody>
      </p:sp>
    </p:spTree>
    <p:extLst>
      <p:ext uri="{BB962C8B-B14F-4D97-AF65-F5344CB8AC3E}">
        <p14:creationId xmlns:p14="http://schemas.microsoft.com/office/powerpoint/2010/main" val="286869566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Electrical System</a:t>
            </a:r>
          </a:p>
          <a:p>
            <a:pPr lvl="1"/>
            <a:r>
              <a:rPr lang="en-US"/>
              <a:t>Charging Circuit</a:t>
            </a:r>
          </a:p>
          <a:p>
            <a:pPr lvl="1"/>
            <a:r>
              <a:rPr lang="en-US"/>
              <a:t>Cranking Circuit</a:t>
            </a:r>
          </a:p>
          <a:p>
            <a:pPr lvl="1"/>
            <a:r>
              <a:rPr lang="en-US"/>
              <a:t>Ignition Circuit</a:t>
            </a:r>
          </a:p>
          <a:p>
            <a:pPr lvl="1"/>
            <a:r>
              <a:rPr lang="en-US"/>
              <a:t>Lighting &amp; Accessory Circuits</a:t>
            </a:r>
          </a:p>
          <a:p>
            <a:r>
              <a:rPr lang="en-US" sz="2000"/>
              <a:t>Drive Train</a:t>
            </a:r>
          </a:p>
          <a:p>
            <a:pPr lvl="1"/>
            <a:r>
              <a:rPr lang="en-US"/>
              <a:t>Clutch</a:t>
            </a:r>
          </a:p>
          <a:p>
            <a:pPr lvl="1"/>
            <a:r>
              <a:rPr lang="en-US"/>
              <a:t>Transmission</a:t>
            </a:r>
          </a:p>
          <a:p>
            <a:pPr lvl="1"/>
            <a:r>
              <a:rPr lang="en-US"/>
              <a:t>Drive Shaft &amp; Universal Joints</a:t>
            </a:r>
          </a:p>
          <a:p>
            <a:pPr lvl="1"/>
            <a:r>
              <a:rPr lang="en-US"/>
              <a:t>Differential</a:t>
            </a:r>
            <a:endParaRPr lang="en-US" sz="1400"/>
          </a:p>
        </p:txBody>
      </p:sp>
      <p:sp>
        <p:nvSpPr>
          <p:cNvPr id="5" name="Slide Number Placeholder 4">
            <a:extLst>
              <a:ext uri="{FF2B5EF4-FFF2-40B4-BE49-F238E27FC236}">
                <a16:creationId xmlns:a16="http://schemas.microsoft.com/office/drawing/2014/main" id="{A627601F-AE83-2340-967B-E4C461A8C14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591174" y="1442432"/>
            <a:ext cx="3398405" cy="40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a:t>Major vehicle systems </a:t>
            </a:r>
          </a:p>
          <a:p>
            <a:pPr marL="0" indent="0">
              <a:buNone/>
            </a:pPr>
            <a:endParaRPr lang="en-US" sz="1100"/>
          </a:p>
        </p:txBody>
      </p:sp>
      <p:sp>
        <p:nvSpPr>
          <p:cNvPr id="10" name="Content Placeholder 1">
            <a:extLst>
              <a:ext uri="{FF2B5EF4-FFF2-40B4-BE49-F238E27FC236}">
                <a16:creationId xmlns:a16="http://schemas.microsoft.com/office/drawing/2014/main" id="{E295A6A6-A202-49EB-AAF7-85D7BEA49248}"/>
              </a:ext>
            </a:extLst>
          </p:cNvPr>
          <p:cNvSpPr txBox="1">
            <a:spLocks/>
          </p:cNvSpPr>
          <p:nvPr/>
        </p:nvSpPr>
        <p:spPr bwMode="auto">
          <a:xfrm>
            <a:off x="4630269" y="1697886"/>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t>Frame</a:t>
            </a:r>
          </a:p>
          <a:p>
            <a:r>
              <a:rPr lang="en-US" sz="2000"/>
              <a:t>Suspension System</a:t>
            </a:r>
          </a:p>
          <a:p>
            <a:r>
              <a:rPr lang="en-US" sz="2000"/>
              <a:t>Axles</a:t>
            </a:r>
          </a:p>
          <a:p>
            <a:pPr lvl="1"/>
            <a:r>
              <a:rPr lang="en-US"/>
              <a:t>Engine</a:t>
            </a:r>
          </a:p>
          <a:p>
            <a:pPr lvl="1"/>
            <a:r>
              <a:rPr lang="en-US"/>
              <a:t>Diesel vs. Gas</a:t>
            </a:r>
          </a:p>
          <a:p>
            <a:r>
              <a:rPr lang="en-US" sz="2000"/>
              <a:t>Fuel System</a:t>
            </a:r>
          </a:p>
          <a:p>
            <a:r>
              <a:rPr lang="en-US" sz="2000"/>
              <a:t>Air Intake &amp; Exhaust System</a:t>
            </a:r>
          </a:p>
          <a:p>
            <a:r>
              <a:rPr lang="en-US" sz="2000"/>
              <a:t>Lubrication System</a:t>
            </a:r>
          </a:p>
          <a:p>
            <a:pPr lvl="1"/>
            <a:r>
              <a:rPr lang="en-US"/>
              <a:t>Maintaining the Lubrication System</a:t>
            </a:r>
          </a:p>
          <a:p>
            <a:pPr lvl="1"/>
            <a:r>
              <a:rPr lang="en-US"/>
              <a:t>Oil Filter System</a:t>
            </a:r>
          </a:p>
          <a:p>
            <a:r>
              <a:rPr lang="en-US" sz="2000"/>
              <a:t>Cooling System</a:t>
            </a:r>
          </a:p>
          <a:p>
            <a:endParaRPr lang="en-US" sz="1100"/>
          </a:p>
        </p:txBody>
      </p:sp>
      <p:sp>
        <p:nvSpPr>
          <p:cNvPr id="11" name="Oval 10">
            <a:extLst>
              <a:ext uri="{FF2B5EF4-FFF2-40B4-BE49-F238E27FC236}">
                <a16:creationId xmlns:a16="http://schemas.microsoft.com/office/drawing/2014/main" id="{3B04C095-A17F-9A4C-B941-2979A706A41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9CEA33-8109-974E-93FB-D921072AF51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6768D0-2674-0445-9D1A-7C5954631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CEA6F1-4BF9-1C47-A221-81704C9651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6F4B84C-EB38-4844-B28A-C3F06D5556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E7B03E-24C7-3446-83FC-9E3C81FD034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C6A7DF-DCD7-3F4D-A4D6-C70C4D2411A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218668-BED1-464A-9207-EF586B589A3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8AF877-BC17-3B4B-8D1C-2E7A55531C2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09BCB19-0834-004B-BE5A-DCE8ABBC6F5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69379C3-B70B-8A42-91E2-F240002E9BA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E3C23E-6AC6-CC46-BEDD-B689F6D9451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226F881-17BB-004E-BD88-4D7F733B7D7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57520A4-C4B8-FA40-8157-51D8AEDC78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2B1F0B-BB39-444B-9C98-593253703C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2A005A-68C8-C648-9C53-1D5266A761C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D499ED0-E7D3-7448-8220-9BAB190F052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882256B-CFBA-8E47-B33E-A5EEF39181D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5E0375-395F-B749-B8AF-9A347113618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8DD4153-9448-A74C-9C50-ABB99FF604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3B6DBD0D-92AF-8945-B6E8-3BCE0545599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165908-DFCA-7F40-B01F-A78A44B8337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2F728B68-BC69-9B49-B373-996037B390B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6871101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2" name="Content Placeholder 1">
            <a:extLst>
              <a:ext uri="{FF2B5EF4-FFF2-40B4-BE49-F238E27FC236}">
                <a16:creationId xmlns:a16="http://schemas.microsoft.com/office/drawing/2014/main" id="{18CE8F7C-81C3-E84D-A8FF-1DD20A1C2F80}"/>
              </a:ext>
            </a:extLst>
          </p:cNvPr>
          <p:cNvSpPr>
            <a:spLocks noGrp="1"/>
          </p:cNvSpPr>
          <p:nvPr>
            <p:ph idx="1"/>
          </p:nvPr>
        </p:nvSpPr>
        <p:spPr/>
        <p:txBody>
          <a:bodyPr/>
          <a:lstStyle/>
          <a:p>
            <a:r>
              <a:rPr lang="en-US" sz="2000"/>
              <a:t>Steering System</a:t>
            </a:r>
          </a:p>
          <a:p>
            <a:pPr lvl="1"/>
            <a:r>
              <a:rPr lang="en-US"/>
              <a:t>Wheel Alignment</a:t>
            </a:r>
          </a:p>
          <a:p>
            <a:pPr lvl="1"/>
            <a:r>
              <a:rPr lang="en-US"/>
              <a:t>Power Steering</a:t>
            </a:r>
          </a:p>
          <a:p>
            <a:r>
              <a:rPr lang="en-US" sz="2000"/>
              <a:t>Coupling System</a:t>
            </a:r>
          </a:p>
          <a:p>
            <a:pPr lvl="1"/>
            <a:r>
              <a:rPr lang="en-US"/>
              <a:t>Fifth Wheel</a:t>
            </a:r>
          </a:p>
          <a:p>
            <a:pPr lvl="1"/>
            <a:r>
              <a:rPr lang="en-US"/>
              <a:t>Kingpin</a:t>
            </a:r>
            <a:endParaRPr lang="en-US" sz="1100" b="0" i="0" u="none" strike="noStrike">
              <a:solidFill>
                <a:srgbClr val="000000"/>
              </a:solidFill>
              <a:effectLst/>
              <a:latin typeface="Arial" panose="020B0604020202020204" pitchFamily="34" charset="0"/>
            </a:endParaRPr>
          </a:p>
          <a:p>
            <a:endParaRPr lang="en-US" sz="1100"/>
          </a:p>
        </p:txBody>
      </p:sp>
      <p:sp>
        <p:nvSpPr>
          <p:cNvPr id="5" name="Slide Number Placeholder 4">
            <a:extLst>
              <a:ext uri="{FF2B5EF4-FFF2-40B4-BE49-F238E27FC236}">
                <a16:creationId xmlns:a16="http://schemas.microsoft.com/office/drawing/2014/main" id="{0BE36F9F-6940-AF44-A4F5-5EAB4176BAF3}"/>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4D09F56D-4410-4465-B2BD-AB55B335494E}"/>
              </a:ext>
            </a:extLst>
          </p:cNvPr>
          <p:cNvSpPr txBox="1">
            <a:spLocks/>
          </p:cNvSpPr>
          <p:nvPr/>
        </p:nvSpPr>
        <p:spPr bwMode="auto">
          <a:xfrm>
            <a:off x="3739109" y="1728189"/>
            <a:ext cx="339840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t>Brake System</a:t>
            </a:r>
          </a:p>
          <a:p>
            <a:pPr lvl="1"/>
            <a:r>
              <a:rPr lang="en-US"/>
              <a:t>Air Brakes</a:t>
            </a:r>
          </a:p>
          <a:p>
            <a:pPr lvl="1"/>
            <a:r>
              <a:rPr lang="en-US"/>
              <a:t>Air Brake System Operation</a:t>
            </a:r>
          </a:p>
          <a:p>
            <a:pPr lvl="1"/>
            <a:r>
              <a:rPr lang="en-US"/>
              <a:t>Antilock Brake Systems</a:t>
            </a:r>
          </a:p>
          <a:p>
            <a:pPr lvl="1"/>
            <a:r>
              <a:rPr lang="en-US"/>
              <a:t>Checking for Defects</a:t>
            </a:r>
          </a:p>
          <a:p>
            <a:r>
              <a:rPr lang="en-US" sz="2000"/>
              <a:t>Wheels &amp; Tires</a:t>
            </a:r>
          </a:p>
          <a:p>
            <a:pPr lvl="1"/>
            <a:r>
              <a:rPr lang="en-US"/>
              <a:t>Wheels</a:t>
            </a:r>
          </a:p>
          <a:p>
            <a:pPr lvl="1"/>
            <a:r>
              <a:rPr lang="en-US"/>
              <a:t>Tires</a:t>
            </a:r>
          </a:p>
          <a:p>
            <a:pPr lvl="1"/>
            <a:r>
              <a:rPr lang="en-US"/>
              <a:t>Tread Design</a:t>
            </a:r>
          </a:p>
          <a:p>
            <a:pPr lvl="1"/>
            <a:r>
              <a:rPr lang="en-US"/>
              <a:t>Proper Tire Inflation &amp; Care</a:t>
            </a:r>
          </a:p>
          <a:p>
            <a:endParaRPr lang="en-US" sz="1100"/>
          </a:p>
        </p:txBody>
      </p:sp>
      <p:sp>
        <p:nvSpPr>
          <p:cNvPr id="10" name="Oval 9">
            <a:extLst>
              <a:ext uri="{FF2B5EF4-FFF2-40B4-BE49-F238E27FC236}">
                <a16:creationId xmlns:a16="http://schemas.microsoft.com/office/drawing/2014/main" id="{616248A4-47ED-564F-8F38-7F64F54C39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D89AFD-4535-664B-8C8B-9AB061F6C1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D65863-60C9-3546-9B57-CD561A21BC4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48272C-E9C5-1A4F-922B-F735A2EFD16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D65C93-65BD-EE45-87F5-FC50D38D0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C52F0C-B92F-3640-BF07-AB19A20AEFD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0CBEED-07E6-7E4B-8965-D51BE74016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F4B2EC-65E1-7148-BCF9-843EEED4690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ECE684-9517-C647-8CEC-D166C0E49E7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709FA2-2844-EF4D-A6D1-3E3251FBA6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7C00F0-AF93-4246-8505-FB6BB083E38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D186B33-A7C4-E740-9B2B-99DEA53BD5C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A9100C-2DBA-C244-ACF5-B532BD66469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41E7E4-6145-3949-8279-C24C3716178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823C19-EDF1-1E42-A40C-CF5CD48E120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5A00863-0ED2-634A-8976-A70B2FD1E9B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923CDFB-1F59-0041-AB79-363C94D4334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808B74-77AF-AE44-A7E7-06A884BC6E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9436D8-5562-AA44-ACAD-D4E0615DF3D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73F70B-C3B2-D543-B642-57B5B370900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405EF909-F311-A545-AA19-5BD39771470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8BBCF5A3-C3DD-E547-9765-92FF9010810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50B72A03-2ECC-684F-9C40-D6BAFCA576C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9123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Class A CDL Pre-Trip Engine Compartment Inspection | TRAINING with Wilson Logistics">
            <a:hlinkClick r:id="" action="ppaction://media"/>
            <a:extLst>
              <a:ext uri="{FF2B5EF4-FFF2-40B4-BE49-F238E27FC236}">
                <a16:creationId xmlns:a16="http://schemas.microsoft.com/office/drawing/2014/main" id="{79CCE6B5-BE68-4067-9C91-C3036A3EDAAB}"/>
              </a:ext>
            </a:extLst>
          </p:cNvPr>
          <p:cNvPicPr>
            <a:picLocks noGrp="1" noRot="1" noChangeAspect="1"/>
          </p:cNvPicPr>
          <p:nvPr>
            <p:ph idx="1"/>
            <a:videoFile r:link="rId1"/>
          </p:nvPr>
        </p:nvPicPr>
        <p:blipFill>
          <a:blip r:embed="rId3"/>
          <a:stretch>
            <a:fillRect/>
          </a:stretch>
        </p:blipFill>
        <p:spPr>
          <a:xfrm>
            <a:off x="1011608" y="2544904"/>
            <a:ext cx="6203580" cy="3505059"/>
          </a:xfrm>
        </p:spPr>
      </p:pic>
      <p:sp>
        <p:nvSpPr>
          <p:cNvPr id="2" name="Slide Number Placeholder 1">
            <a:extLst>
              <a:ext uri="{FF2B5EF4-FFF2-40B4-BE49-F238E27FC236}">
                <a16:creationId xmlns:a16="http://schemas.microsoft.com/office/drawing/2014/main" id="{94F6E6B4-970C-3D43-9BB9-EC7E716FB96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657344" y="1416058"/>
            <a:ext cx="744494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A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Class A CDL Pre-Trip Engine Compartment Inspection &amp; Training</a:t>
            </a:r>
            <a:r>
              <a:rPr lang="en-US" sz="1600">
                <a:latin typeface="Calibri"/>
                <a:cs typeface="Calibri"/>
              </a:rPr>
              <a:t>. </a:t>
            </a:r>
            <a:r>
              <a:rPr lang="en-US" sz="1600" i="1">
                <a:latin typeface="Calibri"/>
                <a:cs typeface="Calibri"/>
              </a:rPr>
              <a:t>Wilson Logistics</a:t>
            </a:r>
            <a:r>
              <a:rPr lang="en-US" sz="1600">
                <a:latin typeface="Calibri"/>
                <a:cs typeface="Calibri"/>
              </a:rPr>
              <a:t>—12 minutes</a:t>
            </a:r>
            <a:endParaRPr lang="en-US" sz="1600">
              <a:cs typeface="Calibri"/>
            </a:endParaRPr>
          </a:p>
        </p:txBody>
      </p:sp>
      <p:sp>
        <p:nvSpPr>
          <p:cNvPr id="11" name="Oval 10">
            <a:extLst>
              <a:ext uri="{FF2B5EF4-FFF2-40B4-BE49-F238E27FC236}">
                <a16:creationId xmlns:a16="http://schemas.microsoft.com/office/drawing/2014/main" id="{D07286AE-1579-3F45-B4C2-E5F553F6213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F71AF5-BBD0-4C4D-846C-E2A685E509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A1EC2E-533A-D444-BD7C-8E64B4670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1788F7-FF82-D140-8581-5F5646DF9C8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2A9CD4-14B3-4542-8571-47390A9BE55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6E1CC0-2324-5B43-A76A-47486631F29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53FEDC-6794-CB45-894B-0CE228C1918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15AEB3-6BBE-B94C-AA8B-75650945A6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C2B18-CAAA-734C-9223-9E2DC6209D3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2C60B23-2CFE-8D41-916E-7E150976DEC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2ABBC3-0322-034B-BD8D-0A19D83653F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D0A59BE-E1BC-7D4D-AD49-292DF362F86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4B156C-CF5D-A64B-AB0A-AB825990D83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E93FE1-3C0E-904B-9202-8EEAC8485D1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7BFC65-1708-E34B-8716-D05DA76D14F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5DC2A5-DA7A-EB45-8493-032924B6BC1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58B0BD0-75A4-8647-B184-2A549012F5E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42EA29D-CC45-1B4E-91CA-D658897F6A0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F14F212-252A-EC40-B5F1-2FC37008DC6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BFBE83F-D0E3-ED4B-917F-81B27E2ADDF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CC731E2-EC5D-1E49-BF8D-8219209D1AC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13329B1-D92B-8B44-B057-715E15B5F3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58E417D-A8FE-D440-8299-59AF6BB03D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00514899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6" name="Online Media 5" title="CDL Transit Bus Engine Pre-Trip Inspection">
            <a:hlinkClick r:id="" action="ppaction://media"/>
            <a:extLst>
              <a:ext uri="{FF2B5EF4-FFF2-40B4-BE49-F238E27FC236}">
                <a16:creationId xmlns:a16="http://schemas.microsoft.com/office/drawing/2014/main" id="{BF5AE8AD-F5A1-44BD-9446-2A4D0A31A2E5}"/>
              </a:ext>
            </a:extLst>
          </p:cNvPr>
          <p:cNvPicPr>
            <a:picLocks noGrp="1" noRot="1" noChangeAspect="1"/>
          </p:cNvPicPr>
          <p:nvPr>
            <p:ph idx="1"/>
            <a:videoFile r:link="rId1"/>
          </p:nvPr>
        </p:nvPicPr>
        <p:blipFill>
          <a:blip r:embed="rId3"/>
          <a:stretch>
            <a:fillRect/>
          </a:stretch>
        </p:blipFill>
        <p:spPr>
          <a:xfrm>
            <a:off x="1411288" y="2603500"/>
            <a:ext cx="5851525" cy="3306763"/>
          </a:xfrm>
        </p:spPr>
      </p:pic>
      <p:sp>
        <p:nvSpPr>
          <p:cNvPr id="2" name="Slide Number Placeholder 1">
            <a:extLst>
              <a:ext uri="{FF2B5EF4-FFF2-40B4-BE49-F238E27FC236}">
                <a16:creationId xmlns:a16="http://schemas.microsoft.com/office/drawing/2014/main" id="{62424B9C-DC43-3A4C-A8CC-C2040BE3B5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2330" y="1384396"/>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Class B Vehicle </a:t>
            </a:r>
            <a:endParaRPr lang="en-US">
              <a:latin typeface="Calibri"/>
              <a:cs typeface="Calibri"/>
            </a:endParaRPr>
          </a:p>
          <a:p>
            <a:r>
              <a:rPr lang="en-US">
                <a:latin typeface="Calibri"/>
                <a:cs typeface="Calibri"/>
              </a:rPr>
              <a:t>Video: </a:t>
            </a:r>
            <a:r>
              <a:rPr lang="en-US">
                <a:latin typeface="Calibri"/>
                <a:cs typeface="Calibri"/>
                <a:hlinkClick r:id="rId4"/>
              </a:rPr>
              <a:t>CDL Transit Bus Engine Pre-Trip Inspection</a:t>
            </a:r>
            <a:r>
              <a:rPr lang="en-US">
                <a:latin typeface="Calibri"/>
                <a:cs typeface="Calibri"/>
              </a:rPr>
              <a:t>. GMT Training— 3 minutes</a:t>
            </a:r>
            <a:endParaRPr lang="en-US"/>
          </a:p>
          <a:p>
            <a:br>
              <a:rPr lang="en-US"/>
            </a:br>
            <a:endParaRPr lang="en-US"/>
          </a:p>
          <a:p>
            <a:endParaRPr lang="en-US">
              <a:cs typeface="Calibri"/>
            </a:endParaRPr>
          </a:p>
        </p:txBody>
      </p:sp>
      <p:sp>
        <p:nvSpPr>
          <p:cNvPr id="9" name="Oval 8">
            <a:extLst>
              <a:ext uri="{FF2B5EF4-FFF2-40B4-BE49-F238E27FC236}">
                <a16:creationId xmlns:a16="http://schemas.microsoft.com/office/drawing/2014/main" id="{A3A6BFA5-8BC0-F54B-B00C-A24DEFD5A4F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E7BC64-8571-414C-B1F9-8F7AEF7213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CEA78F-784F-5044-8649-36F10B9448A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7AF6A8-34E5-E94B-8BA7-E0138E1B2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FE44E0-7A26-454F-B65C-1BB8175A30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2B6CA29-8A44-D840-917A-DC5831E060F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5D77-1C62-F647-858D-7EEA8EAADC4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FDBE63-F8E7-2A4F-962B-793DE413C4E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8D236B-464E-0C4C-84EC-D47755EBFEC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285ADA-C730-214F-85B5-EECD3BAC66A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A46A40-3F79-E04C-ACEC-306256C32C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9F9E21-532C-D343-BD03-183AA0E96FE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EB22A5-08CF-7A41-B0A4-57C123B1DCC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4684D0-8BC1-5C48-AA70-0E468A87DEC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2CC425-1855-6F47-9E65-20CB839FEB1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3BCFAF-212A-9E4B-8D48-33B8742856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21F8BA-A15A-B24E-A754-A749BE3E913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D4D0E6-C5AB-E344-A55B-8BF9D76172B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3B6BD17-1F99-B645-80A7-31140E1DA21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0D9A4F-E843-3F44-A77E-22F1EBAE6F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67DBBFB6-5773-EA4A-B168-ECDF5462B4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2EEADE99-F878-304B-A44B-D2AE5C91A47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760035B0-8A41-AB42-9C82-06CEE088165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8198552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9" name="Online Media 8" title="Truck Bus Pre-Trip Inspection">
            <a:hlinkClick r:id="" action="ppaction://media"/>
            <a:extLst>
              <a:ext uri="{FF2B5EF4-FFF2-40B4-BE49-F238E27FC236}">
                <a16:creationId xmlns:a16="http://schemas.microsoft.com/office/drawing/2014/main" id="{BA3F7DFB-E54F-404C-97B1-BF0F6CF860AD}"/>
              </a:ext>
            </a:extLst>
          </p:cNvPr>
          <p:cNvPicPr>
            <a:picLocks noGrp="1" noRot="1" noChangeAspect="1"/>
          </p:cNvPicPr>
          <p:nvPr>
            <p:ph idx="1"/>
            <a:videoFile r:link="rId1"/>
          </p:nvPr>
        </p:nvPicPr>
        <p:blipFill>
          <a:blip r:embed="rId3"/>
          <a:stretch>
            <a:fillRect/>
          </a:stretch>
        </p:blipFill>
        <p:spPr>
          <a:xfrm>
            <a:off x="1497013" y="2600325"/>
            <a:ext cx="5724525" cy="3233738"/>
          </a:xfrm>
        </p:spPr>
      </p:pic>
      <p:sp>
        <p:nvSpPr>
          <p:cNvPr id="2" name="Slide Number Placeholder 1">
            <a:extLst>
              <a:ext uri="{FF2B5EF4-FFF2-40B4-BE49-F238E27FC236}">
                <a16:creationId xmlns:a16="http://schemas.microsoft.com/office/drawing/2014/main" id="{15C8D2F2-59B4-2043-81E9-151E59DEE10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3760-37EE-46D1-9608-98E33CAE8313}"/>
              </a:ext>
            </a:extLst>
          </p:cNvPr>
          <p:cNvSpPr txBox="1"/>
          <p:nvPr/>
        </p:nvSpPr>
        <p:spPr>
          <a:xfrm>
            <a:off x="758663" y="1371732"/>
            <a:ext cx="74264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Key Components and How to Inspect Them on a Truck Bus</a:t>
            </a:r>
            <a:endParaRPr lang="en-US">
              <a:latin typeface="Calibri"/>
              <a:cs typeface="Calibri"/>
            </a:endParaRPr>
          </a:p>
          <a:p>
            <a:r>
              <a:rPr lang="en-US">
                <a:latin typeface="Calibri"/>
                <a:cs typeface="Calibri"/>
              </a:rPr>
              <a:t>Video: </a:t>
            </a:r>
            <a:r>
              <a:rPr lang="en-US">
                <a:latin typeface="Calibri"/>
                <a:cs typeface="Calibri"/>
                <a:hlinkClick r:id="rId4"/>
              </a:rPr>
              <a:t>Truck Bus Pre-Trip Inspection</a:t>
            </a:r>
            <a:r>
              <a:rPr lang="en-US">
                <a:latin typeface="Calibri"/>
                <a:cs typeface="Calibri"/>
              </a:rPr>
              <a:t>. GMT Training—35 minutes</a:t>
            </a:r>
            <a:endParaRPr lang="en-US"/>
          </a:p>
          <a:p>
            <a:br>
              <a:rPr lang="en-US"/>
            </a:br>
            <a:endParaRPr lang="en-US"/>
          </a:p>
          <a:p>
            <a:endParaRPr lang="en-US">
              <a:cs typeface="Calibri"/>
            </a:endParaRPr>
          </a:p>
        </p:txBody>
      </p:sp>
      <p:sp>
        <p:nvSpPr>
          <p:cNvPr id="11" name="Oval 10">
            <a:extLst>
              <a:ext uri="{FF2B5EF4-FFF2-40B4-BE49-F238E27FC236}">
                <a16:creationId xmlns:a16="http://schemas.microsoft.com/office/drawing/2014/main" id="{4CD63E0E-8E01-7C4A-A68A-95E2C20AB31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3335FC-5859-C344-B339-41EA51692A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A1A34F-8973-024C-A77E-2096956DDE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5C192B-8025-FC49-9E2F-9341281A5F2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443ED6-D81A-7D45-B7C3-0F88C213EA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0AFB9F-2A7C-2E4B-ABD4-33FFEE844E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CCF350-36D2-CD4E-88E4-020DEAF474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3A1D23-015E-1D45-948F-96E480961CE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43529-19DD-2B41-AF82-FF770FF1041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DABF16-3682-CA40-9F98-D5F2DDE16D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FD33B0-182E-6840-8B79-350182DC26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BB2C41-6456-0245-B6E1-9D0BC1D3607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91ED6C-1083-2A47-8CEF-E17FE261899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612BAE-A5BC-AD4F-940E-7C2F3D7F9C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F52678-A907-E64A-81A7-6E08C0A270D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B79CBD-0A55-C440-8474-F91C8C3D55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038A61F-859C-0949-818A-38881A7037F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9094CE-DE97-7E4D-922E-DD5CC4261D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6EE7E4-7F7C-B543-A388-55804E886B0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A8A42C5-99E3-3340-9564-1464D61789F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D3F93E4F-570A-5346-993A-B5397A35CF96}"/>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E596649-DA6F-DA48-BE73-653F9296330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8530CB3-7DC9-AB4A-9606-652B436E97F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301476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pic>
        <p:nvPicPr>
          <p:cNvPr id="10" name="Online Media 9" title="CDL Instructional Video - Module 3 - Engine Components (Updated 2021)">
            <a:hlinkClick r:id="" action="ppaction://media"/>
            <a:extLst>
              <a:ext uri="{FF2B5EF4-FFF2-40B4-BE49-F238E27FC236}">
                <a16:creationId xmlns:a16="http://schemas.microsoft.com/office/drawing/2014/main" id="{14DF4DBD-1893-4A82-A6E5-E97D18177EEB}"/>
              </a:ext>
            </a:extLst>
          </p:cNvPr>
          <p:cNvPicPr>
            <a:picLocks noGrp="1" noRot="1" noChangeAspect="1"/>
          </p:cNvPicPr>
          <p:nvPr>
            <p:ph idx="1"/>
            <a:videoFile r:link="rId1"/>
          </p:nvPr>
        </p:nvPicPr>
        <p:blipFill>
          <a:blip r:embed="rId3"/>
          <a:stretch>
            <a:fillRect/>
          </a:stretch>
        </p:blipFill>
        <p:spPr>
          <a:xfrm>
            <a:off x="2030413" y="3070225"/>
            <a:ext cx="4572000" cy="2582863"/>
          </a:xfrm>
        </p:spPr>
      </p:pic>
      <p:sp>
        <p:nvSpPr>
          <p:cNvPr id="2" name="Slide Number Placeholder 1">
            <a:extLst>
              <a:ext uri="{FF2B5EF4-FFF2-40B4-BE49-F238E27FC236}">
                <a16:creationId xmlns:a16="http://schemas.microsoft.com/office/drawing/2014/main" id="{3686ECD7-EC66-B94E-8D87-49B9C4B7BBD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an Engine and Its Importance to Safe Operation of Your Vehicle </a:t>
            </a:r>
            <a:endParaRPr lang="en-US">
              <a:cs typeface="Calibri" panose="020F0502020204030204" pitchFamily="34" charset="0"/>
            </a:endParaRPr>
          </a:p>
          <a:p>
            <a:r>
              <a:rPr lang="en-US" sz="1600">
                <a:latin typeface="Calibri"/>
                <a:cs typeface="Calibri"/>
              </a:rPr>
              <a:t>Video: </a:t>
            </a:r>
            <a:r>
              <a:rPr lang="en-US" sz="1600">
                <a:latin typeface="Calibri"/>
                <a:cs typeface="Calibri"/>
                <a:hlinkClick r:id="rId4"/>
              </a:rPr>
              <a:t>CDL Instructional Video—Engine Components</a:t>
            </a:r>
            <a:r>
              <a:rPr lang="en-US" sz="1600">
                <a:latin typeface="Calibri"/>
                <a:cs typeface="Calibri"/>
              </a:rPr>
              <a:t>. Texas Department of Public Safety—5 minutes</a:t>
            </a:r>
            <a:endParaRPr lang="en-US" sz="1600">
              <a:cs typeface="Calibri"/>
            </a:endParaRPr>
          </a:p>
        </p:txBody>
      </p:sp>
      <p:sp>
        <p:nvSpPr>
          <p:cNvPr id="9" name="Oval 8">
            <a:extLst>
              <a:ext uri="{FF2B5EF4-FFF2-40B4-BE49-F238E27FC236}">
                <a16:creationId xmlns:a16="http://schemas.microsoft.com/office/drawing/2014/main" id="{FD449011-14FD-8049-9A14-2AF690BABC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E58106-A468-664F-9841-9C73B80A9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AB288F-413D-FB49-88CA-0F03EDCCF6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4A2B47-BF36-4946-9F54-74B3BCFBAC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C3A0C45-585E-4242-979B-B968410A63D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F5E1AE-5871-2743-93EE-7C36B88B3AD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680FFA-FD26-0045-B402-DC8EC83B84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8091E7-E605-6A4F-9E4F-4CE75DF2C3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AECBE-682C-E74A-91CE-4C1BA01D57C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94E1BB-2CF7-9642-A45A-D6B9163E736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E6A66A-C2E9-6A43-8803-72AD902C061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C8C7F9-1552-D843-951D-E40C7CB1AA3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DD2DF9-DF42-494C-98A1-E4BE12CE8E6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E49CA5-A345-FA43-A9C4-72E5BB53CC4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1B8452-63E5-764B-BE5E-B90A63F1F8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7D0483-1521-E142-B263-73D1350E76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0B764A-7787-AE47-8253-8733636BBCD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387937-B9F2-0042-9E83-864B60A7C2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C4BA49-7823-0B48-B905-FD5047DFFC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2BAED2-6CA8-A149-B1E0-812DF28410C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2A5D599-291C-6440-83B8-885A45FAB87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C69B4A5-A5F6-C74E-B80D-36D616201D5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57E9B98-823F-574A-A7D6-52BD410C47E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285573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5" name="Content Placeholder 4">
            <a:extLst>
              <a:ext uri="{FF2B5EF4-FFF2-40B4-BE49-F238E27FC236}">
                <a16:creationId xmlns:a16="http://schemas.microsoft.com/office/drawing/2014/main" id="{1C00C4C9-759C-4D00-902C-50F745E41BF7}"/>
              </a:ext>
            </a:extLst>
          </p:cNvPr>
          <p:cNvSpPr>
            <a:spLocks noGrp="1"/>
          </p:cNvSpPr>
          <p:nvPr>
            <p:ph idx="1"/>
          </p:nvPr>
        </p:nvSpPr>
        <p:spPr/>
        <p:txBody>
          <a:bodyPr/>
          <a:lstStyle/>
          <a:p>
            <a:r>
              <a:rPr lang="en-US" sz="1800">
                <a:ea typeface="+mn-lt"/>
                <a:cs typeface="+mn-lt"/>
              </a:rPr>
              <a:t>Oil level</a:t>
            </a:r>
            <a:endParaRPr lang="en-US" sz="1800">
              <a:cs typeface="Calibri" panose="020F0502020204030204"/>
            </a:endParaRPr>
          </a:p>
          <a:p>
            <a:r>
              <a:rPr lang="en-US" sz="1800">
                <a:ea typeface="+mn-lt"/>
                <a:cs typeface="+mn-lt"/>
              </a:rPr>
              <a:t>Coolant level in radiator; condition of hoses</a:t>
            </a:r>
            <a:endParaRPr lang="en-US" sz="1800"/>
          </a:p>
          <a:p>
            <a:r>
              <a:rPr lang="en-US" sz="1800">
                <a:ea typeface="+mn-lt"/>
                <a:cs typeface="+mn-lt"/>
              </a:rPr>
              <a:t>Power steering fluid level; hose condition </a:t>
            </a:r>
            <a:endParaRPr lang="en-US" sz="1800"/>
          </a:p>
          <a:p>
            <a:r>
              <a:rPr lang="en-US" sz="1800">
                <a:ea typeface="+mn-lt"/>
                <a:cs typeface="+mn-lt"/>
              </a:rPr>
              <a:t>Windshield washer fluid level</a:t>
            </a:r>
            <a:endParaRPr lang="en-US" sz="1800"/>
          </a:p>
          <a:p>
            <a:r>
              <a:rPr lang="en-US" sz="1800">
                <a:ea typeface="+mn-lt"/>
                <a:cs typeface="+mn-lt"/>
              </a:rPr>
              <a:t>Battery fluid level, connections and tie-downs (battery may be located elsewhere)</a:t>
            </a:r>
            <a:endParaRPr lang="en-US" sz="1800"/>
          </a:p>
          <a:p>
            <a:r>
              <a:rPr lang="en-US" sz="1800">
                <a:ea typeface="+mn-lt"/>
                <a:cs typeface="+mn-lt"/>
              </a:rPr>
              <a:t>Automatic transmission fluid level (may require engine to be running)</a:t>
            </a:r>
            <a:endParaRPr lang="en-US" sz="1800"/>
          </a:p>
          <a:p>
            <a:r>
              <a:rPr lang="en-US" sz="1800">
                <a:ea typeface="+mn-lt"/>
                <a:cs typeface="+mn-lt"/>
              </a:rPr>
              <a:t>Check belts for tightness and excessive wear (alternator, water pump, air compressor)—learn how much “give” the belts should have when adjusted right, and check each one</a:t>
            </a:r>
            <a:endParaRPr lang="en-US" sz="1800"/>
          </a:p>
          <a:p>
            <a:r>
              <a:rPr lang="en-US" sz="1800">
                <a:ea typeface="+mn-lt"/>
                <a:cs typeface="+mn-lt"/>
              </a:rPr>
              <a:t>Leaks in the engine compartment (fuel, coolant, oil, power steering fluid, hydraulic fluid, battery fluid)</a:t>
            </a:r>
            <a:endParaRPr lang="en-US" sz="1800"/>
          </a:p>
          <a:p>
            <a:r>
              <a:rPr lang="en-US" sz="1800">
                <a:ea typeface="+mn-lt"/>
                <a:cs typeface="+mn-lt"/>
              </a:rPr>
              <a:t>Cracked, worn electrical wiring insulation.</a:t>
            </a:r>
            <a:endParaRPr lang="en-US" sz="1800"/>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BDB31680-6502-4145-B370-8F9A234D0C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723CC4-8D7C-4378-9C57-DB94693B1A2E}"/>
              </a:ext>
            </a:extLst>
          </p:cNvPr>
          <p:cNvSpPr txBox="1"/>
          <p:nvPr/>
        </p:nvSpPr>
        <p:spPr>
          <a:xfrm>
            <a:off x="662384" y="1341899"/>
            <a:ext cx="7444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Check the Engine Compartment </a:t>
            </a:r>
            <a:endParaRPr lang="en-US" b="1">
              <a:cs typeface="Calibri"/>
            </a:endParaRPr>
          </a:p>
        </p:txBody>
      </p:sp>
      <p:sp>
        <p:nvSpPr>
          <p:cNvPr id="9" name="Oval 8">
            <a:extLst>
              <a:ext uri="{FF2B5EF4-FFF2-40B4-BE49-F238E27FC236}">
                <a16:creationId xmlns:a16="http://schemas.microsoft.com/office/drawing/2014/main" id="{B86B04C8-996C-6344-9932-4FFC48E6DC4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061BEE-51DA-AB4A-A7C6-7BDB4E43DE5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CC19BD-B061-F34E-8609-0318289A9FA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CAEAB6-BFA5-5844-BA30-BCF4D0BB4724}"/>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577CE1-1D8B-9444-8896-6055F3B2AF5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1965C9-0B2C-114C-A94F-A29568F92A2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26C682-233A-8543-BDF4-6F5B7C46C09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0D226B-CABD-B245-A66E-816CA48B2A6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855088-6CC5-1147-93A7-ABDAAF57F3F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445A0E-BC81-194D-A223-2EC3A4FB2FA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DCEF956-3216-5D4B-9806-53F06DBB07DE}"/>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DF69FAB-4D53-D347-81F7-02EF46595A4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43509F5-29D9-F741-9008-1D3B5E4A64A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0AF589C-3A58-3745-92CB-C96C14A06FE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B3F156-AAFE-4E4A-B03E-5C57E9B912D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414731-B903-A444-8108-A377D1EB7CC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51CA314-D600-3746-9AEF-D620A899730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CD2960-EABF-4B4F-839D-337FB011F0A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A4554-FF5F-F44B-B292-2E51E620329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BF4B23F-40A1-504F-9AD4-211546230907}"/>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C51843-0526-524A-9ED8-D20FBE230B0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4617BEC-E817-634D-8B3F-FBAA688C9B9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3AF68FF-D044-2944-B2B6-A9CCD6324F6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56839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a:xfrm>
            <a:off x="628650" y="1690688"/>
            <a:ext cx="7886700" cy="4351338"/>
          </a:xfrm>
        </p:spPr>
        <p:txBody>
          <a:bodyPr/>
          <a:lstStyle/>
          <a:p>
            <a:pPr marL="0" indent="0">
              <a:buNone/>
            </a:pPr>
            <a:r>
              <a:rPr lang="en-US" sz="1800" b="1">
                <a:cs typeface="Calibri"/>
              </a:rPr>
              <a:t>Tires and Axles</a:t>
            </a:r>
            <a:endParaRPr lang="en-US" sz="1800"/>
          </a:p>
          <a:p>
            <a:pPr marL="0" indent="0">
              <a:buNone/>
            </a:pPr>
            <a:r>
              <a:rPr lang="en-US" sz="1600">
                <a:ea typeface="+mn-lt"/>
                <a:cs typeface="+mn-lt"/>
              </a:rPr>
              <a:t>Video: </a:t>
            </a:r>
            <a:r>
              <a:rPr lang="en-US" sz="1600">
                <a:ea typeface="+mn-lt"/>
                <a:cs typeface="+mn-lt"/>
                <a:hlinkClick r:id="rId3"/>
              </a:rPr>
              <a:t>CDL Instructional Video—The Axles</a:t>
            </a:r>
            <a:r>
              <a:rPr lang="en-US" sz="1600">
                <a:ea typeface="+mn-lt"/>
                <a:cs typeface="+mn-lt"/>
              </a:rPr>
              <a:t>. Texas Department of Public Safety— 5 minutes</a:t>
            </a:r>
            <a:endParaRPr lang="en-US" sz="1600"/>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5" name="Slide Number Placeholder 4">
            <a:extLst>
              <a:ext uri="{FF2B5EF4-FFF2-40B4-BE49-F238E27FC236}">
                <a16:creationId xmlns:a16="http://schemas.microsoft.com/office/drawing/2014/main" id="{15A20ABD-FC30-8345-9397-2433C1B3465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5 - The Axles (Updated 2021)">
            <a:hlinkClick r:id="" action="ppaction://media"/>
            <a:extLst>
              <a:ext uri="{FF2B5EF4-FFF2-40B4-BE49-F238E27FC236}">
                <a16:creationId xmlns:a16="http://schemas.microsoft.com/office/drawing/2014/main" id="{46149A21-8B79-4338-914B-3B3512A4E010}"/>
              </a:ext>
            </a:extLst>
          </p:cNvPr>
          <p:cNvPicPr>
            <a:picLocks noRot="1" noChangeAspect="1"/>
          </p:cNvPicPr>
          <p:nvPr>
            <a:videoFile r:link="rId1"/>
          </p:nvPr>
        </p:nvPicPr>
        <p:blipFill>
          <a:blip r:embed="rId4"/>
          <a:stretch>
            <a:fillRect/>
          </a:stretch>
        </p:blipFill>
        <p:spPr>
          <a:xfrm>
            <a:off x="1245008" y="2577708"/>
            <a:ext cx="6241642" cy="3621480"/>
          </a:xfrm>
          <a:prstGeom prst="rect">
            <a:avLst/>
          </a:prstGeom>
        </p:spPr>
      </p:pic>
      <p:sp>
        <p:nvSpPr>
          <p:cNvPr id="9" name="Oval 8">
            <a:extLst>
              <a:ext uri="{FF2B5EF4-FFF2-40B4-BE49-F238E27FC236}">
                <a16:creationId xmlns:a16="http://schemas.microsoft.com/office/drawing/2014/main" id="{99B7EE4E-1297-1047-8611-B6D1ACDA49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B35E42-75AF-8943-8421-11A8DC4DE2C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1C3DB3-89BC-164F-A643-1B398DFCE0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8A0A63-3DE3-3346-A99D-1272039B9E3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81D4D4-BDC2-9B4B-8680-837A2482DCAD}"/>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24FB5-8FA5-5343-BBE7-5533125590D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5AE7B5-8E57-4848-AA07-AB510FBDDDB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9891FC-A934-D14C-A677-23BAA7262AD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E2CA40-E3C7-F24D-B118-F1F8302F54E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101428-5EE8-CB41-A1D9-C9226D8FF768}"/>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E57C33-9CAA-1745-8764-6208A883255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F2F68A-F30C-7940-A93B-12F0F441616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61F71F-A70E-1D48-900B-AFFE34D7BD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FAE4A6-1DF8-504D-A622-B8BA3A50AE62}"/>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C65105-F648-4F47-BEC1-68D8EE33F6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4B6696-823B-964C-8B7D-35D09B37E03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D97FAF-D37B-2C4A-9519-6D5A5F592B6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BA1456-AA1D-D74D-BDA0-EEA6629F13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BB643D-3C05-F04E-BD32-AF2FC448B755}"/>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8DABFF-D1A9-0F40-8025-00CF977B917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A035B3CC-B2F7-5A45-8350-BBC86195BD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3697DE25-EB13-0C49-AFC6-42A5AC6E0637}"/>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AABFD62-1A21-9F45-BAD5-E66C5DCD92B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696467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51673DCC-9AAC-BB4B-A50A-8F74F13198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259</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CDL Instructional Video - Module 6 - Coupling Systems (Updated 2021)">
            <a:hlinkClick r:id="" action="ppaction://media"/>
            <a:extLst>
              <a:ext uri="{FF2B5EF4-FFF2-40B4-BE49-F238E27FC236}">
                <a16:creationId xmlns:a16="http://schemas.microsoft.com/office/drawing/2014/main" id="{9DDDDE10-569F-4F24-94E8-DB435E684812}"/>
              </a:ext>
            </a:extLst>
          </p:cNvPr>
          <p:cNvPicPr>
            <a:picLocks noRot="1" noChangeAspect="1"/>
          </p:cNvPicPr>
          <p:nvPr>
            <a:videoFile r:link="rId1"/>
          </p:nvPr>
        </p:nvPicPr>
        <p:blipFill>
          <a:blip r:embed="rId3"/>
          <a:stretch>
            <a:fillRect/>
          </a:stretch>
        </p:blipFill>
        <p:spPr>
          <a:xfrm>
            <a:off x="1220482" y="2853015"/>
            <a:ext cx="5874623" cy="3354081"/>
          </a:xfrm>
          <a:prstGeom prst="rect">
            <a:avLst/>
          </a:prstGeom>
        </p:spPr>
      </p:pic>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Coupling Systems and Their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4"/>
              </a:rPr>
              <a:t>CDL Instructional Video — Coupling Systems</a:t>
            </a:r>
            <a:r>
              <a:rPr lang="en-US">
                <a:latin typeface="Calibri"/>
                <a:cs typeface="Calibri"/>
              </a:rPr>
              <a:t>. Texas Department of Public Safety—8 minutes</a:t>
            </a:r>
            <a:endParaRPr lang="en-US">
              <a:cs typeface="Calibri"/>
            </a:endParaRPr>
          </a:p>
        </p:txBody>
      </p:sp>
      <p:sp>
        <p:nvSpPr>
          <p:cNvPr id="10" name="Oval 9">
            <a:extLst>
              <a:ext uri="{FF2B5EF4-FFF2-40B4-BE49-F238E27FC236}">
                <a16:creationId xmlns:a16="http://schemas.microsoft.com/office/drawing/2014/main" id="{72F1EA50-AAA9-AD45-9873-4946AB069A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5D9F8A-83B5-6349-93B1-F1E22D3546E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AF21EB-E700-364C-95F2-815D91A199C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E1BB30-493C-1546-A060-E01C26A16C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75525-A5A5-6C48-9759-F691449514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034A6B-32F1-3147-A65C-8C4AE718379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1E72F7-1511-F944-9405-18BE122A142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12326F-840D-EC43-977B-9AC73A2E352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400748-A2DC-004F-88B6-10FC9CB5AF5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BE622A-63AD-CE4F-B7C2-59D58C80B3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AB8F14-E6A0-C24A-B49A-D58CB29C0DA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F23C95-5B13-6744-A089-2698036721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C4FDC0-33D1-5047-A953-BA5DDC5E9AE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3C7B53-5DBD-F440-9CBA-E6377BF893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19A503-26CB-474E-AC68-7A6E08595AF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13DE76-218E-7640-BFD5-D593ED547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A5CF38-2E1C-3C48-B729-225E43CE41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B076E2-5C0E-594F-B2EC-10F240A00E5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09B0D1-01A4-D246-8105-7F5735FD545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031FF72-FAA4-C449-9BC2-2E3313551E5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8CB07C69-0033-C64A-A943-248A07C373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3EFC1290-F60B-5545-8159-CF406AD6E7A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225EEB2A-BE3F-7F47-9C1C-CE32C6DB700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11495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a:xfrm>
            <a:off x="603580" y="1692416"/>
            <a:ext cx="7886700" cy="4351338"/>
          </a:xfrm>
        </p:spPr>
        <p:txBody>
          <a:bodyPr/>
          <a:lstStyle/>
          <a:p>
            <a:pPr marL="0" indent="0">
              <a:buNone/>
            </a:pPr>
            <a:r>
              <a:rPr lang="en-US" sz="2400" b="1"/>
              <a:t>Mirror Adjustment – Convex Mirrors</a:t>
            </a:r>
          </a:p>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icture of convex mirrors on a truck." title="Convex Mirrors">
            <a:extLst>
              <a:ext uri="{FF2B5EF4-FFF2-40B4-BE49-F238E27FC236}">
                <a16:creationId xmlns:a16="http://schemas.microsoft.com/office/drawing/2014/main" id="{C7C3BDE4-8035-44DA-AD9E-D261A333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435" y="2169285"/>
            <a:ext cx="2712819" cy="3078218"/>
          </a:xfrm>
          <a:prstGeom prst="rect">
            <a:avLst/>
          </a:prstGeom>
        </p:spPr>
      </p:pic>
      <p:pic>
        <p:nvPicPr>
          <p:cNvPr id="11" name="Picture 10" descr="Picture of convex mirrors on a truck." title="Convex Mirrors">
            <a:extLst>
              <a:ext uri="{FF2B5EF4-FFF2-40B4-BE49-F238E27FC236}">
                <a16:creationId xmlns:a16="http://schemas.microsoft.com/office/drawing/2014/main" id="{DA4F688C-FCA3-4226-A89F-3D10821EFDB9}"/>
              </a:ext>
            </a:extLst>
          </p:cNvPr>
          <p:cNvPicPr>
            <a:picLocks noChangeAspect="1"/>
          </p:cNvPicPr>
          <p:nvPr/>
        </p:nvPicPr>
        <p:blipFill>
          <a:blip r:embed="rId4"/>
          <a:stretch>
            <a:fillRect/>
          </a:stretch>
        </p:blipFill>
        <p:spPr>
          <a:xfrm>
            <a:off x="6752996" y="2160532"/>
            <a:ext cx="1974859" cy="3095725"/>
          </a:xfrm>
          <a:prstGeom prst="rect">
            <a:avLst/>
          </a:prstGeom>
        </p:spPr>
      </p:pic>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20" y="2048919"/>
            <a:ext cx="3070555" cy="40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a:t>Because of their curvature, convex mirrors can show you areas that the flat mirrors do not. They help you see further out to the left and right and they allow you to see the roadway closer to the front of the coach, minimizing, but not eliminating, the left and right blind spots. They are very common, though not all buses may have them, so be sure you always set your flat mirrors properly even if you have convex mirrors on most coaches you operate. </a:t>
            </a:r>
            <a:endParaRPr lang="en-US" sz="1600">
              <a:cs typeface="Calibri"/>
            </a:endParaRPr>
          </a:p>
          <a:p>
            <a:pPr marL="0" indent="0">
              <a:buFont typeface="Arial" panose="020B0604020202020204" pitchFamily="34" charset="0"/>
              <a:buNone/>
            </a:pPr>
            <a:endParaRPr lang="en-US" sz="1400"/>
          </a:p>
          <a:p>
            <a:pPr marL="0" indent="0">
              <a:buNone/>
            </a:pPr>
            <a:r>
              <a:rPr lang="en-US" sz="1400" i="1"/>
              <a:t>Source: </a:t>
            </a:r>
            <a:r>
              <a:rPr lang="en-US" sz="1400" i="1">
                <a:hlinkClick r:id="rId5"/>
              </a:rPr>
              <a:t>FMCSA Model Training Curriculum for Motorcoach Drivers</a:t>
            </a:r>
            <a:endParaRPr lang="en-US" sz="1400" i="1"/>
          </a:p>
          <a:p>
            <a:pPr marL="0" indent="0">
              <a:buFont typeface="Arial" panose="020B0604020202020204" pitchFamily="34" charset="0"/>
              <a:buNone/>
            </a:pPr>
            <a:endParaRPr lang="en-US" sz="1400"/>
          </a:p>
          <a:p>
            <a:endParaRPr lang="en-US" sz="1400">
              <a:cs typeface="Calibri"/>
            </a:endParaRPr>
          </a:p>
        </p:txBody>
      </p:sp>
      <p:sp>
        <p:nvSpPr>
          <p:cNvPr id="13" name="Oval 12">
            <a:extLst>
              <a:ext uri="{FF2B5EF4-FFF2-40B4-BE49-F238E27FC236}">
                <a16:creationId xmlns:a16="http://schemas.microsoft.com/office/drawing/2014/main" id="{8D29EAF5-E92D-1A4A-A079-CF26FD1D02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C6421B8-4832-5D4D-9325-3E2AA1D266E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29CEB98-B67C-2241-A494-002F9863B8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381E82-D5E2-914D-8455-A123D49FF3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70FC90C-715F-B444-88A2-D42C57A4D5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988132-0920-894A-8938-9947B7E66E6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Oval 21">
            <a:extLst>
              <a:ext uri="{FF2B5EF4-FFF2-40B4-BE49-F238E27FC236}">
                <a16:creationId xmlns:a16="http://schemas.microsoft.com/office/drawing/2014/main" id="{854248F7-1581-3A42-91AF-9DC6E2AE1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2965841-ABAE-494E-9E02-BC1F74E908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4" name="TextBox 23">
            <a:extLst>
              <a:ext uri="{FF2B5EF4-FFF2-40B4-BE49-F238E27FC236}">
                <a16:creationId xmlns:a16="http://schemas.microsoft.com/office/drawing/2014/main" id="{D6BEBA22-7F13-4142-9579-29E36B441C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04AEEB2F-9738-F940-94A3-17569750E9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AAD08E02-8040-D64C-8996-3A61E93B7BE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2788546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endParaRPr lang="en-US" b="1">
              <a:cs typeface="Calibri"/>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CFF4971C-2049-4B4D-A533-70850A3D4AE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260</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4C1D0-A524-483B-94B1-42D32BABC813}"/>
              </a:ext>
            </a:extLst>
          </p:cNvPr>
          <p:cNvSpPr txBox="1"/>
          <p:nvPr/>
        </p:nvSpPr>
        <p:spPr>
          <a:xfrm>
            <a:off x="463145" y="1483463"/>
            <a:ext cx="7444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Overview of the Function of the Exterior of your Vehicle and its Importance to Safe Operation of Your Vehicle </a:t>
            </a:r>
            <a:endParaRPr lang="en-US">
              <a:cs typeface="Calibri" panose="020F0502020204030204" pitchFamily="34" charset="0"/>
            </a:endParaRPr>
          </a:p>
          <a:p>
            <a:r>
              <a:rPr lang="en-US">
                <a:latin typeface="Calibri"/>
                <a:cs typeface="Calibri"/>
              </a:rPr>
              <a:t>Video: </a:t>
            </a:r>
            <a:r>
              <a:rPr lang="en-US">
                <a:latin typeface="Calibri"/>
                <a:cs typeface="Calibri"/>
                <a:hlinkClick r:id="rId3"/>
              </a:rPr>
              <a:t>CDL Instructional Video — The Exterior</a:t>
            </a:r>
            <a:r>
              <a:rPr lang="en-US">
                <a:latin typeface="Calibri"/>
                <a:cs typeface="Calibri"/>
              </a:rPr>
              <a:t>. Texas Department of Public Safety—5 minutes</a:t>
            </a:r>
            <a:endParaRPr lang="en-US">
              <a:cs typeface="Calibri"/>
            </a:endParaRPr>
          </a:p>
        </p:txBody>
      </p:sp>
      <p:pic>
        <p:nvPicPr>
          <p:cNvPr id="9" name="Online Media 8" title="CDL Instructional Video - Module 4 - The Exterior (Updated 2021)">
            <a:hlinkClick r:id="" action="ppaction://media"/>
            <a:extLst>
              <a:ext uri="{FF2B5EF4-FFF2-40B4-BE49-F238E27FC236}">
                <a16:creationId xmlns:a16="http://schemas.microsoft.com/office/drawing/2014/main" id="{5C0F99C6-035D-4BC7-ADF5-7032B38C6115}"/>
              </a:ext>
            </a:extLst>
          </p:cNvPr>
          <p:cNvPicPr>
            <a:picLocks noRot="1" noChangeAspect="1"/>
          </p:cNvPicPr>
          <p:nvPr>
            <a:videoFile r:link="rId1"/>
          </p:nvPr>
        </p:nvPicPr>
        <p:blipFill>
          <a:blip r:embed="rId4"/>
          <a:stretch>
            <a:fillRect/>
          </a:stretch>
        </p:blipFill>
        <p:spPr>
          <a:xfrm>
            <a:off x="1662826" y="2683792"/>
            <a:ext cx="5481389" cy="3700127"/>
          </a:xfrm>
          <a:prstGeom prst="rect">
            <a:avLst/>
          </a:prstGeom>
        </p:spPr>
      </p:pic>
      <p:sp>
        <p:nvSpPr>
          <p:cNvPr id="10" name="Oval 9">
            <a:extLst>
              <a:ext uri="{FF2B5EF4-FFF2-40B4-BE49-F238E27FC236}">
                <a16:creationId xmlns:a16="http://schemas.microsoft.com/office/drawing/2014/main" id="{88BE848D-A08F-7A41-9AAA-183EF21FD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93DBA7-8093-7546-8A46-A7D24AE5CA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4EB035-DA81-E94A-8F59-34B2663B1E5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94FC10-F51F-804E-A2FB-52CCAA909CF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14928-FFB0-B144-8EA2-0DFA1822A9B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2093D2-3EBB-C04B-B970-30004C9A74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F7BD1E-9AB4-D046-BF62-A042731C05B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E968AA-19D7-7545-9934-F8BC8D0CAF3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03C9D8-6917-0643-A227-13BAEAA1C97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85529D-68C4-8449-BF62-B2480EAA65E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497B2CD-47F4-C940-B1E7-7F6D5CD7D74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BBB986C-C6BD-B146-BCA4-24092D248AB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FECB4BA-EDC9-9A47-A5E6-1D54F1D0EF2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A291BE-2635-AC45-B578-0A5614779B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53EF6C5-E31B-3B4E-8BA2-121765CCD5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C770C-4D28-A94E-B745-BB68F854B58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81CF3BD-9ABF-F349-B0C3-64DB1A6ECCE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11B7F4-1EFF-9044-87E7-62D4B5C099B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6F4BF47-B578-8E4C-8A48-1318EAE03C3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DB2E80-D4D5-9847-912E-15A8C8C26DB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9506966-F8DE-744B-8070-490A11C01BB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451D1208-F60F-3D48-98EF-3E98AF82CE4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4041FAAA-5DF5-3F4F-A200-C548B3ECBA6D}"/>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75396786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Identification </a:t>
            </a:r>
            <a:r>
              <a:rPr lang="en-US">
                <a:ea typeface="+mj-lt"/>
                <a:cs typeface="+mj-lt"/>
              </a:rPr>
              <a:t>&amp;</a:t>
            </a:r>
            <a:r>
              <a:rPr lang="en-US" b="0">
                <a:ea typeface="+mj-lt"/>
                <a:cs typeface="+mj-lt"/>
              </a:rPr>
              <a:t> Diagnosis of Malfunctions</a:t>
            </a:r>
            <a:br>
              <a:rPr lang="en-US" b="0">
                <a:ea typeface="+mj-lt"/>
                <a:cs typeface="+mj-lt"/>
              </a:rPr>
            </a:b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Suspension</a:t>
            </a:r>
          </a:p>
          <a:p>
            <a:r>
              <a:rPr lang="en-US">
                <a:ea typeface="+mn-lt"/>
                <a:cs typeface="+mn-lt"/>
              </a:rPr>
              <a:t>Suspension is the system of tires, tire air, springs, shock absorbers and linkages that connects a vehicle to its wheels and allows relative motion between the two. </a:t>
            </a:r>
            <a:endParaRPr lang="en-US">
              <a:cs typeface="Calibri"/>
            </a:endParaRPr>
          </a:p>
          <a:p>
            <a:r>
              <a:rPr lang="en-US">
                <a:cs typeface="Calibri"/>
              </a:rPr>
              <a:t>Check that your vehicle isn’t leaning in one direction, this could indicate an issue with the suspension.</a:t>
            </a:r>
            <a:endParaRPr lang="en-US" b="1">
              <a:cs typeface="Calibri" panose="020F0502020204030204"/>
            </a:endParaRPr>
          </a:p>
          <a:p>
            <a:pPr>
              <a:buFont typeface="Arial" panose="020B0604020202020204" pitchFamily="34" charset="0"/>
              <a:buChar char="•"/>
            </a:pPr>
            <a:endParaRPr lang="en-US">
              <a:cs typeface="Calibri" panose="020F0502020204030204"/>
            </a:endParaRPr>
          </a:p>
          <a:p>
            <a:pPr marL="0" indent="0">
              <a:buNone/>
            </a:pPr>
            <a:endParaRPr lang="en-US">
              <a:cs typeface="Calibri" panose="020F0502020204030204"/>
            </a:endParaRPr>
          </a:p>
          <a:p>
            <a:pPr>
              <a:buFont typeface="Arial"/>
              <a:buChar char="•"/>
            </a:pP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9" name="Slide Number Placeholder 8">
            <a:extLst>
              <a:ext uri="{FF2B5EF4-FFF2-40B4-BE49-F238E27FC236}">
                <a16:creationId xmlns:a16="http://schemas.microsoft.com/office/drawing/2014/main" id="{82CFB0C1-5343-C341-8830-F84E885C5F7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261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7673746-7BE5-4AD3-BEB2-7515649AC016}"/>
              </a:ext>
            </a:extLst>
          </p:cNvPr>
          <p:cNvPicPr>
            <a:picLocks noChangeAspect="1"/>
          </p:cNvPicPr>
          <p:nvPr/>
        </p:nvPicPr>
        <p:blipFill>
          <a:blip r:embed="rId2"/>
          <a:stretch>
            <a:fillRect/>
          </a:stretch>
        </p:blipFill>
        <p:spPr>
          <a:xfrm>
            <a:off x="1336320" y="3917101"/>
            <a:ext cx="2743200" cy="2161309"/>
          </a:xfrm>
          <a:prstGeom prst="rect">
            <a:avLst/>
          </a:prstGeom>
        </p:spPr>
      </p:pic>
      <p:pic>
        <p:nvPicPr>
          <p:cNvPr id="5" name="Picture 8" descr="Diagram, engineering drawing&#10;&#10;Description automatically generated">
            <a:extLst>
              <a:ext uri="{FF2B5EF4-FFF2-40B4-BE49-F238E27FC236}">
                <a16:creationId xmlns:a16="http://schemas.microsoft.com/office/drawing/2014/main" id="{2627B746-CE50-4836-8CDE-E1097DBF9B2A}"/>
              </a:ext>
            </a:extLst>
          </p:cNvPr>
          <p:cNvPicPr>
            <a:picLocks noChangeAspect="1"/>
          </p:cNvPicPr>
          <p:nvPr/>
        </p:nvPicPr>
        <p:blipFill>
          <a:blip r:embed="rId3"/>
          <a:stretch>
            <a:fillRect/>
          </a:stretch>
        </p:blipFill>
        <p:spPr>
          <a:xfrm>
            <a:off x="6078549" y="3518194"/>
            <a:ext cx="2619633" cy="3218762"/>
          </a:xfrm>
          <a:prstGeom prst="rect">
            <a:avLst/>
          </a:prstGeom>
        </p:spPr>
      </p:pic>
      <p:sp>
        <p:nvSpPr>
          <p:cNvPr id="10" name="Oval 9">
            <a:extLst>
              <a:ext uri="{FF2B5EF4-FFF2-40B4-BE49-F238E27FC236}">
                <a16:creationId xmlns:a16="http://schemas.microsoft.com/office/drawing/2014/main" id="{2A9463DC-7051-5D4A-A9A5-3516E792BDD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1CAE3C-0AD0-6246-85B2-876534B7BF4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D1F944-7726-5241-BD42-6AC9BEA919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10F9E4-5D7C-D043-849B-3EB2CFD930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FDF2A6-0F8B-6C4F-8990-03153B03F4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AFAB9B-4D0A-F346-9605-6780024C26F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F056B5-5C60-0844-BDC1-E0986F219B1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5408A8-21EA-A54D-B252-C50D9FD57BB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0B3C73-42D5-024B-A9CE-DDBFA46080C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7595611-1A85-9240-BA31-7319730A792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1DB032-49DC-5848-8005-46E0D49DAC2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1019F3C-C0EC-1D48-AC63-BAEBB7B5B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282C7D1-3045-BE4F-AE07-DACD27DA3AB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4F6542-5E23-F847-9F18-E36B94F24D0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50AD05F-2987-744B-8D4C-679B349CE79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6FBEEE-F6DA-884D-893A-55A3834A40E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FFD45B-B544-4A41-BF0F-DE1C3AA3E1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37B562-7757-6041-A9E4-47574D525C8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11942D4-894D-7246-9D42-263A282981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A86FB0F-AA82-1C45-AC9D-B39BF192C9C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78B8C343-83EC-BD4A-9715-F856A9379FA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DEC7F09E-5908-BC42-A6B3-BE8E0E3041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B1632119-F088-4342-BF72-4E15570D8B2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4342435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75580" y="3501015"/>
            <a:ext cx="6858000" cy="1729693"/>
          </a:xfrm>
        </p:spPr>
        <p:txBody>
          <a:bodyPr/>
          <a:lstStyle/>
          <a:p>
            <a:r>
              <a:rPr lang="en-US" b="0">
                <a:ea typeface="+mj-lt"/>
                <a:cs typeface="+mj-lt"/>
              </a:rPr>
              <a:t>Unit 4.2 Roadside Inspections</a:t>
            </a:r>
            <a:br>
              <a:rPr lang="en-US" b="0">
                <a:ea typeface="+mj-lt"/>
                <a:cs typeface="+mj-lt"/>
              </a:rPr>
            </a:br>
            <a:r>
              <a:rPr lang="en-US" b="0">
                <a:ea typeface="+mj-lt"/>
                <a:cs typeface="+mj-lt"/>
              </a:rPr>
              <a:t> </a:t>
            </a:r>
            <a:endParaRPr lang="en-US">
              <a:cs typeface="Calibri Light"/>
            </a:endParaRPr>
          </a:p>
          <a:p>
            <a:endParaRPr lang="en-US" b="0">
              <a:cs typeface="Calibri Light"/>
            </a:endParaRPr>
          </a:p>
        </p:txBody>
      </p:sp>
      <p:sp>
        <p:nvSpPr>
          <p:cNvPr id="8" name="Oval 7">
            <a:extLst>
              <a:ext uri="{FF2B5EF4-FFF2-40B4-BE49-F238E27FC236}">
                <a16:creationId xmlns:a16="http://schemas.microsoft.com/office/drawing/2014/main" id="{A2F4B282-727A-2C47-A258-67CA217697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A9928E-6407-A04A-9F2E-4D3BA1D985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4B1D3C7-1D49-E344-A9AE-2FB2822091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9D0179-EB31-EF40-ADA2-7EF6829987FC}"/>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85CCBC-6CFB-0F48-80F8-7A83D4CA81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C6DB7-EEB9-2A49-B26A-B2EF744F5B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5BA733-C4B2-0042-A4D0-11AB918B5E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43FEDF-7875-D140-B3F8-C4D01EF87D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A53A8B-9D8D-A749-96C3-29D77D29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263743-B336-5144-B9EC-F0CEB3B42A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462A6E-D778-F34E-A77C-8D9166BA914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5BDF8A-CF41-8A44-83A3-20EE47274D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1DC7FA-96E4-3D42-9E4A-4203FB1F26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F82542-7185-AB42-A868-043AF3A1EA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A7A1D0D-5F5B-C948-B398-C6022BA2D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FCA2F1-E6C4-6845-93A7-5E1F672EF3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74F2949-A0C8-8242-B2D9-9A2C18EA67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59F289F-751C-A841-8DFF-7F048FA568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5CE9CF1-BC53-B944-98CB-F951042E91D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832488D-CF3B-DD4D-ABA1-ED18703C13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D0E27A-A701-F444-BF9C-3AE467EB2E4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626011A5-4E8A-AE43-BCCB-0A8AE4FF03C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4D363C4-D87F-F643-A3DA-E5190CE3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48" name="TextBox 47">
            <a:extLst>
              <a:ext uri="{FF2B5EF4-FFF2-40B4-BE49-F238E27FC236}">
                <a16:creationId xmlns:a16="http://schemas.microsoft.com/office/drawing/2014/main" id="{AE64AB19-151B-834B-90D9-364E7D3757F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49" name="Rectangle 48">
            <a:extLst>
              <a:ext uri="{FF2B5EF4-FFF2-40B4-BE49-F238E27FC236}">
                <a16:creationId xmlns:a16="http://schemas.microsoft.com/office/drawing/2014/main" id="{EEFCF4C3-446C-1341-83CD-157BB899387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1" name="TextBox 30">
            <a:extLst>
              <a:ext uri="{FF2B5EF4-FFF2-40B4-BE49-F238E27FC236}">
                <a16:creationId xmlns:a16="http://schemas.microsoft.com/office/drawing/2014/main" id="{3F74DE18-BC79-954E-B6EC-4975C24828AA}"/>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A1.4.2, BA1.4.2, B1.4.2, and C1.17.</a:t>
            </a:r>
          </a:p>
        </p:txBody>
      </p:sp>
    </p:spTree>
    <p:extLst>
      <p:ext uri="{BB962C8B-B14F-4D97-AF65-F5344CB8AC3E}">
        <p14:creationId xmlns:p14="http://schemas.microsoft.com/office/powerpoint/2010/main" val="7515735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dirty="0">
                <a:cs typeface="Calibri"/>
              </a:rPr>
              <a:t>What to expect during a roadside inspection:</a:t>
            </a:r>
          </a:p>
          <a:p>
            <a:r>
              <a:rPr lang="en-US" dirty="0">
                <a:ea typeface="+mn-lt"/>
                <a:cs typeface="+mn-lt"/>
              </a:rPr>
              <a:t>Vehicles and drivers are examined to ensure compliance with state statutes and federal regulations pertaining to vehicle equipment, load securement, driver qualifications, hours of service, and a host of other requirements.</a:t>
            </a:r>
          </a:p>
          <a:p>
            <a:r>
              <a:rPr lang="en-US" dirty="0">
                <a:cs typeface="Calibri"/>
              </a:rPr>
              <a:t>There are 8 levels of inspection that could be performed.</a:t>
            </a:r>
            <a:endParaRPr lang="en-US" b="1" dirty="0">
              <a:cs typeface="Calibri"/>
            </a:endParaRPr>
          </a:p>
          <a:p>
            <a:pPr marL="0" indent="0">
              <a:buNone/>
            </a:pPr>
            <a:r>
              <a:rPr lang="en-US" b="1" dirty="0">
                <a:cs typeface="Calibri"/>
              </a:rPr>
              <a:t>Here’s what to expect during a standard inspection:</a:t>
            </a:r>
            <a:endParaRPr lang="en-US" b="1" dirty="0">
              <a:ea typeface="Calibri"/>
              <a:cs typeface="Calibri"/>
            </a:endParaRPr>
          </a:p>
          <a:p>
            <a:r>
              <a:rPr lang="en-US" dirty="0">
                <a:cs typeface="Calibri"/>
              </a:rPr>
              <a:t>CDL</a:t>
            </a:r>
            <a:endParaRPr lang="en-US" dirty="0">
              <a:ea typeface="Calibri"/>
              <a:cs typeface="Calibri"/>
            </a:endParaRPr>
          </a:p>
          <a:p>
            <a:r>
              <a:rPr lang="en-US" dirty="0">
                <a:cs typeface="Calibri"/>
              </a:rPr>
              <a:t>Alcohol and Drug use</a:t>
            </a:r>
            <a:endParaRPr lang="en-US" dirty="0">
              <a:ea typeface="Calibri"/>
              <a:cs typeface="Calibri"/>
            </a:endParaRPr>
          </a:p>
          <a:p>
            <a:r>
              <a:rPr lang="en-US" dirty="0">
                <a:cs typeface="Calibri"/>
              </a:rPr>
              <a:t>Medical Examiner’s and Skill Performance Evaluation (SPE)</a:t>
            </a:r>
            <a:endParaRPr lang="en-US" dirty="0">
              <a:ea typeface="Calibri" panose="020F0502020204030204"/>
              <a:cs typeface="Calibri"/>
            </a:endParaRPr>
          </a:p>
          <a:p>
            <a:r>
              <a:rPr lang="en-US" dirty="0">
                <a:cs typeface="Calibri"/>
              </a:rPr>
              <a:t>Certificates</a:t>
            </a:r>
            <a:endParaRPr lang="en-US" dirty="0">
              <a:ea typeface="Calibri"/>
              <a:cs typeface="Calibri"/>
            </a:endParaRPr>
          </a:p>
          <a:p>
            <a:r>
              <a:rPr lang="en-US" dirty="0">
                <a:cs typeface="Calibri"/>
              </a:rPr>
              <a:t>Hours of Service Compliance</a:t>
            </a:r>
            <a:endParaRPr lang="en-US" dirty="0">
              <a:ea typeface="Calibri"/>
              <a:cs typeface="Calibri"/>
            </a:endParaRPr>
          </a:p>
        </p:txBody>
      </p:sp>
      <p:sp>
        <p:nvSpPr>
          <p:cNvPr id="5" name="Slide Number Placeholder 4">
            <a:extLst>
              <a:ext uri="{FF2B5EF4-FFF2-40B4-BE49-F238E27FC236}">
                <a16:creationId xmlns:a16="http://schemas.microsoft.com/office/drawing/2014/main" id="{D9B8E84B-7EB0-7C4E-BCD1-060DCBD82435}"/>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263</a:t>
            </a:fld>
            <a:endParaRPr lang="en-US"/>
          </a:p>
        </p:txBody>
      </p:sp>
      <p:sp>
        <p:nvSpPr>
          <p:cNvPr id="12" name="Oval 11">
            <a:extLst>
              <a:ext uri="{FF2B5EF4-FFF2-40B4-BE49-F238E27FC236}">
                <a16:creationId xmlns:a16="http://schemas.microsoft.com/office/drawing/2014/main" id="{87162EA8-1799-AC47-9139-9FFC090916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F82300-419C-B440-BB1B-E7E5965D1E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EE0931-C97E-6A4F-83DD-18CACF3675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542707-6568-9A4B-8276-8118E9A6F33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509C51-9D3A-C14A-90A8-3B76063D6B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FAF01-F62D-3B48-AC93-BF9B7C8C6E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CD0FEC-7591-8A4A-913D-B842F26B60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755A2C-09EC-7D48-8BAC-C97F8FFFDCA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A556B1-5911-EA4C-8245-D3BEDD9AB8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4415CBD-8EEE-E040-AB21-BB0E30859A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D5D879-6977-DE45-8422-0AF94840F12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2D7FE5-1E0E-5A43-8A2D-FDE264EDA0C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B443CF-6F67-7A48-8490-CFF83E2DC7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24D08D-7ABF-CE41-BC6C-FA0B6542E9C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B40CB6-C66A-E743-9E74-0420064D2AB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B5405502-344C-F447-8CEF-E972C4AC6E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F56B79-8A56-3A43-85AD-F72DC0EFCA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0122E70E-630D-8B40-A802-65519DC085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1CD720E0-5C61-824E-9D92-2A60E4656D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1B5A0080-D247-3E47-8A61-470AAADBF8B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31A168F8-6FB1-ED4D-BEF3-5421D85202D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18357109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cs typeface="Calibri"/>
              </a:rPr>
              <a:t>Record of duty status</a:t>
            </a:r>
          </a:p>
          <a:p>
            <a:r>
              <a:rPr lang="en-US">
                <a:cs typeface="Calibri"/>
              </a:rPr>
              <a:t>Seatbelt usage</a:t>
            </a:r>
          </a:p>
          <a:p>
            <a:r>
              <a:rPr lang="en-US">
                <a:cs typeface="Calibri"/>
              </a:rPr>
              <a:t>Vehicle inspection reports</a:t>
            </a:r>
          </a:p>
          <a:p>
            <a:r>
              <a:rPr lang="en-US">
                <a:ea typeface="+mn-lt"/>
                <a:cs typeface="+mn-lt"/>
              </a:rPr>
              <a:t>Brake, electrical, exhaust, and fuel systems</a:t>
            </a:r>
            <a:endParaRPr lang="en-US">
              <a:cs typeface="Calibri"/>
            </a:endParaRPr>
          </a:p>
          <a:p>
            <a:r>
              <a:rPr lang="en-US">
                <a:ea typeface="+mn-lt"/>
                <a:cs typeface="+mn-lt"/>
              </a:rPr>
              <a:t>Cargo securement</a:t>
            </a:r>
            <a:endParaRPr lang="en-US"/>
          </a:p>
          <a:p>
            <a:r>
              <a:rPr lang="en-US">
                <a:ea typeface="+mn-lt"/>
                <a:cs typeface="+mn-lt"/>
              </a:rPr>
              <a:t>Coupling devices</a:t>
            </a:r>
            <a:endParaRPr lang="en-US"/>
          </a:p>
          <a:p>
            <a:r>
              <a:rPr lang="en-US">
                <a:ea typeface="+mn-lt"/>
                <a:cs typeface="+mn-lt"/>
              </a:rPr>
              <a:t>Driveline/driveshaft mechanisms</a:t>
            </a:r>
            <a:endParaRPr lang="en-US"/>
          </a:p>
          <a:p>
            <a:r>
              <a:rPr lang="en-US">
                <a:ea typeface="+mn-lt"/>
                <a:cs typeface="+mn-lt"/>
              </a:rPr>
              <a:t>Frames</a:t>
            </a:r>
            <a:endParaRPr lang="en-US"/>
          </a:p>
          <a:p>
            <a:r>
              <a:rPr lang="en-US">
                <a:ea typeface="+mn-lt"/>
                <a:cs typeface="+mn-lt"/>
              </a:rPr>
              <a:t>Hazardous materials compliance</a:t>
            </a:r>
            <a:endParaRPr lang="en-US"/>
          </a:p>
          <a:p>
            <a:endParaRPr lang="en-US"/>
          </a:p>
        </p:txBody>
      </p:sp>
      <p:sp>
        <p:nvSpPr>
          <p:cNvPr id="5" name="Slide Number Placeholder 4">
            <a:extLst>
              <a:ext uri="{FF2B5EF4-FFF2-40B4-BE49-F238E27FC236}">
                <a16:creationId xmlns:a16="http://schemas.microsoft.com/office/drawing/2014/main" id="{F9803F18-6EC8-5343-8EEB-3D192BB6BBC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264</a:t>
            </a:fld>
            <a:endParaRPr lang="en-US"/>
          </a:p>
        </p:txBody>
      </p:sp>
      <p:sp>
        <p:nvSpPr>
          <p:cNvPr id="12" name="Oval 11">
            <a:extLst>
              <a:ext uri="{FF2B5EF4-FFF2-40B4-BE49-F238E27FC236}">
                <a16:creationId xmlns:a16="http://schemas.microsoft.com/office/drawing/2014/main" id="{19B5ADAE-6506-F441-8F19-B3CEB24851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64493E-91B0-9140-B576-ED7E677FD6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F6DFEB-BC4D-B547-9D84-AF4AB478CF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56A361-DFF6-4645-8FE6-B7FF94F6BA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A1D299-821E-4946-AA4D-D36334452A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2FC46E-D123-DD4D-A155-9978E39136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ED802B-E82B-EE43-841B-ED0B35053F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8F67E2-09E1-D141-AEC9-AEBB1E37F4C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1095BC-9545-4248-A945-973057F723B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C281F7D-0AEE-ED41-8583-3B09A21AC8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46FD4F-64C7-BB44-BBA3-DD43BB3B4D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102711-4744-3A42-B54E-C0290AA36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18E98-096F-8840-9C98-BADD5C7F9E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290CE5-A3A8-9449-B7B0-8ECE58C6EFE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846DD3-C1E7-A245-8AC1-266A44791D0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2F2265-B431-E64B-96F5-3541ABD346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1F90C2-9A8E-3646-98CB-2EDD9F1F6A5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4C70B875-CE7B-A64E-8FAA-F4ADE544AD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B807E036-A0C7-4540-AF38-C436F6C145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0411D1D-7150-BB4F-A51C-7855491FA1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84B968B1-542C-654F-A68A-7A98B9DD3F3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2587966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to expect during a standard inspection (continued)</a:t>
            </a:r>
            <a:endParaRPr lang="en-US"/>
          </a:p>
          <a:p>
            <a:r>
              <a:rPr lang="en-US">
                <a:ea typeface="+mn-lt"/>
                <a:cs typeface="+mn-lt"/>
              </a:rPr>
              <a:t>Lighting devices (headlamps, taillamps, turn signals, etc.)</a:t>
            </a:r>
          </a:p>
          <a:p>
            <a:r>
              <a:rPr lang="en-US">
                <a:ea typeface="+mn-lt"/>
                <a:cs typeface="+mn-lt"/>
              </a:rPr>
              <a:t>Steering mechanisms</a:t>
            </a:r>
          </a:p>
          <a:p>
            <a:r>
              <a:rPr lang="en-US">
                <a:ea typeface="+mn-lt"/>
                <a:cs typeface="+mn-lt"/>
              </a:rPr>
              <a:t>Suspensions</a:t>
            </a:r>
          </a:p>
          <a:p>
            <a:r>
              <a:rPr lang="en-US">
                <a:ea typeface="+mn-lt"/>
                <a:cs typeface="+mn-lt"/>
              </a:rPr>
              <a:t>Tires (including hubs, rims, wheels)</a:t>
            </a:r>
          </a:p>
          <a:p>
            <a:r>
              <a:rPr lang="en-US">
                <a:ea typeface="+mn-lt"/>
                <a:cs typeface="+mn-lt"/>
              </a:rPr>
              <a:t>Van and open-top trailer bodies</a:t>
            </a:r>
          </a:p>
          <a:p>
            <a:r>
              <a:rPr lang="en-US">
                <a:ea typeface="+mn-lt"/>
                <a:cs typeface="+mn-lt"/>
              </a:rPr>
              <a:t>Windshield wipers</a:t>
            </a:r>
          </a:p>
          <a:p>
            <a:endParaRPr lang="en-US">
              <a:ea typeface="+mn-lt"/>
              <a:cs typeface="+mn-lt"/>
            </a:endParaRPr>
          </a:p>
        </p:txBody>
      </p:sp>
      <p:sp>
        <p:nvSpPr>
          <p:cNvPr id="5" name="Slide Number Placeholder 4">
            <a:extLst>
              <a:ext uri="{FF2B5EF4-FFF2-40B4-BE49-F238E27FC236}">
                <a16:creationId xmlns:a16="http://schemas.microsoft.com/office/drawing/2014/main" id="{4721E38E-DD18-BD43-A1EE-0B8D30995053}"/>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265</a:t>
            </a:fld>
            <a:endParaRPr lang="en-US"/>
          </a:p>
        </p:txBody>
      </p:sp>
      <p:sp>
        <p:nvSpPr>
          <p:cNvPr id="12" name="Oval 11">
            <a:extLst>
              <a:ext uri="{FF2B5EF4-FFF2-40B4-BE49-F238E27FC236}">
                <a16:creationId xmlns:a16="http://schemas.microsoft.com/office/drawing/2014/main" id="{3E0B0EB2-87F6-8144-B20A-5F52F6C684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1A0F23-3F4A-A246-95EF-37235DAA7C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1489F7-E352-7049-A9B7-8C2161580E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6A1C20-3F45-6C4D-B81F-EF02C92759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CDE5E2-6D81-994B-B21C-4C9DFB6F86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8E5A2F-0F32-C642-9B54-7B3CCACF011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E56962-AE3F-684A-BD3E-2DE8F2ABB2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887448F-C531-454E-A8DE-4A9B482789D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3638A8-987D-9B4F-BF0C-8154BEA62B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E8B6E4-15E4-3A41-9CE3-AF3805C63C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A697C8-E58A-2743-8C23-B8BB2422DA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5F4A64-143B-5F45-B79A-89205DA01C0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0A1516-3333-D548-AF33-1D2E3AA8D28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4FB3F47-4C08-D947-AE03-48FEC83D1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0B99E36-7FD3-C843-A3BA-6EA3A70A1E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48D91BB-68C5-5747-85B8-24BE018BD9C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DC1DA7-1050-2247-A239-5BFCFBF8F83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FC6639E0-B96C-6D44-96E3-A348C0FBB11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7A1E33F-D2A1-D74C-B20C-BA47A9C741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353B7317-AD8D-B549-9F7C-0941A5FDBAD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5B05B2A6-7E63-2645-9809-5F8FC4A6758D}"/>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6598807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27F6B-A073-4B5A-8856-D30E2DABC64B}"/>
              </a:ext>
            </a:extLst>
          </p:cNvPr>
          <p:cNvSpPr>
            <a:spLocks noGrp="1"/>
          </p:cNvSpPr>
          <p:nvPr>
            <p:ph type="title"/>
          </p:nvPr>
        </p:nvSpPr>
        <p:spPr/>
        <p:txBody>
          <a:bodyPr/>
          <a:lstStyle/>
          <a:p>
            <a:r>
              <a:rPr lang="en-US">
                <a:cs typeface="Calibri Light"/>
              </a:rPr>
              <a:t>Roadside Inspections</a:t>
            </a:r>
            <a:endParaRPr lang="en-US"/>
          </a:p>
        </p:txBody>
      </p:sp>
      <p:sp>
        <p:nvSpPr>
          <p:cNvPr id="4" name="Content Placeholder 3">
            <a:extLst>
              <a:ext uri="{FF2B5EF4-FFF2-40B4-BE49-F238E27FC236}">
                <a16:creationId xmlns:a16="http://schemas.microsoft.com/office/drawing/2014/main" id="{E62DB8C9-A9CC-4A20-8454-2E12FBC95DA8}"/>
              </a:ext>
            </a:extLst>
          </p:cNvPr>
          <p:cNvSpPr>
            <a:spLocks noGrp="1"/>
          </p:cNvSpPr>
          <p:nvPr>
            <p:ph idx="1"/>
          </p:nvPr>
        </p:nvSpPr>
        <p:spPr/>
        <p:txBody>
          <a:bodyPr/>
          <a:lstStyle/>
          <a:p>
            <a:pPr marL="0" indent="0">
              <a:buNone/>
            </a:pPr>
            <a:r>
              <a:rPr lang="en-US" b="1">
                <a:cs typeface="Calibri"/>
              </a:rPr>
              <a:t>What is Out-of-Service (OOS)?</a:t>
            </a:r>
            <a:endParaRPr lang="en-US">
              <a:cs typeface="Calibri"/>
            </a:endParaRPr>
          </a:p>
          <a:p>
            <a:pPr marL="0" indent="0">
              <a:buNone/>
            </a:pPr>
            <a:r>
              <a:rPr lang="en-US">
                <a:ea typeface="+mn-lt"/>
                <a:cs typeface="+mn-lt"/>
              </a:rPr>
              <a:t>A driver is not permitted to drive after being on duty in excess of the maximum periods permitted, as detailed in </a:t>
            </a:r>
            <a:r>
              <a:rPr lang="en-US">
                <a:ea typeface="+mn-lt"/>
                <a:cs typeface="+mn-lt"/>
                <a:hlinkClick r:id="rId2"/>
              </a:rPr>
              <a:t>49 CFR 395.13</a:t>
            </a:r>
            <a:r>
              <a:rPr lang="en-US">
                <a:ea typeface="+mn-lt"/>
                <a:cs typeface="+mn-lt"/>
              </a:rPr>
              <a:t>. Motor carriers cannot require or permit a driver who has been declared out-of-service to operate a CMV until the driver may lawfully do so.</a:t>
            </a:r>
            <a:br>
              <a:rPr lang="en-US"/>
            </a:br>
            <a:endParaRPr lang="en-US">
              <a:cs typeface="Calibri"/>
            </a:endParaRPr>
          </a:p>
          <a:p>
            <a:pPr marL="0" indent="0">
              <a:buNone/>
            </a:pPr>
            <a:r>
              <a:rPr lang="en-US"/>
              <a:t>Out-of-Service  (OOS) order means a declaration by an authorized enforcement officer of a Federal, </a:t>
            </a:r>
            <a:r>
              <a:rPr lang="en-US">
                <a:hlinkClick r:id="rId3"/>
              </a:rPr>
              <a:t>State</a:t>
            </a:r>
            <a:r>
              <a:rPr lang="en-US"/>
              <a:t>, Canadian, Mexican, or local jurisdiction that a </a:t>
            </a:r>
            <a:r>
              <a:rPr lang="en-US">
                <a:hlinkClick r:id="rId4"/>
              </a:rPr>
              <a:t>driver</a:t>
            </a:r>
            <a:r>
              <a:rPr lang="en-US"/>
              <a:t>, a </a:t>
            </a:r>
            <a:r>
              <a:rPr lang="en-US">
                <a:hlinkClick r:id="rId5"/>
              </a:rPr>
              <a:t>commercial motor vehicle</a:t>
            </a:r>
            <a:r>
              <a:rPr lang="en-US"/>
              <a:t>, or a </a:t>
            </a:r>
            <a:r>
              <a:rPr lang="en-US">
                <a:hlinkClick r:id="rId6"/>
              </a:rPr>
              <a:t>motor carrier</a:t>
            </a:r>
            <a:r>
              <a:rPr lang="en-US"/>
              <a:t> operation is out of service pursuant to </a:t>
            </a:r>
            <a:r>
              <a:rPr lang="en-US">
                <a:hlinkClick r:id="rId7"/>
              </a:rPr>
              <a:t>49</a:t>
            </a:r>
            <a:r>
              <a:rPr lang="en-US"/>
              <a:t> CFR </a:t>
            </a:r>
            <a:r>
              <a:rPr lang="en-US">
                <a:hlinkClick r:id="rId8"/>
              </a:rPr>
              <a:t>386.72</a:t>
            </a:r>
            <a:r>
              <a:rPr lang="en-US"/>
              <a:t>, </a:t>
            </a:r>
            <a:r>
              <a:rPr lang="en-US">
                <a:hlinkClick r:id="rId9"/>
              </a:rPr>
              <a:t>392.5</a:t>
            </a:r>
            <a:r>
              <a:rPr lang="en-US"/>
              <a:t>, </a:t>
            </a:r>
            <a:r>
              <a:rPr lang="en-US">
                <a:hlinkClick r:id="rId10"/>
              </a:rPr>
              <a:t>392.9a</a:t>
            </a:r>
            <a:r>
              <a:rPr lang="en-US"/>
              <a:t>, </a:t>
            </a:r>
            <a:r>
              <a:rPr lang="en-US">
                <a:hlinkClick r:id="rId11"/>
              </a:rPr>
              <a:t>395.13</a:t>
            </a:r>
            <a:r>
              <a:rPr lang="en-US"/>
              <a:t>, or </a:t>
            </a:r>
            <a:r>
              <a:rPr lang="en-US">
                <a:hlinkClick r:id="rId12"/>
              </a:rPr>
              <a:t>396.9</a:t>
            </a:r>
            <a:r>
              <a:rPr lang="en-US"/>
              <a:t>, or compatible laws, or the North American Standard Out-of-Service Criteria. </a:t>
            </a:r>
            <a:endParaRPr lang="en-US">
              <a:ea typeface="+mn-lt"/>
              <a:cs typeface="+mn-lt"/>
            </a:endParaRPr>
          </a:p>
        </p:txBody>
      </p:sp>
      <p:sp>
        <p:nvSpPr>
          <p:cNvPr id="5" name="Slide Number Placeholder 4">
            <a:extLst>
              <a:ext uri="{FF2B5EF4-FFF2-40B4-BE49-F238E27FC236}">
                <a16:creationId xmlns:a16="http://schemas.microsoft.com/office/drawing/2014/main" id="{54DC869F-99BB-244F-8E07-18CFE516A14B}"/>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266</a:t>
            </a:fld>
            <a:endParaRPr lang="en-US"/>
          </a:p>
        </p:txBody>
      </p:sp>
      <p:sp>
        <p:nvSpPr>
          <p:cNvPr id="12" name="Oval 11">
            <a:extLst>
              <a:ext uri="{FF2B5EF4-FFF2-40B4-BE49-F238E27FC236}">
                <a16:creationId xmlns:a16="http://schemas.microsoft.com/office/drawing/2014/main" id="{921C588B-7670-AB41-B44E-9005DD8E8B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5AFCEB-685D-5B42-B4D2-3707F005A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8CA4ED-5ACB-574F-87D3-F375CB350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DFDD7F-B4FF-6B4F-BD7D-CA1F9E4916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EB8EAB-53E0-4440-87B3-48B32DFF90E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3325E21-C6DE-0340-A4BD-1A0F862758F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724B29-9981-FF49-AD4E-79C6F1DC5D0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3B63C9-131F-2F4F-AFC8-5AF746FAE9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92C58F5-ED82-3047-A1C1-8D6B32DA627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A104CD-DBFA-484B-9600-A420679957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767140-93C2-4740-AEAC-851367BEB5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96D3D7-6D57-4B43-A64A-5FB60B7F36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85B504-E0A9-AD4D-B455-B4978A2A8C4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67B2F1-931E-C242-A418-5DF7749F1E9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DDD47A-28FF-CA41-80E8-C3CA1CDB245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138F080A-A7EA-6346-B626-F7D5DE0DBA7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8FDB3E2-6F2F-6D4B-92C4-9B194E884D5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BA3E9711-6D6F-6F41-A9D4-235A6A11379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81D3B474-9247-0140-9C7B-305912BCD90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BCB502E3-5211-AA4B-A425-393F3AEE19B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2" name="Rectangle 31">
            <a:extLst>
              <a:ext uri="{FF2B5EF4-FFF2-40B4-BE49-F238E27FC236}">
                <a16:creationId xmlns:a16="http://schemas.microsoft.com/office/drawing/2014/main" id="{07FA58A7-1436-414E-A95D-1786832D601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01077576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4DFFAD-085B-49FC-AF64-136CF39DEA8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615D0497-3864-41FD-88E0-4601D9B6C4F7}"/>
              </a:ext>
            </a:extLst>
          </p:cNvPr>
          <p:cNvSpPr>
            <a:spLocks noGrp="1"/>
          </p:cNvSpPr>
          <p:nvPr>
            <p:ph idx="1"/>
          </p:nvPr>
        </p:nvSpPr>
        <p:spPr/>
        <p:txBody>
          <a:bodyPr/>
          <a:lstStyle/>
          <a:p>
            <a:pPr marL="0" indent="0">
              <a:buNone/>
            </a:pPr>
            <a:r>
              <a:rPr lang="en-US" sz="2000" b="1">
                <a:effectLst/>
                <a:cs typeface="Arial" panose="020B0604020202020204" pitchFamily="34" charset="0"/>
              </a:rPr>
              <a:t>Out-of</a:t>
            </a:r>
            <a:r>
              <a:rPr lang="en-US" sz="2000" b="1">
                <a:cs typeface="Arial" panose="020B0604020202020204" pitchFamily="34" charset="0"/>
              </a:rPr>
              <a:t>-</a:t>
            </a:r>
            <a:r>
              <a:rPr lang="en-US" sz="2000" b="1">
                <a:effectLst/>
                <a:cs typeface="Arial" panose="020B0604020202020204" pitchFamily="34" charset="0"/>
              </a:rPr>
              <a:t>Service (OOS) criteria</a:t>
            </a:r>
            <a:r>
              <a:rPr lang="en-US" sz="2000" b="1">
                <a:cs typeface="Arial" panose="020B0604020202020204" pitchFamily="34" charset="0"/>
              </a:rPr>
              <a:t>:</a:t>
            </a:r>
            <a:endParaRPr lang="en-US" sz="2000">
              <a:effectLst/>
              <a:cs typeface="Arial" panose="020B0604020202020204" pitchFamily="34" charset="0"/>
            </a:endParaRPr>
          </a:p>
          <a:p>
            <a:r>
              <a:rPr lang="en-US" sz="2000">
                <a:effectLst/>
                <a:cs typeface="Arial" panose="020B0604020202020204" pitchFamily="34" charset="0"/>
              </a:rPr>
              <a:t>No driver shall drive after being on duty in excess of the maximum periods permitted by this part. </a:t>
            </a:r>
          </a:p>
          <a:p>
            <a:r>
              <a:rPr lang="en-US" sz="2000">
                <a:effectLst/>
                <a:cs typeface="Arial" panose="020B0604020202020204" pitchFamily="34" charset="0"/>
              </a:rPr>
              <a:t>No driver required to maintain a record of duty status under </a:t>
            </a:r>
            <a:r>
              <a:rPr lang="en-US" sz="2000">
                <a:effectLst/>
                <a:cs typeface="Arial" panose="020B0604020202020204" pitchFamily="34" charset="0"/>
                <a:hlinkClick r:id="rId2"/>
              </a:rPr>
              <a:t>§ 395.8</a:t>
            </a:r>
            <a:r>
              <a:rPr lang="en-US" sz="2000">
                <a:effectLst/>
                <a:cs typeface="Arial" panose="020B0604020202020204" pitchFamily="34" charset="0"/>
              </a:rPr>
              <a:t> or </a:t>
            </a:r>
            <a:r>
              <a:rPr lang="en-US" sz="2000">
                <a:effectLst/>
                <a:cs typeface="Arial" panose="020B0604020202020204" pitchFamily="34" charset="0"/>
                <a:hlinkClick r:id="rId3"/>
              </a:rPr>
              <a:t>§ 395.15 of this part</a:t>
            </a:r>
            <a:r>
              <a:rPr lang="en-US" sz="2000">
                <a:effectLst/>
                <a:cs typeface="Arial" panose="020B0604020202020204" pitchFamily="34" charset="0"/>
              </a:rPr>
              <a:t> shall fail to have a record of duty status current on the day of examination and for the prior seven consecutive days. 	</a:t>
            </a:r>
          </a:p>
          <a:p>
            <a:pPr marR="50420"/>
            <a:r>
              <a:rPr lang="en-US" sz="2000" b="0" i="0" u="none" strike="noStrike" baseline="0">
                <a:cs typeface="Arial" panose="020B0604020202020204" pitchFamily="34" charset="0"/>
              </a:rPr>
              <a:t>You will be put out-of-service for 24 hours if you have any detectable amount of alcohol under .04%. If your blood alcohol concentration (BAC) is .04% or more, you will lose your CDL for at least 1 year for a first offense. </a:t>
            </a:r>
          </a:p>
          <a:p>
            <a:r>
              <a:rPr lang="en-US" sz="2000" b="0" i="0" u="none" strike="noStrike" baseline="0">
                <a:solidFill>
                  <a:srgbClr val="000000"/>
                </a:solidFill>
                <a:cs typeface="Arial" panose="020B0604020202020204" pitchFamily="34" charset="0"/>
              </a:rPr>
              <a:t>Federal and state inspectors also may inspect your vehicles. If they judge the vehicle to be unsafe, they will put it “out of service” until it is fixed. </a:t>
            </a:r>
            <a:endParaRPr lang="en-US" sz="2000" b="0" i="0" u="none" strike="noStrike" baseline="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2057387-8894-4D1A-AD42-55337B479DD1}"/>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267</a:t>
            </a:fld>
            <a:endParaRPr lang="en-US"/>
          </a:p>
        </p:txBody>
      </p:sp>
      <p:sp>
        <p:nvSpPr>
          <p:cNvPr id="6" name="Oval 5">
            <a:extLst>
              <a:ext uri="{FF2B5EF4-FFF2-40B4-BE49-F238E27FC236}">
                <a16:creationId xmlns:a16="http://schemas.microsoft.com/office/drawing/2014/main" id="{165EBD47-20A6-AC41-A4BA-B57DF9E1AF6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52644E-9199-054E-B46A-E594D508366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EBF6C9-9E99-D448-8A91-4FE73B471AA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808069-8206-5E4A-8153-4EC7AA02D8C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AB1C17-386F-AD4D-957C-4410912F2A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BA4F39-7B92-FB40-B467-B933218866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F0DE2C-F6E0-8E43-A4EB-46CF6F904D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FBA25C-A786-AC49-AF49-EF29A3EFCEF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9F195-F74E-6843-8526-3C56DC732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B3374-2129-1445-A02F-0EE37F2A75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70BA2A-0158-CD4A-8A6F-E7505F04C9C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3BB863-2926-0A4F-B84A-75AE9D720C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B8230E-209F-A34E-BFA7-8CFFC2955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372E6D-34C8-D74D-910F-AF758FF970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987E67-7486-7E49-955F-C9E35F8A2DC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8DA1FD6-744B-C545-BF1F-5D6E36B694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6C9395-A1F0-B945-BFD2-44589FD613F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B51FE3B-A3BD-B043-B0E3-3B40899C2D5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24142E2-ADCA-7445-AA11-6E5AA6C82B2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F4A98BB-97D2-0C47-8423-109F549F394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706529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A8D21A-2518-4605-8A40-4D88AF1B4531}"/>
              </a:ext>
            </a:extLst>
          </p:cNvPr>
          <p:cNvSpPr>
            <a:spLocks noGrp="1"/>
          </p:cNvSpPr>
          <p:nvPr>
            <p:ph type="title"/>
          </p:nvPr>
        </p:nvSpPr>
        <p:spPr/>
        <p:txBody>
          <a:bodyPr/>
          <a:lstStyle/>
          <a:p>
            <a:r>
              <a:rPr lang="en-US">
                <a:cs typeface="Calibri Light"/>
              </a:rPr>
              <a:t>Roadside Inspections</a:t>
            </a:r>
            <a:endParaRPr lang="en-US"/>
          </a:p>
        </p:txBody>
      </p:sp>
      <p:sp>
        <p:nvSpPr>
          <p:cNvPr id="3" name="Content Placeholder 2">
            <a:extLst>
              <a:ext uri="{FF2B5EF4-FFF2-40B4-BE49-F238E27FC236}">
                <a16:creationId xmlns:a16="http://schemas.microsoft.com/office/drawing/2014/main" id="{58F044D9-D629-4BE0-A41E-694CF045E284}"/>
              </a:ext>
            </a:extLst>
          </p:cNvPr>
          <p:cNvSpPr>
            <a:spLocks noGrp="1"/>
          </p:cNvSpPr>
          <p:nvPr>
            <p:ph idx="1"/>
          </p:nvPr>
        </p:nvSpPr>
        <p:spPr/>
        <p:txBody>
          <a:bodyPr/>
          <a:lstStyle/>
          <a:p>
            <a:pPr marL="0" indent="0">
              <a:buNone/>
            </a:pPr>
            <a:r>
              <a:rPr lang="en-US" b="1">
                <a:solidFill>
                  <a:srgbClr val="000000"/>
                </a:solidFill>
              </a:rPr>
              <a:t>R</a:t>
            </a:r>
            <a:r>
              <a:rPr lang="en-US" b="1" u="none" strike="noStrike">
                <a:solidFill>
                  <a:srgbClr val="000000"/>
                </a:solidFill>
                <a:effectLst/>
              </a:rPr>
              <a:t>amifications and penalties for operating a CMV when subject to an OOS order as defined in § 390.5.</a:t>
            </a:r>
          </a:p>
          <a:p>
            <a:pPr marL="0" indent="0">
              <a:buNone/>
            </a:pPr>
            <a:r>
              <a:rPr lang="en-US" b="0" u="none" strike="noStrike" baseline="0"/>
              <a:t>You will lose your CDL:</a:t>
            </a:r>
          </a:p>
          <a:p>
            <a:pPr marR="1070"/>
            <a:r>
              <a:rPr lang="en-US" b="0" u="none" strike="noStrike" baseline="0"/>
              <a:t>For at least 90 days if you have committed your first violation </a:t>
            </a:r>
            <a:br>
              <a:rPr lang="en-US" b="0" u="none" strike="noStrike" baseline="0"/>
            </a:br>
            <a:r>
              <a:rPr lang="en-US" b="0" u="none" strike="noStrike" baseline="0"/>
              <a:t>of an OOS order.</a:t>
            </a:r>
          </a:p>
          <a:p>
            <a:pPr marR="4590"/>
            <a:r>
              <a:rPr lang="en-US" b="0" u="none" strike="noStrike" baseline="0"/>
              <a:t>For at least one year if you have committed two violations </a:t>
            </a:r>
            <a:br>
              <a:rPr lang="en-US" b="0" u="none" strike="noStrike" baseline="0"/>
            </a:br>
            <a:r>
              <a:rPr lang="en-US" b="0" u="none" strike="noStrike" baseline="0"/>
              <a:t>of an OOS order in a 10-year period.</a:t>
            </a:r>
          </a:p>
          <a:p>
            <a:pPr marR="4280"/>
            <a:r>
              <a:rPr lang="en-US" b="0" u="none" strike="noStrike" baseline="0"/>
              <a:t>For at least three years if you have committed three or more violations of an out-of-service order in a 10-year period.</a:t>
            </a:r>
          </a:p>
          <a:p>
            <a:endParaRPr lang="en-US"/>
          </a:p>
        </p:txBody>
      </p:sp>
      <p:sp>
        <p:nvSpPr>
          <p:cNvPr id="4" name="Slide Number Placeholder 3">
            <a:extLst>
              <a:ext uri="{FF2B5EF4-FFF2-40B4-BE49-F238E27FC236}">
                <a16:creationId xmlns:a16="http://schemas.microsoft.com/office/drawing/2014/main" id="{F14281C5-A187-4183-8061-D52B989909C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268</a:t>
            </a:fld>
            <a:endParaRPr lang="en-US"/>
          </a:p>
        </p:txBody>
      </p:sp>
      <p:sp>
        <p:nvSpPr>
          <p:cNvPr id="6" name="Oval 5">
            <a:extLst>
              <a:ext uri="{FF2B5EF4-FFF2-40B4-BE49-F238E27FC236}">
                <a16:creationId xmlns:a16="http://schemas.microsoft.com/office/drawing/2014/main" id="{B7765192-0CEC-3142-A814-7B3F54DC87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E9EC2D-7E22-524C-A7E3-7B0CB237FC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CBA135-FF90-A641-9490-03BBD6C5D1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9574A2-ADF4-484E-84DB-79A8FE1B4C2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E5BE9A-3B4F-E44D-BF34-FEBB937C9F1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9B095F3-CAB4-3049-AC1E-B2C04A475A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E238516-BE2A-3B42-9B04-82ADE31C529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561231-0A07-C949-8009-63DD19EE2F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6B5E26-F71D-D647-AA05-6127D7FF97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DE613D-40B1-104A-A490-139A160329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095D7F-ADBA-7F48-AD99-264DBEB6CC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FDA286-4C90-4B4E-B3E1-DDAF4AC445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B986A0-D272-2A47-B2C3-537976781B5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4D8B30-A043-1D4B-9801-3F359D4190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C4EE41-B03A-CE4F-B670-E7728B40F28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D9BF1EC6-0D61-9840-83A6-3FFAB6E7E3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F7ED93-CD4D-904B-981C-F849C8147EA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968FDAD-9C68-FD4F-8C06-61F0B729AB8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4314D6A-2995-B448-B1F4-F29DA2A631F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D798560-3517-7B42-8548-1C6FA79567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801307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4.3 Maintenance </a:t>
            </a:r>
            <a:br>
              <a:rPr lang="en-US" b="0">
                <a:ea typeface="+mj-lt"/>
                <a:cs typeface="+mj-lt"/>
              </a:rPr>
            </a:br>
            <a:endParaRPr lang="en-US" b="0">
              <a:cs typeface="Calibri Light"/>
            </a:endParaRPr>
          </a:p>
        </p:txBody>
      </p:sp>
      <p:sp>
        <p:nvSpPr>
          <p:cNvPr id="7" name="Oval 6">
            <a:extLst>
              <a:ext uri="{FF2B5EF4-FFF2-40B4-BE49-F238E27FC236}">
                <a16:creationId xmlns:a16="http://schemas.microsoft.com/office/drawing/2014/main" id="{89998ED0-7C8E-F74B-B820-D203BC50D57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E7EB0B1-A1B6-7247-B24C-9913DE53F22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1DC69E-7902-3546-8811-2EF0B6DDDC1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6F5322-58C3-5645-B723-2EB2D3A9727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2FB8A0-5932-E54E-9355-BC1E0CFE60E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FEE12-83E0-7E43-869B-99C2F9CCF6F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0FBE1A-5BC8-F145-93D0-1029BDA5C22B}"/>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801678-2652-AA42-BA4C-146487E74382}"/>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1C5952-05A2-EF43-857B-2E33CD7E2129}"/>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D0F226-55E3-9641-B6F2-71E1F4881365}"/>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82D0AE-62A0-C042-BA5D-BA941725B7E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EFCF9D-94D3-EF43-8019-AD65DCD49A6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E9B4D1-CDDA-7D4B-AC0C-AE6C3057544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149B39-5281-BD44-B651-8FAB8912C72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18ED15-45E8-2143-8D5A-4C66702CA237}"/>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34EB11-46B5-AC46-A4C1-27B9EACFF8A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72DFE2C-F568-0C4A-BEF8-AB7D8913EB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39A020-E95E-6949-B8BA-C826054943F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B06602-1CA0-F649-9CFC-CF67A7AFE9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011FBE-D75F-FC4C-8CCA-2C310D55E9D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3A3A02D-1C5E-644A-A3C9-8EBAB3461D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476F388-4D27-5547-B061-D7097F14B3D1}"/>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12AA49-53DD-9244-8F3B-A7C6A71EEDC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0E9F0B-96D1-4742-A271-A86ABC061B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71D5C42-C8BE-0448-BEFB-CACBC7DE33F2}"/>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2" name="TextBox 31">
            <a:extLst>
              <a:ext uri="{FF2B5EF4-FFF2-40B4-BE49-F238E27FC236}">
                <a16:creationId xmlns:a16="http://schemas.microsoft.com/office/drawing/2014/main" id="{043E54F9-0DDD-984F-A1B0-D81039B73367}"/>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62D0B2E9-EBB5-FD42-A3DC-5B7AF6691AAB}"/>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898F8CF3-6DCA-BC49-8F62-1E910FA72B6E}"/>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42C95A-015A-F142-8B76-6425A5D9817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6" name="TextBox 35">
            <a:extLst>
              <a:ext uri="{FF2B5EF4-FFF2-40B4-BE49-F238E27FC236}">
                <a16:creationId xmlns:a16="http://schemas.microsoft.com/office/drawing/2014/main" id="{8C1AFE87-F7D2-4642-9372-1E403EFB904F}"/>
              </a:ext>
            </a:extLst>
          </p:cNvPr>
          <p:cNvSpPr txBox="1"/>
          <p:nvPr/>
        </p:nvSpPr>
        <p:spPr>
          <a:xfrm>
            <a:off x="1721530" y="6345191"/>
            <a:ext cx="5296322" cy="276999"/>
          </a:xfrm>
          <a:prstGeom prst="rect">
            <a:avLst/>
          </a:prstGeom>
          <a:noFill/>
        </p:spPr>
        <p:txBody>
          <a:bodyPr wrap="none" rtlCol="0">
            <a:spAutoFit/>
          </a:bodyPr>
          <a:lstStyle/>
          <a:p>
            <a:r>
              <a:rPr lang="en-US" sz="1200" i="1"/>
              <a:t>This unit satisfies FMCSA’s ELDT requirements for units A1.4.3, BA1.4.3, and B1.4.3.</a:t>
            </a:r>
          </a:p>
        </p:txBody>
      </p:sp>
    </p:spTree>
    <p:extLst>
      <p:ext uri="{BB962C8B-B14F-4D97-AF65-F5344CB8AC3E}">
        <p14:creationId xmlns:p14="http://schemas.microsoft.com/office/powerpoint/2010/main" val="3365236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r>
              <a:rPr lang="en-US" sz="1800"/>
              <a:t>Some convex mirrors are mounted on flat mirrors and are not adjustable. If your convex mirrors can be adjusted independently of your flat mirrors, follow this procedure to set them:</a:t>
            </a:r>
          </a:p>
          <a:p>
            <a:pPr lvl="1"/>
            <a:r>
              <a:rPr lang="en-US"/>
              <a:t>Rotate each convex mirror horizontally until the inside edge of its field of view overlaps with the outside edge of the flat mirror’s field of view. Drivers with separately adjustable convex mirrors frequently set them in such a way that the views in the convex mirrors overlap a lot with the views in the flat mirrors. There should always be some overlap, but there should not be much.</a:t>
            </a:r>
          </a:p>
          <a:p>
            <a:pPr lvl="1"/>
            <a:r>
              <a:rPr lang="en-US"/>
              <a:t>Tilt the left (driver’s side) convex mirror vertically until a point 40 feet from the mirror can be seen in the top edge of the mirror. (The end of the coach is about 40 feet away.)</a:t>
            </a:r>
          </a:p>
          <a:p>
            <a:pPr lvl="1"/>
            <a:r>
              <a:rPr lang="en-US"/>
              <a:t>Tilt the right convex mirror vertically until the bottom edge of its field shows the roadway just behind the door.</a:t>
            </a: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210949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DBB6FA-0734-4B0C-97AC-8067C1088726}"/>
              </a:ext>
            </a:extLst>
          </p:cNvPr>
          <p:cNvSpPr txBox="1"/>
          <p:nvPr/>
        </p:nvSpPr>
        <p:spPr>
          <a:xfrm>
            <a:off x="1280848" y="2285097"/>
            <a:ext cx="65852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Calibri"/>
                <a:cs typeface="Calibri"/>
              </a:rPr>
              <a:t>Vehicles and drivers are examined to ensure compliance with state statutes and federal regulations pertaining to vehicle equipment, load securement, driver qualifications, hours of service, and a host of other requirements.</a:t>
            </a:r>
            <a:endParaRPr lang="en-US" sz="2100"/>
          </a:p>
        </p:txBody>
      </p:sp>
      <p:sp>
        <p:nvSpPr>
          <p:cNvPr id="8" name="Oval 7">
            <a:extLst>
              <a:ext uri="{FF2B5EF4-FFF2-40B4-BE49-F238E27FC236}">
                <a16:creationId xmlns:a16="http://schemas.microsoft.com/office/drawing/2014/main" id="{AE967882-4465-274C-A83F-9F5E8E9993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DFFE8B-C112-094B-A912-730D421112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F26AA0-DEAB-B545-9E42-4A70624402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6CDA79-656E-F740-B2D4-C957F7773936}"/>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30D88-D444-9347-A3FE-55E0EC91E4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1349E6-1CCE-1944-A6EB-0FB8C39B7B8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208C56-066A-6942-A3DD-BA4B94CD664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3F65C8-97FA-E549-A387-320C2E32D947}"/>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7DAC25-0569-0645-A905-4E6F2233684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0ED6EF-9CD6-1E43-BC93-E7014DB575E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C9EE5F-F6BC-C546-B5ED-69DD0E19C6C0}"/>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5D3344-14A4-F34A-8997-73AE206311E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58C5FAB-6114-3E48-886E-E03A694ED1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DEB2EE-692B-D349-9D25-D80B52F4DA8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9A9892-04ED-B74F-8ECB-D894C954B5B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3E539F-189F-254B-861E-7FF93B49BD0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C8E9EC-77EE-A94A-B86E-7F1F3387357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BE8263F-F128-094C-AD27-419F19AD1D2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C9D1787-87F8-0341-AA1F-C0D60BBDB0A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7874A1F-2F37-CE48-8DDE-1815C6EFBA4D}"/>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043028-5249-224C-9A80-89F8F9304E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71863F6-6279-0840-A293-5864FEE0B2E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3AB64CB-5FD6-CE40-8AD0-348A8E49179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52610E9-0897-5648-B679-A3972625E15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B92241C-7894-3A49-A5FB-19C4C658CBA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3B1D0C-4CBB-9042-9B78-33FA3619711F}"/>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4" name="TextBox 33">
            <a:extLst>
              <a:ext uri="{FF2B5EF4-FFF2-40B4-BE49-F238E27FC236}">
                <a16:creationId xmlns:a16="http://schemas.microsoft.com/office/drawing/2014/main" id="{DA01E092-6E66-FA48-9FEE-45F64DA4E1C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5" name="Oval 34">
            <a:extLst>
              <a:ext uri="{FF2B5EF4-FFF2-40B4-BE49-F238E27FC236}">
                <a16:creationId xmlns:a16="http://schemas.microsoft.com/office/drawing/2014/main" id="{2250DB8F-A772-3B49-86FC-4EDD5C3DEFB4}"/>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6" name="TextBox 35">
            <a:extLst>
              <a:ext uri="{FF2B5EF4-FFF2-40B4-BE49-F238E27FC236}">
                <a16:creationId xmlns:a16="http://schemas.microsoft.com/office/drawing/2014/main" id="{BA54045E-9EED-D548-ADC0-E0365F50F00D}"/>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7" name="Rectangle 36">
            <a:extLst>
              <a:ext uri="{FF2B5EF4-FFF2-40B4-BE49-F238E27FC236}">
                <a16:creationId xmlns:a16="http://schemas.microsoft.com/office/drawing/2014/main" id="{4CB87D19-58D0-D047-BACE-A11874490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 name="Title 1">
            <a:extLst>
              <a:ext uri="{FF2B5EF4-FFF2-40B4-BE49-F238E27FC236}">
                <a16:creationId xmlns:a16="http://schemas.microsoft.com/office/drawing/2014/main" id="{39C60C6B-9527-1B40-B7E9-DF1AEA58ECEE}"/>
              </a:ext>
            </a:extLst>
          </p:cNvPr>
          <p:cNvSpPr>
            <a:spLocks noGrp="1"/>
          </p:cNvSpPr>
          <p:nvPr>
            <p:ph type="title"/>
          </p:nvPr>
        </p:nvSpPr>
        <p:spPr/>
        <p:txBody>
          <a:bodyPr/>
          <a:lstStyle/>
          <a:p>
            <a:r>
              <a:rPr lang="en-US"/>
              <a:t>Maintenance</a:t>
            </a:r>
          </a:p>
        </p:txBody>
      </p:sp>
    </p:spTree>
    <p:extLst>
      <p:ext uri="{BB962C8B-B14F-4D97-AF65-F5344CB8AC3E}">
        <p14:creationId xmlns:p14="http://schemas.microsoft.com/office/powerpoint/2010/main" val="369923212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2400" b="1">
                <a:cs typeface="Calibri"/>
              </a:rPr>
              <a:t>General checking guidelines</a:t>
            </a:r>
          </a:p>
          <a:p>
            <a:r>
              <a:rPr lang="en-US" sz="2400">
                <a:cs typeface="Calibri"/>
              </a:rPr>
              <a:t>Is it cracked, bent, or broken? </a:t>
            </a:r>
            <a:endParaRPr lang="en-US" sz="2400" b="1">
              <a:cs typeface="Calibri"/>
            </a:endParaRPr>
          </a:p>
          <a:p>
            <a:r>
              <a:rPr lang="en-US" sz="2400">
                <a:cs typeface="Calibri" panose="020F0502020204030204"/>
              </a:rPr>
              <a:t>Is it properly mounted and secured? </a:t>
            </a:r>
          </a:p>
          <a:p>
            <a:r>
              <a:rPr lang="en-US" sz="2400">
                <a:cs typeface="Calibri" panose="020F0502020204030204"/>
              </a:rPr>
              <a:t>Are there any missing bolts or mounting hardware? </a:t>
            </a:r>
          </a:p>
          <a:p>
            <a:r>
              <a:rPr lang="en-US" sz="2400">
                <a:cs typeface="Calibri" panose="020F0502020204030204"/>
              </a:rPr>
              <a:t>Is it leaking? </a:t>
            </a:r>
          </a:p>
          <a:p>
            <a:r>
              <a:rPr lang="en-US" sz="2400">
                <a:cs typeface="Calibri" panose="020F0502020204030204"/>
              </a:rPr>
              <a:t>For belts: is it torn or cut? Is the tension is at the proper amount? </a:t>
            </a:r>
          </a:p>
          <a:p>
            <a:endParaRPr lang="en-US" sz="2400">
              <a:cs typeface="Calibri" panose="020F0502020204030204"/>
            </a:endParaRPr>
          </a:p>
          <a:p>
            <a:pPr>
              <a:buFont typeface="Arial"/>
              <a:buChar char="•"/>
            </a:pPr>
            <a:endParaRPr lang="en-US" sz="2400">
              <a:cs typeface="Calibri" panose="020F0502020204030204"/>
            </a:endParaRPr>
          </a:p>
          <a:p>
            <a:pPr marL="0" indent="0">
              <a:buNone/>
            </a:pPr>
            <a:endParaRPr lang="en-US" sz="2400" b="1">
              <a:cs typeface="Calibri" panose="020F0502020204030204"/>
            </a:endParaRPr>
          </a:p>
        </p:txBody>
      </p:sp>
      <p:sp>
        <p:nvSpPr>
          <p:cNvPr id="2" name="Slide Number Placeholder 1">
            <a:extLst>
              <a:ext uri="{FF2B5EF4-FFF2-40B4-BE49-F238E27FC236}">
                <a16:creationId xmlns:a16="http://schemas.microsoft.com/office/drawing/2014/main" id="{53E44021-CC60-5A40-8CEA-DCF00E61919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271</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905FC3-2DFC-4042-A477-81CCD0F2596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EE97F-2CE5-E042-ADAA-A5F68C8F2713}"/>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AFC842-1F5B-9940-B491-B172DAB2FF7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71C33D-DC06-0549-9043-798EB2D751C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EA3037-229C-9949-B3EF-32331DCAF0C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839FD2C-AB6C-754B-AB22-E7F3F2575A3D}"/>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909900-04D5-0647-B8E4-7DD2B3B8B92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90F002-3718-4E48-9B54-69D6825F568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F9265B-5924-334C-A332-A155C3FBDDB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D481D7-A85C-7F47-BDD2-94FA0D0E3DD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EB3733-E8D3-9D43-B5E0-C3C687CE2AD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6FA499-73DC-2C48-B439-1807A797CBA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034A1E-2D85-EB4E-A7F5-A69B420D9EC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60A7BF9-3708-C647-965D-68C3402D97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EBC362-A02B-6541-ADF9-DD3E581D4B4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68B83C8-B060-CB41-B01A-3D495F041A1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B7C70B-8A13-3740-957B-7E59271C7BF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674362-DD9F-474B-A26E-377937372B2F}"/>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2DD0C1-5A6D-0F40-8208-77360E64FC4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9AAAA1-F897-AB47-9D90-8E9D58DA8A1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7636F6C-1575-2147-B1A1-38E95AE364A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F8FE3A5-5B4D-A34E-A156-7DEBCE25679E}"/>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E92764A2-02A0-F44A-8B85-27D512627669}"/>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BB69EF56-2C8A-534F-8F87-EC592C8B0DAE}"/>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F36B26B1-6314-E84D-96B6-0BAEEA5D60C0}"/>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47624403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Engine</a:t>
            </a:r>
            <a:endParaRPr lang="en-US" sz="1800"/>
          </a:p>
          <a:p>
            <a:r>
              <a:rPr lang="en-US" sz="1800">
                <a:cs typeface="Calibri" panose="020F0502020204030204"/>
              </a:rPr>
              <a:t>Inspect any hoses and electrical wire to ensure </a:t>
            </a:r>
            <a:br>
              <a:rPr lang="en-US" sz="1800">
                <a:cs typeface="Calibri" panose="020F0502020204030204"/>
              </a:rPr>
            </a:br>
            <a:r>
              <a:rPr lang="en-US" sz="1800">
                <a:cs typeface="Calibri" panose="020F0502020204030204"/>
              </a:rPr>
              <a:t>they are properly mounted and secured, </a:t>
            </a:r>
            <a:br>
              <a:rPr lang="en-US" sz="1800">
                <a:cs typeface="Calibri" panose="020F0502020204030204"/>
              </a:rPr>
            </a:br>
            <a:r>
              <a:rPr lang="en-US" sz="1800">
                <a:cs typeface="Calibri" panose="020F0502020204030204"/>
              </a:rPr>
              <a:t>not cracked, bent, or broken, and any electrical wires </a:t>
            </a:r>
            <a:br>
              <a:rPr lang="en-US" sz="1800">
                <a:cs typeface="Calibri" panose="020F0502020204030204"/>
              </a:rPr>
            </a:br>
            <a:r>
              <a:rPr lang="en-US" sz="1800">
                <a:cs typeface="Calibri" panose="020F0502020204030204"/>
              </a:rPr>
              <a:t>aren’t spliced, frayed or exposed. </a:t>
            </a:r>
            <a:endParaRPr lang="en-US" sz="1800" b="1">
              <a:cs typeface="Calibri" panose="020F0502020204030204"/>
            </a:endParaRPr>
          </a:p>
          <a:p>
            <a:r>
              <a:rPr lang="en-US" sz="1800">
                <a:cs typeface="Calibri" panose="020F0502020204030204"/>
              </a:rPr>
              <a:t>Check hoses to make sure there are no </a:t>
            </a:r>
            <a:br>
              <a:rPr lang="en-US" sz="1800">
                <a:cs typeface="Calibri" panose="020F0502020204030204"/>
              </a:rPr>
            </a:br>
            <a:r>
              <a:rPr lang="en-US" sz="1800">
                <a:cs typeface="Calibri" panose="020F0502020204030204"/>
              </a:rPr>
              <a:t>abrasions, bulges, or cuts. If they have fluid </a:t>
            </a:r>
            <a:br>
              <a:rPr lang="en-US" sz="1800">
                <a:cs typeface="Calibri" panose="020F0502020204030204"/>
              </a:rPr>
            </a:br>
            <a:r>
              <a:rPr lang="en-US" sz="1800">
                <a:cs typeface="Calibri" panose="020F0502020204030204"/>
              </a:rPr>
              <a:t>or air, check that they’re not leaking. </a:t>
            </a:r>
          </a:p>
          <a:p>
            <a:r>
              <a:rPr lang="en-US" sz="1800">
                <a:cs typeface="Calibri" panose="020F0502020204030204"/>
              </a:rPr>
              <a:t>Check that your coolant reservoir is not cracked</a:t>
            </a:r>
            <a:br>
              <a:rPr lang="en-US" sz="1800">
                <a:cs typeface="Calibri" panose="020F0502020204030204"/>
              </a:rPr>
            </a:br>
            <a:r>
              <a:rPr lang="en-US" sz="1800">
                <a:cs typeface="Calibri" panose="020F0502020204030204"/>
              </a:rPr>
              <a:t>or broken and that it is properly mounted and secured,</a:t>
            </a:r>
            <a:br>
              <a:rPr lang="en-US" sz="1800">
                <a:cs typeface="Calibri" panose="020F0502020204030204"/>
              </a:rPr>
            </a:br>
            <a:r>
              <a:rPr lang="en-US" sz="1800">
                <a:cs typeface="Calibri" panose="020F0502020204030204"/>
              </a:rPr>
              <a:t>the cap is on tight, and it is filled to the manufacturer’s </a:t>
            </a:r>
            <a:br>
              <a:rPr lang="en-US" sz="1800">
                <a:cs typeface="Calibri" panose="020F0502020204030204"/>
              </a:rPr>
            </a:br>
            <a:r>
              <a:rPr lang="en-US" sz="1800">
                <a:cs typeface="Calibri" panose="020F0502020204030204"/>
              </a:rPr>
              <a:t>specifications and above the minimum fill line. </a:t>
            </a:r>
          </a:p>
          <a:p>
            <a:r>
              <a:rPr lang="en-US" sz="1800">
                <a:cs typeface="Calibri" panose="020F0502020204030204"/>
              </a:rPr>
              <a:t>Inspect your water pump.</a:t>
            </a:r>
          </a:p>
          <a:p>
            <a:pPr>
              <a:buFont typeface="Arial"/>
              <a:buChar char="•"/>
            </a:pPr>
            <a:endParaRPr lang="en-US" sz="1800">
              <a:cs typeface="Calibri" panose="020F0502020204030204"/>
            </a:endParaRPr>
          </a:p>
          <a:p>
            <a:pPr>
              <a:buFont typeface="Arial"/>
              <a:buChar char="•"/>
            </a:pPr>
            <a:endParaRPr lang="en-US" sz="1800">
              <a:cs typeface="Calibri" panose="020F0502020204030204"/>
            </a:endParaRPr>
          </a:p>
          <a:p>
            <a:pPr marL="0" indent="0">
              <a:buNone/>
            </a:pPr>
            <a:endParaRPr lang="en-US" sz="1800" b="1">
              <a:cs typeface="Calibri" panose="020F0502020204030204"/>
            </a:endParaRPr>
          </a:p>
        </p:txBody>
      </p:sp>
      <p:sp>
        <p:nvSpPr>
          <p:cNvPr id="5" name="Slide Number Placeholder 4">
            <a:extLst>
              <a:ext uri="{FF2B5EF4-FFF2-40B4-BE49-F238E27FC236}">
                <a16:creationId xmlns:a16="http://schemas.microsoft.com/office/drawing/2014/main" id="{703D7145-041D-CD44-B629-332660852B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272</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Diagram&#10;&#10;Description automatically generated">
            <a:extLst>
              <a:ext uri="{FF2B5EF4-FFF2-40B4-BE49-F238E27FC236}">
                <a16:creationId xmlns:a16="http://schemas.microsoft.com/office/drawing/2014/main" id="{9D49C907-C432-4A4A-9693-D0634BB970B7}"/>
              </a:ext>
            </a:extLst>
          </p:cNvPr>
          <p:cNvPicPr>
            <a:picLocks noChangeAspect="1"/>
          </p:cNvPicPr>
          <p:nvPr/>
        </p:nvPicPr>
        <p:blipFill>
          <a:blip r:embed="rId2"/>
          <a:stretch>
            <a:fillRect/>
          </a:stretch>
        </p:blipFill>
        <p:spPr>
          <a:xfrm>
            <a:off x="6134439" y="1967531"/>
            <a:ext cx="2743200" cy="3166588"/>
          </a:xfrm>
          <a:prstGeom prst="rect">
            <a:avLst/>
          </a:prstGeom>
        </p:spPr>
      </p:pic>
      <p:sp>
        <p:nvSpPr>
          <p:cNvPr id="9" name="Oval 8">
            <a:extLst>
              <a:ext uri="{FF2B5EF4-FFF2-40B4-BE49-F238E27FC236}">
                <a16:creationId xmlns:a16="http://schemas.microsoft.com/office/drawing/2014/main" id="{15E3EE70-3186-8848-9169-3DE7643054A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2967F6-8C5A-C74F-A8DD-035ABB9F2C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B811CB-A890-5944-923C-770EEB2203B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25FC76-70D0-3C48-9CB3-2CBBD0AE607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9B39EB-ABA4-0C41-8448-0B6D9355E7CB}"/>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C85282-8462-EA40-8B91-1CA83C2E252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5E0794-464D-F24C-A206-4B090FA484C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E4D521-3A73-0A49-BF47-44D26F16C44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FA13A8-22CC-D44E-9668-0EB82D598C3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DE9C97-7576-274E-8C15-D2A0F09034B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284E0A-4584-1A4E-9ECD-887842591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5AD449-D885-E34C-8230-3B3472A1C09F}"/>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34B5A-A93E-7249-AFE7-4F994E518AF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102827-A389-B740-B476-2697DE912492}"/>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EFAE115-8D00-9C4F-AAF6-34FE5B015B5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192D9A1-F2B1-4241-9592-10661D464FD8}"/>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B0883BE-E882-514E-9B29-D898DA8466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6D32D1-576A-7E41-9BE0-97E064DFE3B7}"/>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D492AFA-15C6-8141-968A-CE155B7F6FC9}"/>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E7AA2A6-C0BA-6643-B555-3F00887DC7B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F3D6E6-8DA7-9140-A810-9206077D1224}"/>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6F9FC6-DB78-4846-9331-44E49062060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E179D50-755A-E34C-B353-3AD742357D65}"/>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7FE167-160D-0544-841C-7ACAFB5791EC}"/>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9B95504-447E-CC43-A303-245FC3AC36AA}"/>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053262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sz="1500">
              <a:cs typeface="Calibri Light"/>
            </a:endParaRPr>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Service Brakes, Including Trailer Brake Connections Inspection</a:t>
            </a:r>
          </a:p>
          <a:p>
            <a:pPr>
              <a:buFont typeface="Arial"/>
              <a:buChar char="•"/>
            </a:pPr>
            <a:r>
              <a:rPr lang="en-US">
                <a:ea typeface="+mn-lt"/>
                <a:cs typeface="+mn-lt"/>
              </a:rPr>
              <a:t>Brake adjustment, either manually or with automatic slacks, ensuring their rate of travel is at the proper distance.</a:t>
            </a:r>
            <a:endParaRPr lang="en-US"/>
          </a:p>
          <a:p>
            <a:pPr>
              <a:buFont typeface="Arial"/>
              <a:buChar char="•"/>
            </a:pPr>
            <a:r>
              <a:rPr lang="en-US">
                <a:ea typeface="+mn-lt"/>
                <a:cs typeface="+mn-lt"/>
              </a:rPr>
              <a:t>Anti-lock brake warning light operation.</a:t>
            </a:r>
            <a:endParaRPr lang="en-US"/>
          </a:p>
          <a:p>
            <a:pPr>
              <a:buFont typeface="Arial"/>
              <a:buChar char="•"/>
            </a:pPr>
            <a:r>
              <a:rPr lang="en-US">
                <a:ea typeface="+mn-lt"/>
                <a:cs typeface="+mn-lt"/>
              </a:rPr>
              <a:t>Air hoses and tubing, preferably with the brakes applied.</a:t>
            </a:r>
            <a:endParaRPr lang="en-US"/>
          </a:p>
          <a:p>
            <a:pPr>
              <a:buFont typeface="Arial"/>
              <a:buChar char="•"/>
            </a:pPr>
            <a:r>
              <a:rPr lang="en-US">
                <a:ea typeface="+mn-lt"/>
                <a:cs typeface="+mn-lt"/>
              </a:rPr>
              <a:t>All hardware, ensuring it is in place and secure.</a:t>
            </a:r>
            <a:endParaRPr lang="en-US"/>
          </a:p>
          <a:p>
            <a:pPr>
              <a:buFont typeface="Arial"/>
              <a:buChar char="•"/>
            </a:pPr>
            <a:r>
              <a:rPr lang="en-US">
                <a:ea typeface="+mn-lt"/>
                <a:cs typeface="+mn-lt"/>
              </a:rPr>
              <a:t>The thickness of linings and drums.</a:t>
            </a:r>
            <a:endParaRPr lang="en-US"/>
          </a:p>
          <a:p>
            <a:pPr>
              <a:buFont typeface="Arial"/>
              <a:buChar char="•"/>
            </a:pPr>
            <a:r>
              <a:rPr lang="en-US">
                <a:ea typeface="+mn-lt"/>
                <a:cs typeface="+mn-lt"/>
              </a:rPr>
              <a:t>No presence of air leaks.</a:t>
            </a:r>
            <a:endParaRPr lang="en-US"/>
          </a:p>
          <a:p>
            <a:pPr>
              <a:buFont typeface="Arial"/>
              <a:buChar char="•"/>
            </a:pPr>
            <a:r>
              <a:rPr lang="en-US">
                <a:ea typeface="+mn-lt"/>
                <a:cs typeface="+mn-lt"/>
              </a:rPr>
              <a:t>The proper operation of the low-air warning system.</a:t>
            </a:r>
            <a:endParaRPr lang="en-US"/>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58444D4B-5CB7-C64E-BAE3-D10C95B04A96}"/>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273</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A4D83C-BC6D-6F40-A3FA-B307FE5FD05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806D54-C2D3-1C4D-999E-972278541C9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85576-5065-C042-BFF8-25E374DB89D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CBC27CB-C9F5-9843-BE28-34EF7140538F}"/>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A3FA8C-E087-4348-B5CD-A0FCC0062D84}"/>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C0FF2F-D5C9-604A-88D8-AE96B49704F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FE23E2-6F9D-334B-B2EA-497E04710B8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D4B8579-B6FB-3E4F-837A-4B4B45B66E54}"/>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359420-72A0-7A4F-B925-FF01356CBE71}"/>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60A482-BEF9-9949-A863-71675BB476D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890986-8890-DA41-83AF-9D5B02ECD37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50F624-E915-F943-A462-AB672C72546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791AC7-F4A6-7340-AD62-802511FB4F0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FDC078-22B5-6E4B-B026-BF3CB8A1614E}"/>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6BE703-77BA-1947-8A04-516BDBCD7B7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0B863F-5C8C-AC4E-B74C-F9EBBF4295B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8AC06-AA39-C641-A0F4-46C740615498}"/>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C8DE90-21FF-3F45-AD55-8E988DB033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022FEE-65DB-6647-AF4D-B7ED3F7A074B}"/>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C09592D-1A59-A949-9EFE-17993E9E333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66F84E9-4CD8-9D4A-A1A5-269DF5537A13}"/>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1BBC00-93BC-6741-A4A8-76130C7AA4FD}"/>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1F97A317-6967-9C45-BF92-B44D797CF29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6DD360-13EA-074A-8ECF-A094446C96F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662272E7-A35C-0841-AE13-6E427C9869F3}"/>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4244230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Tire Inspection</a:t>
            </a:r>
          </a:p>
          <a:p>
            <a:pPr>
              <a:buFont typeface="Arial"/>
              <a:buChar char="•"/>
            </a:pPr>
            <a:r>
              <a:rPr lang="en-US" sz="1800">
                <a:ea typeface="+mn-lt"/>
                <a:cs typeface="+mn-lt"/>
              </a:rPr>
              <a:t>Air pressure should be the same for all tires and not to high or too low. </a:t>
            </a:r>
          </a:p>
          <a:p>
            <a:pPr>
              <a:buFont typeface="Arial"/>
              <a:buChar char="•"/>
            </a:pPr>
            <a:r>
              <a:rPr lang="en-US" sz="1800">
                <a:cs typeface="Calibri"/>
              </a:rPr>
              <a:t>Tread should be </a:t>
            </a:r>
            <a:r>
              <a:rPr lang="en-US" sz="1800">
                <a:ea typeface="+mn-lt"/>
                <a:cs typeface="+mn-lt"/>
              </a:rPr>
              <a:t>at least 4/32-inch tread depth in every major groove on front tires. You need 2/32 inch on other tires. No fabric should show through the tread or side wall.</a:t>
            </a:r>
          </a:p>
          <a:p>
            <a:pPr>
              <a:buFont typeface="Arial"/>
              <a:buChar char="•"/>
            </a:pPr>
            <a:r>
              <a:rPr lang="en-US" sz="1800">
                <a:cs typeface="Calibri"/>
              </a:rPr>
              <a:t>Cuts or damage</a:t>
            </a:r>
          </a:p>
          <a:p>
            <a:pPr>
              <a:buFont typeface="Arial"/>
              <a:buChar char="•"/>
            </a:pPr>
            <a:r>
              <a:rPr lang="en-US" sz="1800">
                <a:cs typeface="Calibri"/>
              </a:rPr>
              <a:t>Mismatched sizes</a:t>
            </a:r>
          </a:p>
          <a:p>
            <a:pPr>
              <a:buFont typeface="Arial"/>
              <a:buChar char="•"/>
            </a:pPr>
            <a:r>
              <a:rPr lang="en-US" sz="1800">
                <a:cs typeface="Calibri"/>
              </a:rPr>
              <a:t>Tread separation</a:t>
            </a:r>
          </a:p>
          <a:p>
            <a:pPr>
              <a:buFont typeface="Arial"/>
              <a:buChar char="•"/>
            </a:pPr>
            <a:r>
              <a:rPr lang="en-US" sz="1800">
                <a:ea typeface="+mn-lt"/>
                <a:cs typeface="+mn-lt"/>
              </a:rPr>
              <a:t>Dual tires that come in contact with each other or parts of the vehicle.</a:t>
            </a:r>
          </a:p>
          <a:p>
            <a:pPr>
              <a:buFont typeface="Arial"/>
              <a:buChar char="•"/>
            </a:pPr>
            <a:r>
              <a:rPr lang="en-US" sz="1800">
                <a:ea typeface="+mn-lt"/>
                <a:cs typeface="+mn-lt"/>
              </a:rPr>
              <a:t>Radial and bias-ply tires used together. </a:t>
            </a:r>
          </a:p>
          <a:p>
            <a:pPr>
              <a:buFont typeface="Arial"/>
              <a:buChar char="•"/>
            </a:pPr>
            <a:r>
              <a:rPr lang="en-US" sz="1800">
                <a:ea typeface="+mn-lt"/>
                <a:cs typeface="+mn-lt"/>
              </a:rPr>
              <a:t>Cut or cracked valve stems. </a:t>
            </a:r>
          </a:p>
          <a:p>
            <a:pPr>
              <a:buFont typeface="Arial"/>
              <a:buChar char="•"/>
            </a:pPr>
            <a:r>
              <a:rPr lang="en-US" sz="1800">
                <a:ea typeface="+mn-lt"/>
                <a:cs typeface="+mn-lt"/>
              </a:rPr>
              <a:t>Re-grooved, recapped or retreaded tires on the front wheels of a bus. </a:t>
            </a:r>
            <a:br>
              <a:rPr lang="en-US" sz="1800">
                <a:ea typeface="+mn-lt"/>
                <a:cs typeface="+mn-lt"/>
              </a:rPr>
            </a:br>
            <a:r>
              <a:rPr lang="en-US" sz="1800">
                <a:ea typeface="+mn-lt"/>
                <a:cs typeface="+mn-lt"/>
              </a:rPr>
              <a:t>These are prohibited.</a:t>
            </a:r>
            <a:endParaRPr lang="en-US" sz="1800">
              <a:cs typeface="Calibri"/>
            </a:endParaRPr>
          </a:p>
          <a:p>
            <a:pPr>
              <a:buFont typeface="Arial"/>
              <a:buChar char="•"/>
            </a:pPr>
            <a:endParaRPr lang="en-US">
              <a:cs typeface="Calibri"/>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ED88D47D-4AE0-0D4C-84AA-8B3B9A79866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274</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FFBB50-6C2A-C342-B3A4-7536A48F8DC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C73E40-1445-7547-B4F5-E673998B0E2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342D3E-BC63-9740-A7BD-0D0EC6BEF3F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DCD360-C7C8-C642-B2C6-65533DF00E93}"/>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006BF3-4044-2745-B5FA-A86E35C41F57}"/>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CABBD4-AD9B-AF41-B650-683BFE715693}"/>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45413B-9265-CE49-B5FF-8314CEEF8B4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C9500F-4A5A-2645-9A4E-FA980983670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6904CE-0505-DF4A-992A-A3814D2F498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C74249-D6AA-234B-B79E-510E1C4EC4F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9F5CFBB-D81D-7148-AE5E-F1443CDD7932}"/>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847C46-8B71-B042-9BF4-EDFBEA8E58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8E4FEA-1CD6-F543-9DE3-8B96E72561A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B6157-E76A-CF49-96A4-00D7B5C127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5F0F4A-0C9A-BA41-86E6-ACB7FDB9017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82D3D2-2609-3945-8986-B7D96077F23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CBF5B6C-0278-A54D-A712-A6ED2F278CC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03D959-AF70-8549-9277-38ABDC72148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85BE66-E7B6-8D49-AB56-9D7F9B0E47C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4A933B-A8D3-1243-AA50-74AF43893291}"/>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57242BB-57D6-4C42-A84D-8BEC4389DE4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FEE7989-85A2-B949-BD88-E60AC28FF41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C8983080-E07B-1F44-AE1D-FB6DADF9C5BA}"/>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1E65582-B3D1-8F48-8410-0437DB47F1B6}"/>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0F7D3B34-0450-E946-AFDB-59F9F83F76EF}"/>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558621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Steering System Defects</a:t>
            </a:r>
            <a:r>
              <a:rPr lang="en-US">
                <a:ea typeface="+mn-lt"/>
                <a:cs typeface="+mn-lt"/>
              </a:rPr>
              <a:t> </a:t>
            </a:r>
            <a:endParaRPr lang="en-US"/>
          </a:p>
          <a:p>
            <a:pPr marL="342900" indent="-342900"/>
            <a:r>
              <a:rPr lang="en-US">
                <a:ea typeface="+mn-lt"/>
                <a:cs typeface="+mn-lt"/>
              </a:rPr>
              <a:t>Missing nuts, bolts, cotter keys, or other parts. </a:t>
            </a:r>
          </a:p>
          <a:p>
            <a:pPr marL="342900" indent="-342900"/>
            <a:r>
              <a:rPr lang="en-US">
                <a:ea typeface="+mn-lt"/>
                <a:cs typeface="+mn-lt"/>
              </a:rPr>
              <a:t>Bent, loose, or broken parts, such as steering column, steering gear box, or tie rods. </a:t>
            </a:r>
          </a:p>
          <a:p>
            <a:pPr marL="342900" indent="-342900"/>
            <a:r>
              <a:rPr lang="en-US">
                <a:ea typeface="+mn-lt"/>
                <a:cs typeface="+mn-lt"/>
              </a:rPr>
              <a:t>If power steering equipped, check hoses, pumps and fluid level; check for leaks. </a:t>
            </a:r>
          </a:p>
          <a:p>
            <a:pPr marL="342900" indent="-342900"/>
            <a:r>
              <a:rPr lang="en-US">
                <a:ea typeface="+mn-lt"/>
                <a:cs typeface="+mn-lt"/>
              </a:rPr>
              <a:t>Steering wheel play of more than 10 degrees (approximately two (2) inches movement at the rim of a 20-inch steering wheel) can make it hard to steer.</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21B3E84-3F8A-0545-BF21-DD2E731D50F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275</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13E076-747E-7844-9E16-E6FE25A6509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045DD9-4BA4-614D-AF54-20D0FFF2F9E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F1B81A-900B-4048-99B3-FB6A4A7F1B0F}"/>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CC5971-0133-174A-9B85-A7C61650FAB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21AC1A-A512-614C-9A14-2D807186AD51}"/>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93EE077-0822-C849-8FE6-BED612981092}"/>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BB72AF8-D50F-CF4F-98F0-9A602DC7D29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7679E-F65D-D649-8ED2-1496898517B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9FCDD1-1730-F840-8D88-BD7217E69D2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17CE41-4A3B-CE46-B967-D9F316708FF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27220-F114-9F4D-A522-66791E03422C}"/>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6F6693-AB99-DA49-A082-D7315AFF3BE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22A5BBF-5710-AE4B-83C3-A929A04EBCF6}"/>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D1EE31-71AA-7A49-9482-3F4287DED1DA}"/>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FA467E6-11CF-5040-BBC3-44A3C598BF8F}"/>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FDC186-ADC3-BE4E-B512-F0B149E8E7DE}"/>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8B4D5E4-98FF-9D4E-935A-AD11BB82330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6349113-7CFB-B441-B393-7E7440173CE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12EFD5-0E34-B246-B126-D8EFAA8A289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4CD63E-025B-044B-BB1B-75B7A4512B7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6B19BC-8395-1243-89D1-3697AB0960BE}"/>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579FE20-A5A5-9A46-A744-5873B3E47881}"/>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EAF5E5B-4552-514A-AEA1-AD441D21887E}"/>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3D579C2B-5207-1742-90E8-456E4A7DFE62}"/>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172EF909-D2D0-2E48-A1A2-9B23665E6A74}"/>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9674476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cs typeface="Calibri" panose="020F0502020204030204"/>
              </a:rPr>
              <a:t>Wheel and Rim Problems</a:t>
            </a:r>
          </a:p>
          <a:p>
            <a:pPr>
              <a:buFont typeface="Arial"/>
              <a:buChar char="•"/>
            </a:pPr>
            <a:r>
              <a:rPr lang="en-US">
                <a:ea typeface="+mn-lt"/>
                <a:cs typeface="+mn-lt"/>
              </a:rPr>
              <a:t>Damaged rims. </a:t>
            </a:r>
          </a:p>
          <a:p>
            <a:pPr>
              <a:buFont typeface="Arial"/>
              <a:buChar char="•"/>
            </a:pPr>
            <a:r>
              <a:rPr lang="en-US">
                <a:ea typeface="+mn-lt"/>
                <a:cs typeface="+mn-lt"/>
              </a:rPr>
              <a:t>Rust around wheel nuts may mean the nuts are loose — check tightness. After a tire has been changed, stop a short while later and re-check tightness of nuts. </a:t>
            </a:r>
          </a:p>
          <a:p>
            <a:pPr>
              <a:buFont typeface="Arial"/>
              <a:buChar char="•"/>
            </a:pPr>
            <a:r>
              <a:rPr lang="en-US">
                <a:ea typeface="+mn-lt"/>
                <a:cs typeface="+mn-lt"/>
              </a:rPr>
              <a:t>Missing clamps, spacers, studs, or lugs means danger. </a:t>
            </a:r>
          </a:p>
          <a:p>
            <a:pPr>
              <a:buFont typeface="Arial"/>
              <a:buChar char="•"/>
            </a:pPr>
            <a:r>
              <a:rPr lang="en-US">
                <a:ea typeface="+mn-lt"/>
                <a:cs typeface="+mn-lt"/>
              </a:rPr>
              <a:t>Mismatched, bent, or cracked lock rings are dangerous. </a:t>
            </a:r>
          </a:p>
          <a:p>
            <a:pPr>
              <a:buFont typeface="Arial"/>
              <a:buChar char="•"/>
            </a:pPr>
            <a:r>
              <a:rPr lang="en-US">
                <a:ea typeface="+mn-lt"/>
                <a:cs typeface="+mn-lt"/>
              </a:rPr>
              <a:t>Wheels or rims that have had welding repairs are not safe.</a:t>
            </a: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F50E4109-7C65-4E46-B3AC-EAE54B4896F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276</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B9FB278-21D7-0E48-97AB-F4E8301A770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5818E5-7562-B142-A229-2A3E2C6551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477D09-CEAB-BB42-B93C-E83CD7673F18}"/>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3E1EB0-BE84-F34D-A515-81269D90920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FB414FA-E623-1E40-83BD-7C9EB06D9B56}"/>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677C3F-F28E-5942-B809-0DD09F74DE51}"/>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FBD5FCE-A5C3-1545-AFCE-1365C5FC43F2}"/>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36A246-34E3-1040-9C3C-94903662FEC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F5ED4E3-EF4F-ED45-9161-5251A21861C5}"/>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2BFAED-6CB4-3647-BBEF-6769994C4A4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14238E-EF17-2247-BC20-1CECB7EC2707}"/>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B8954D4-0CE8-0A4F-85EE-AAC3AE543EC3}"/>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853FE45-43A6-E949-B15F-EFA02AF13E49}"/>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216CC8-0AD1-AA40-8046-DBFA2F27088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D00393-1C3C-644F-A3F7-FFEC877C5FFB}"/>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478987F-8644-A548-A367-3DCEC4503AF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5607D6-4D9F-AE4F-9AF3-7201BCCFC740}"/>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6DFA09-59C6-DF45-8306-379FF47F4DDB}"/>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AB1379-5924-874B-8ADD-522B46F857E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447A01-5D6C-8E40-93C2-FC7E5AC94540}"/>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E7389A-3A36-384E-AECC-61495DDDC01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7322C2A-6293-F548-9EB9-C0B37796ACF5}"/>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94F066EA-B97F-9243-B4F3-3E968D905FDB}"/>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1732636B-8689-604D-A85A-3D9C3CA04CB8}"/>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CAF5E97-D90F-134D-84C8-E4987E9A3AA2}"/>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14976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b="1">
                <a:ea typeface="+mn-lt"/>
                <a:cs typeface="+mn-lt"/>
              </a:rPr>
              <a:t>Bad Brake Drums or Shoes</a:t>
            </a:r>
            <a:endParaRPr lang="en-US" b="1">
              <a:cs typeface="Calibri" panose="020F0502020204030204"/>
            </a:endParaRPr>
          </a:p>
          <a:p>
            <a:pPr>
              <a:buFont typeface="Arial"/>
              <a:buChar char="•"/>
            </a:pPr>
            <a:r>
              <a:rPr lang="en-US">
                <a:ea typeface="+mn-lt"/>
                <a:cs typeface="+mn-lt"/>
              </a:rPr>
              <a:t>Cracked drums. </a:t>
            </a:r>
          </a:p>
          <a:p>
            <a:pPr>
              <a:buFont typeface="Arial"/>
              <a:buChar char="•"/>
            </a:pPr>
            <a:r>
              <a:rPr lang="en-US">
                <a:ea typeface="+mn-lt"/>
                <a:cs typeface="+mn-lt"/>
              </a:rPr>
              <a:t>Shoes or pads with oil, grease, or brake fluid on them. </a:t>
            </a:r>
          </a:p>
          <a:p>
            <a:pPr>
              <a:buFont typeface="Arial"/>
              <a:buChar char="•"/>
            </a:pPr>
            <a:r>
              <a:rPr lang="en-US">
                <a:ea typeface="+mn-lt"/>
                <a:cs typeface="+mn-lt"/>
              </a:rPr>
              <a:t>Shoes worn dangerously thin, missing or broken.</a:t>
            </a:r>
            <a:endParaRPr lang="en-US">
              <a:cs typeface="Calibri" panose="020F0502020204030204"/>
            </a:endParaRPr>
          </a:p>
          <a:p>
            <a:pPr>
              <a:buFont typeface="Arial"/>
              <a:buChar char="•"/>
            </a:pPr>
            <a:endParaRPr lang="en-US">
              <a:cs typeface="Calibri" panose="020F0502020204030204"/>
            </a:endParaRPr>
          </a:p>
          <a:p>
            <a:pPr marL="0" indent="0">
              <a:buNone/>
            </a:pPr>
            <a:endParaRPr lang="en-US" b="1">
              <a:cs typeface="Calibri" panose="020F0502020204030204"/>
            </a:endParaRPr>
          </a:p>
        </p:txBody>
      </p:sp>
      <p:sp>
        <p:nvSpPr>
          <p:cNvPr id="2" name="Slide Number Placeholder 1">
            <a:extLst>
              <a:ext uri="{FF2B5EF4-FFF2-40B4-BE49-F238E27FC236}">
                <a16:creationId xmlns:a16="http://schemas.microsoft.com/office/drawing/2014/main" id="{BE668FD8-18E7-0B4F-96E4-23601A48C8FE}"/>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277</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03A3A-FFD3-F544-A20B-A5A84F34109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8300713-3F20-594F-91D3-0C5AF38A7D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C5756DA-831F-6647-BD05-FC6D5154116C}"/>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C8EAD3-4F95-1949-90F4-9A2124956634}"/>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92E0C9-0953-CE49-A7BD-716501FBC3E0}"/>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839E35-5F52-6049-8090-5244B9EC0FE0}"/>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8BBA33-198E-C84F-9904-05F0E045E416}"/>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AC3C0C6-16AF-BD4F-978D-9BE9B7842835}"/>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33D675-1706-954B-A173-C35DD15420A3}"/>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A0FBF0-4C4D-EA49-81F7-F8825477B8A9}"/>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6686E8-0D52-8845-A707-F85E23224A3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A80E91-F97B-1C47-A280-ED1BB649F27C}"/>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681A2B-221A-5346-86D1-0417AEC6F104}"/>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518231-D9FD-5445-8385-9ACD67ADCCE1}"/>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D1A467-E88B-374A-AFC7-B0A45AF96DFD}"/>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B8C924-F4ED-BF4F-B6D3-096B52950124}"/>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A8ED30-F513-6E43-B2E8-3FFB32F42EB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8E3D57-7F5E-954D-86E6-C865C0EBDC1C}"/>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64BFDA-D964-4342-8546-DE20DE98631A}"/>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E27C07-74BB-064B-95DE-53390EFA6C99}"/>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1A677B-814B-8A4F-B6A3-EAB9FAF02142}"/>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4C0882-047A-BB42-B6C9-50B1B6B9922C}"/>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5688B0A9-C168-4348-B6C1-8D709B21D9AF}"/>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7AE42C98-3DF0-354D-8A83-FD3163961AD9}"/>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90F962F0-BF64-984F-B7B6-0FB725E2FB35}"/>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0382366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a:ea typeface="+mj-lt"/>
                <a:cs typeface="+mj-lt"/>
              </a:rPr>
              <a:t>Maintenance</a:t>
            </a:r>
            <a:endParaRPr lang="en-US"/>
          </a:p>
        </p:txBody>
      </p:sp>
      <p:sp>
        <p:nvSpPr>
          <p:cNvPr id="6" name="Content Placeholder 5">
            <a:extLst>
              <a:ext uri="{FF2B5EF4-FFF2-40B4-BE49-F238E27FC236}">
                <a16:creationId xmlns:a16="http://schemas.microsoft.com/office/drawing/2014/main" id="{820CE437-A67A-454F-A532-0635990C4A55}"/>
              </a:ext>
            </a:extLst>
          </p:cNvPr>
          <p:cNvSpPr>
            <a:spLocks noGrp="1"/>
          </p:cNvSpPr>
          <p:nvPr>
            <p:ph idx="1"/>
          </p:nvPr>
        </p:nvSpPr>
        <p:spPr/>
        <p:txBody>
          <a:bodyPr/>
          <a:lstStyle/>
          <a:p>
            <a:pPr marL="0" indent="0">
              <a:buNone/>
            </a:pPr>
            <a:r>
              <a:rPr lang="en-US" sz="1800" b="1">
                <a:cs typeface="Calibri" panose="020F0502020204030204"/>
              </a:rPr>
              <a:t>Suspension Systems</a:t>
            </a:r>
            <a:endParaRPr lang="en-US" sz="1800"/>
          </a:p>
          <a:p>
            <a:pPr marL="0" indent="0">
              <a:buNone/>
            </a:pPr>
            <a:r>
              <a:rPr lang="en-US" sz="1800">
                <a:cs typeface="Calibri"/>
              </a:rPr>
              <a:t>Broken suspension parts can be extremely dangerous look for: </a:t>
            </a:r>
            <a:endParaRPr lang="en-US" sz="1800" b="1">
              <a:cs typeface="Calibri"/>
            </a:endParaRPr>
          </a:p>
          <a:p>
            <a:r>
              <a:rPr lang="en-US" sz="1800">
                <a:ea typeface="+mn-lt"/>
                <a:cs typeface="+mn-lt"/>
              </a:rPr>
              <a:t>Spring hangers that allow movement of axle from proper position.</a:t>
            </a:r>
            <a:endParaRPr lang="en-US" sz="1800">
              <a:cs typeface="Calibri"/>
            </a:endParaRPr>
          </a:p>
          <a:p>
            <a:r>
              <a:rPr lang="en-US" sz="1800">
                <a:ea typeface="+mn-lt"/>
                <a:cs typeface="+mn-lt"/>
              </a:rPr>
              <a:t>Cracked or broken spring hangers.</a:t>
            </a:r>
            <a:endParaRPr lang="en-US" sz="1800">
              <a:cs typeface="Calibri"/>
            </a:endParaRPr>
          </a:p>
          <a:p>
            <a:r>
              <a:rPr lang="en-US" sz="1800">
                <a:ea typeface="+mn-lt"/>
                <a:cs typeface="+mn-lt"/>
              </a:rPr>
              <a:t>Missing or broken leaves in any leaf spring. If 1/4 or more are missing, it will put the vehicle “out of service,” but any defect can be dangerous </a:t>
            </a:r>
          </a:p>
          <a:p>
            <a:r>
              <a:rPr lang="en-US" sz="1800">
                <a:ea typeface="+mn-lt"/>
                <a:cs typeface="+mn-lt"/>
              </a:rPr>
              <a:t>Broken leaves in a multi-leaf spring or leaves that have shifted so they might hit a tire or other part.</a:t>
            </a:r>
            <a:endParaRPr lang="en-US" sz="1800">
              <a:cs typeface="Calibri"/>
            </a:endParaRPr>
          </a:p>
          <a:p>
            <a:r>
              <a:rPr lang="en-US" sz="1800">
                <a:ea typeface="+mn-lt"/>
                <a:cs typeface="+mn-lt"/>
              </a:rPr>
              <a:t>Leaking shock absorbers</a:t>
            </a:r>
            <a:endParaRPr lang="en-US" sz="1800">
              <a:cs typeface="Calibri"/>
            </a:endParaRPr>
          </a:p>
          <a:p>
            <a:r>
              <a:rPr lang="en-US" sz="1800">
                <a:ea typeface="+mn-lt"/>
                <a:cs typeface="+mn-lt"/>
              </a:rPr>
              <a:t>Torque rod or arm, U-bolts, spring hangers, or other axle positioning parts that are cracked, damaged or missing </a:t>
            </a:r>
            <a:endParaRPr lang="en-US" sz="1800">
              <a:cs typeface="Calibri"/>
            </a:endParaRPr>
          </a:p>
          <a:p>
            <a:r>
              <a:rPr lang="en-US" sz="1800">
                <a:ea typeface="+mn-lt"/>
                <a:cs typeface="+mn-lt"/>
              </a:rPr>
              <a:t>Air suspension systems that are damaged and/or leaking </a:t>
            </a:r>
            <a:endParaRPr lang="en-US" sz="1800">
              <a:cs typeface="Calibri"/>
            </a:endParaRPr>
          </a:p>
          <a:p>
            <a:r>
              <a:rPr lang="en-US" sz="1800">
                <a:ea typeface="+mn-lt"/>
                <a:cs typeface="+mn-lt"/>
              </a:rPr>
              <a:t>Any loose, cracked, broken or missing frame members.</a:t>
            </a:r>
            <a:endParaRPr lang="en-US" sz="1800"/>
          </a:p>
          <a:p>
            <a:pPr marL="342900" indent="-342900"/>
            <a:endParaRPr lang="en-US" sz="1800">
              <a:cs typeface="Calibri"/>
            </a:endParaRPr>
          </a:p>
          <a:p>
            <a:endParaRPr lang="en-US" sz="1800">
              <a:cs typeface="Calibri"/>
            </a:endParaRPr>
          </a:p>
          <a:p>
            <a:pPr marL="0" indent="0">
              <a:buNone/>
            </a:pPr>
            <a:endParaRPr lang="en-US" sz="1800">
              <a:cs typeface="Calibri"/>
            </a:endParaRPr>
          </a:p>
          <a:p>
            <a:pPr>
              <a:buFont typeface="Arial"/>
              <a:buChar char="•"/>
            </a:pPr>
            <a:endParaRPr lang="en-US" sz="1800">
              <a:cs typeface="Calibri"/>
            </a:endParaRPr>
          </a:p>
          <a:p>
            <a:pPr>
              <a:buFont typeface="Arial"/>
              <a:buChar char="•"/>
            </a:pPr>
            <a:endParaRPr lang="en-US" sz="1800">
              <a:cs typeface="Calibri"/>
            </a:endParaRPr>
          </a:p>
          <a:p>
            <a:pPr marL="0" indent="0">
              <a:buNone/>
            </a:pPr>
            <a:endParaRPr lang="en-US" sz="1800" b="1">
              <a:cs typeface="Calibri" panose="020F0502020204030204"/>
            </a:endParaRPr>
          </a:p>
        </p:txBody>
      </p:sp>
      <p:sp>
        <p:nvSpPr>
          <p:cNvPr id="2" name="Slide Number Placeholder 1">
            <a:extLst>
              <a:ext uri="{FF2B5EF4-FFF2-40B4-BE49-F238E27FC236}">
                <a16:creationId xmlns:a16="http://schemas.microsoft.com/office/drawing/2014/main" id="{57BA6465-59FF-C64E-8EBD-D80EDCE9221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278</a:t>
            </a:fld>
            <a:endParaRPr lang="en-US"/>
          </a:p>
        </p:txBody>
      </p:sp>
      <p:sp>
        <p:nvSpPr>
          <p:cNvPr id="7" name="Oval 6">
            <a:extLst>
              <a:ext uri="{FF2B5EF4-FFF2-40B4-BE49-F238E27FC236}">
                <a16:creationId xmlns:a16="http://schemas.microsoft.com/office/drawing/2014/main" id="{C9840A5E-ED47-3C4E-97FF-AA2FB505B456}"/>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05933C-A385-0A4A-9D6E-FD907577086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BD75BE-96F0-6941-9E39-7033A994D0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C4E05C-3CC7-D84A-AE58-53AC7452789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95A6E4-DA3B-0142-BE03-71F7ECACB579}"/>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92984-2176-9E4A-9374-78356CA180FC}"/>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7051EA-2C34-1841-A592-31FA8728730A}"/>
              </a:ext>
            </a:extLst>
          </p:cNvPr>
          <p:cNvSpPr/>
          <p:nvPr/>
        </p:nvSpPr>
        <p:spPr>
          <a:xfrm>
            <a:off x="742685"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819819-EDBB-A343-8C55-1BCACF92CB8F}"/>
              </a:ext>
            </a:extLst>
          </p:cNvPr>
          <p:cNvSpPr/>
          <p:nvPr/>
        </p:nvSpPr>
        <p:spPr>
          <a:xfrm>
            <a:off x="1155963"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B877D76-ED0E-A542-B108-2A8A6DA65399}"/>
              </a:ext>
            </a:extLst>
          </p:cNvPr>
          <p:cNvSpPr/>
          <p:nvPr/>
        </p:nvSpPr>
        <p:spPr>
          <a:xfrm>
            <a:off x="329407" y="242525"/>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06A4-8932-CE49-B601-B970A3BB490B}"/>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97328-34FC-7746-87D7-A5036C164A98}"/>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179452-8777-5741-8BF0-C73A7B524DFD}"/>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81430E9-5546-B949-ABB2-2C9B3598260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45CE39-D7A7-CD40-9819-68F9352896E6}"/>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495C32-BB7E-3146-A2F2-9A4BF47DF240}"/>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33140D-1504-BB4C-9CF7-249967640D70}"/>
              </a:ext>
            </a:extLst>
          </p:cNvPr>
          <p:cNvSpPr/>
          <p:nvPr/>
        </p:nvSpPr>
        <p:spPr>
          <a:xfrm>
            <a:off x="336508" y="242525"/>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BB3275-A301-F942-A10E-5E4D0D18388A}"/>
              </a:ext>
            </a:extLst>
          </p:cNvPr>
          <p:cNvSpPr/>
          <p:nvPr/>
        </p:nvSpPr>
        <p:spPr>
          <a:xfrm>
            <a:off x="735584"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2D5374-1B22-394D-9B8B-969EF8122B9A}"/>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4472334-8320-B64D-AFA8-1AE70383D58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B3E4CC1-4D84-8D49-9CC3-D53C13016783}"/>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30B77C-45CE-F045-B5FB-0BF543C7477D}"/>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28E99A-233D-594E-9642-48E006F65166}"/>
              </a:ext>
            </a:extLst>
          </p:cNvPr>
          <p:cNvSpPr/>
          <p:nvPr/>
        </p:nvSpPr>
        <p:spPr>
          <a:xfrm>
            <a:off x="329371" y="242526"/>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69884B4-F9C2-314F-8BC0-DF171F236ADF}"/>
              </a:ext>
            </a:extLst>
          </p:cNvPr>
          <p:cNvSpPr/>
          <p:nvPr/>
        </p:nvSpPr>
        <p:spPr>
          <a:xfrm>
            <a:off x="742649" y="242525"/>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2BB17B6-9DB4-F646-87BB-BA15ABAC8F26}"/>
              </a:ext>
            </a:extLst>
          </p:cNvPr>
          <p:cNvSpPr txBox="1"/>
          <p:nvPr/>
        </p:nvSpPr>
        <p:spPr>
          <a:xfrm>
            <a:off x="336748" y="221342"/>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TextBox 30">
            <a:extLst>
              <a:ext uri="{FF2B5EF4-FFF2-40B4-BE49-F238E27FC236}">
                <a16:creationId xmlns:a16="http://schemas.microsoft.com/office/drawing/2014/main" id="{ACD5CC80-3AFA-0A4A-8D4D-C06441984260}"/>
              </a:ext>
            </a:extLst>
          </p:cNvPr>
          <p:cNvSpPr txBox="1"/>
          <p:nvPr/>
        </p:nvSpPr>
        <p:spPr>
          <a:xfrm>
            <a:off x="745094" y="219968"/>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654B77C-08A1-8242-9CB1-79508CFC36E5}"/>
              </a:ext>
            </a:extLst>
          </p:cNvPr>
          <p:cNvSpPr/>
          <p:nvPr/>
        </p:nvSpPr>
        <p:spPr>
          <a:xfrm>
            <a:off x="1146060" y="240807"/>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7368F9CF-6FA4-1847-9C71-663019A41CE8}"/>
              </a:ext>
            </a:extLst>
          </p:cNvPr>
          <p:cNvSpPr txBox="1"/>
          <p:nvPr/>
        </p:nvSpPr>
        <p:spPr>
          <a:xfrm>
            <a:off x="1084655" y="285544"/>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6179462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51314" y="3469045"/>
            <a:ext cx="6858000" cy="1729693"/>
          </a:xfrm>
        </p:spPr>
        <p:txBody>
          <a:bodyPr/>
          <a:lstStyle/>
          <a:p>
            <a:r>
              <a:rPr lang="en-US" b="0">
                <a:ea typeface="+mj-lt"/>
                <a:cs typeface="+mj-lt"/>
              </a:rPr>
              <a:t>Unit 5.3 Hours of Service Requirements</a:t>
            </a:r>
            <a:endParaRPr lang="en-US">
              <a:cs typeface="Calibri Light"/>
            </a:endParaRPr>
          </a:p>
          <a:p>
            <a:endParaRPr lang="en-US">
              <a:cs typeface="Calibri Light"/>
            </a:endParaRPr>
          </a:p>
          <a:p>
            <a:endParaRPr lang="en-US" b="0">
              <a:cs typeface="Calibri Light"/>
            </a:endParaRPr>
          </a:p>
        </p:txBody>
      </p:sp>
      <p:sp>
        <p:nvSpPr>
          <p:cNvPr id="11" name="Oval 10">
            <a:extLst>
              <a:ext uri="{FF2B5EF4-FFF2-40B4-BE49-F238E27FC236}">
                <a16:creationId xmlns:a16="http://schemas.microsoft.com/office/drawing/2014/main" id="{3F649054-239A-524D-B9F1-5250BAEFA1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FB1CF6-7BB1-0E42-9422-C022F0078B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984AA7-D72E-CE4C-89DD-14837803E3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6F7647-84B9-5946-BF9A-4827389DDC9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AB104C-BC2F-7940-8C9F-45D1989742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183D4F-4DDC-3248-B242-81040A315F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2E1BE5-A241-134C-92D5-095A7D656D5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EB884F-B155-C54F-AA02-E185960FC12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F2FCBD-D1A5-B04D-ADF3-E9A8EB99DE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D7090-C5C4-6547-9912-B86F83B4D7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5A44EA-5EA2-A042-B848-825D4C304B6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2E8290-12F3-224C-882D-3B1957C946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6A62A0-C096-544E-9C65-9E6613AA04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219CEE-9DF2-B248-A4AA-A0EC99167E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99C5A3-4DE1-0A45-9158-F01E35E6D2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1E3781-5AC1-6246-A05C-D9868D472C2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A54ACC-92D7-0041-9790-87A534D8F4C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18A024-A7AD-1E48-94DB-D24FFECAD18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FC731A-EB31-8947-94C6-B94C4C84E26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Oval 27">
            <a:extLst>
              <a:ext uri="{FF2B5EF4-FFF2-40B4-BE49-F238E27FC236}">
                <a16:creationId xmlns:a16="http://schemas.microsoft.com/office/drawing/2014/main" id="{2779904A-9F7F-CB4F-9569-0EEA6AB6B2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AB6ABC9-3260-5349-8B53-7F70BEF905C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0" name="TextBox 29">
            <a:extLst>
              <a:ext uri="{FF2B5EF4-FFF2-40B4-BE49-F238E27FC236}">
                <a16:creationId xmlns:a16="http://schemas.microsoft.com/office/drawing/2014/main" id="{DB3A5E76-E6FF-DC4C-9E5C-2FC84DE763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1E82724E-7A92-1C44-BA4C-1FFF4112F53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FB229398-EA39-F646-AF8B-884BA918C5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Rectangle 32">
            <a:extLst>
              <a:ext uri="{FF2B5EF4-FFF2-40B4-BE49-F238E27FC236}">
                <a16:creationId xmlns:a16="http://schemas.microsoft.com/office/drawing/2014/main" id="{A44C70CE-BC0A-D649-9A73-F33314E5205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34" name="TextBox 33">
            <a:extLst>
              <a:ext uri="{FF2B5EF4-FFF2-40B4-BE49-F238E27FC236}">
                <a16:creationId xmlns:a16="http://schemas.microsoft.com/office/drawing/2014/main" id="{E74E6869-6F42-524E-8CE8-3E94266B7346}"/>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A1.5.3, BA1.5.3, B1.5.3, and C1.11.</a:t>
            </a:r>
          </a:p>
        </p:txBody>
      </p:sp>
    </p:spTree>
    <p:extLst>
      <p:ext uri="{BB962C8B-B14F-4D97-AF65-F5344CB8AC3E}">
        <p14:creationId xmlns:p14="http://schemas.microsoft.com/office/powerpoint/2010/main" val="667067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1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Mirror Adjustment – Convex Mirrors</a:t>
            </a:r>
          </a:p>
          <a:p>
            <a:pPr marL="0" indent="0">
              <a:buNone/>
            </a:pPr>
            <a:r>
              <a:rPr lang="en-US" sz="1800"/>
              <a:t>The convex mirrors should supplement the information provided by the flat mirrors. </a:t>
            </a:r>
          </a:p>
          <a:p>
            <a:pPr marL="0" indent="0">
              <a:buNone/>
            </a:pPr>
            <a:r>
              <a:rPr lang="en-US" sz="1800"/>
              <a:t>When set this way, they will let you see areas that the flat mirrors cannot show you. If you can see a vehicle in your convex mirror but not in your flat mirror, you can be sure it is beside the vehicle, not in back of the vehicle.</a:t>
            </a:r>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endParaRPr lang="en-US" sz="1400" i="1"/>
          </a:p>
          <a:p>
            <a:pPr marL="0" indent="0">
              <a:buNone/>
            </a:pPr>
            <a:r>
              <a:rPr lang="en-US" sz="1400" i="1"/>
              <a:t>Source: </a:t>
            </a:r>
            <a:r>
              <a:rPr lang="en-US" sz="1400">
                <a:hlinkClick r:id="rId3"/>
              </a:rPr>
              <a:t>FMCSA Model Training Curriculum for Motorcoach Drivers</a:t>
            </a:r>
            <a:endParaRPr lang="en-US" sz="1400"/>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332528D4-B93A-124A-9B27-5AFC8C2CF9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A79F79-C667-E340-9941-21EF36D714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971B91-1379-3941-A25E-5CD09C7225E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E0C43A-AFC9-294F-B6CA-2948CE7CC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106449-81CA-0C4C-A71E-FD19FF834B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5B1E93-7D6F-6948-BEB5-3A8CEB47BF1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66C5E2E2-FD84-6749-9ADF-B20BD036DC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A8EE2E-3404-D74F-92D2-F14AE9DC7E1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6146F8B1-E26F-C845-873C-04062817624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6F6580F5-2CBB-5847-BFC6-6E21F72615E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D4BA9D-8227-FE43-88E0-537F14BDE14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2198311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338-294E-3440-9E6A-3B5C0E23CEC9}"/>
              </a:ext>
            </a:extLst>
          </p:cNvPr>
          <p:cNvSpPr>
            <a:spLocks noGrp="1"/>
          </p:cNvSpPr>
          <p:nvPr>
            <p:ph type="title"/>
          </p:nvPr>
        </p:nvSpPr>
        <p:spPr/>
        <p:txBody>
          <a:bodyPr/>
          <a:lstStyle/>
          <a:p>
            <a:r>
              <a:rPr lang="en-US"/>
              <a:t>Hours of Service (HOS) Requirements</a:t>
            </a:r>
          </a:p>
        </p:txBody>
      </p:sp>
      <p:sp>
        <p:nvSpPr>
          <p:cNvPr id="3" name="Content Placeholder 2">
            <a:extLst>
              <a:ext uri="{FF2B5EF4-FFF2-40B4-BE49-F238E27FC236}">
                <a16:creationId xmlns:a16="http://schemas.microsoft.com/office/drawing/2014/main" id="{1D62913B-7E0F-0143-8801-8920432EAA65}"/>
              </a:ext>
            </a:extLst>
          </p:cNvPr>
          <p:cNvSpPr>
            <a:spLocks noGrp="1"/>
          </p:cNvSpPr>
          <p:nvPr>
            <p:ph idx="1"/>
          </p:nvPr>
        </p:nvSpPr>
        <p:spPr/>
        <p:txBody>
          <a:bodyPr/>
          <a:lstStyle/>
          <a:p>
            <a:pPr marL="0" indent="0" algn="l" rtl="0" eaLnBrk="1" fontAlgn="t" latinLnBrk="0" hangingPunct="1">
              <a:spcBef>
                <a:spcPts val="0"/>
              </a:spcBef>
              <a:spcAft>
                <a:spcPts val="0"/>
              </a:spcAft>
              <a:buNone/>
            </a:pPr>
            <a:r>
              <a:rPr lang="en-US" sz="2000">
                <a:cs typeface="Calibri"/>
              </a:rPr>
              <a:t>The hours of service (HOS) regulations are designed to improve safety for the motoring public by reducing Commercial Motor Vehicle (CMV) driver fatigue. </a:t>
            </a:r>
          </a:p>
          <a:p>
            <a:pPr marL="0" indent="0" algn="l" rtl="0" eaLnBrk="1" fontAlgn="t" latinLnBrk="0" hangingPunct="1">
              <a:spcBef>
                <a:spcPts val="0"/>
              </a:spcBef>
              <a:spcAft>
                <a:spcPts val="0"/>
              </a:spcAft>
              <a:buNone/>
            </a:pPr>
            <a:endParaRPr lang="en-US" sz="2000">
              <a:cs typeface="Calibri"/>
            </a:endParaRPr>
          </a:p>
          <a:p>
            <a:pPr marL="0" indent="0" algn="l" rtl="0" eaLnBrk="1" fontAlgn="t" latinLnBrk="0" hangingPunct="1">
              <a:spcBef>
                <a:spcPts val="0"/>
              </a:spcBef>
              <a:spcAft>
                <a:spcPts val="0"/>
              </a:spcAft>
              <a:buNone/>
            </a:pPr>
            <a:r>
              <a:rPr lang="en-US" sz="2000"/>
              <a:t>There are different HOS regulations for Property-Carrying Drivers and Passenger-Carrying Drivers. This training covers Passenger-Carrying Drivers HOS regulations.</a:t>
            </a:r>
            <a:r>
              <a:rPr lang="en-US" sz="1800" b="1" i="0" u="none" strike="noStrike" kern="1200">
                <a:solidFill>
                  <a:srgbClr val="FFFFFF"/>
                </a:solidFill>
                <a:effectLst/>
                <a:latin typeface="Calibri" panose="020F0502020204030204" pitchFamily="34" charset="0"/>
              </a:rPr>
              <a:t> Drivers</a:t>
            </a:r>
            <a:endParaRPr lang="en-US" sz="1800" b="0" i="0" u="none" strike="noStrike">
              <a:effectLst/>
              <a:latin typeface="Arial" panose="020B0604020202020204" pitchFamily="34" charset="0"/>
            </a:endParaRPr>
          </a:p>
          <a:p>
            <a:pPr marL="0" indent="0">
              <a:buNone/>
            </a:pPr>
            <a:endParaRPr lang="en-US" sz="2000">
              <a:cs typeface="Calibri" panose="020F0502020204030204"/>
            </a:endParaRPr>
          </a:p>
          <a:p>
            <a:pPr marL="0" indent="0">
              <a:buNone/>
            </a:pPr>
            <a:endParaRPr lang="en-US" sz="2000"/>
          </a:p>
        </p:txBody>
      </p:sp>
      <p:sp>
        <p:nvSpPr>
          <p:cNvPr id="7" name="Slide Number Placeholder 6">
            <a:extLst>
              <a:ext uri="{FF2B5EF4-FFF2-40B4-BE49-F238E27FC236}">
                <a16:creationId xmlns:a16="http://schemas.microsoft.com/office/drawing/2014/main" id="{8DEE1169-2C22-6B4C-BEFF-03F6CE152FB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280</a:t>
            </a:fld>
            <a:endParaRPr lang="en-US"/>
          </a:p>
        </p:txBody>
      </p:sp>
      <p:sp>
        <p:nvSpPr>
          <p:cNvPr id="11" name="Oval 10">
            <a:extLst>
              <a:ext uri="{FF2B5EF4-FFF2-40B4-BE49-F238E27FC236}">
                <a16:creationId xmlns:a16="http://schemas.microsoft.com/office/drawing/2014/main" id="{C7FA75F9-B59C-114F-9A61-4198D71E8B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A29AF7-3161-F545-8004-4C2ED1966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F66F2D-7D60-ED4F-8702-053A3C6C60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DCBC9A-E200-7D4C-9196-757B09437EC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7712A9-2AF3-4A6E-89AB-41D4F42C5D10}"/>
              </a:ext>
            </a:extLst>
          </p:cNvPr>
          <p:cNvSpPr txBox="1"/>
          <p:nvPr/>
        </p:nvSpPr>
        <p:spPr>
          <a:xfrm>
            <a:off x="512087" y="580499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alibri"/>
                <a:cs typeface="Calibri"/>
              </a:rPr>
              <a:t>Source: </a:t>
            </a:r>
            <a:r>
              <a:rPr lang="en-US" sz="1400" i="1">
                <a:latin typeface="Calibri"/>
                <a:cs typeface="Calibri"/>
                <a:hlinkClick r:id="rId2"/>
              </a:rPr>
              <a:t>FMCSA</a:t>
            </a:r>
            <a:endParaRPr lang="en-US" sz="1400" i="1">
              <a:cs typeface="Calibri"/>
            </a:endParaRPr>
          </a:p>
        </p:txBody>
      </p:sp>
      <p:sp>
        <p:nvSpPr>
          <p:cNvPr id="15" name="Oval 14">
            <a:extLst>
              <a:ext uri="{FF2B5EF4-FFF2-40B4-BE49-F238E27FC236}">
                <a16:creationId xmlns:a16="http://schemas.microsoft.com/office/drawing/2014/main" id="{A7CAB878-39E2-D543-9FE1-3ED8FC150F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C68CD4-3502-804B-B82C-146559683F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F2FD50-7522-3C47-B9DD-BF6AF5F6F1A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83E7399-3A2E-E34A-AC50-7FD06C2ED0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9F65A0C-DBD4-8B43-8CA5-A3AF863BF5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0F5216-E3C5-8F4F-B592-19215AC06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04A88F-E78F-194B-9B50-9889EF83B59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EF481AE-991C-6148-9E89-FC9E72CA77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F6D813-CDE5-5949-A86D-6299B31C2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E57E009-FCE5-0040-BE96-B56C9C4F4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FD9733-172D-AB4F-83AF-9173A800F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1752E-2BEA-A043-A00D-86BF71BD8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C080BE-20F0-3F42-9304-4FF2D146383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DD4F105-8057-DC41-A71B-1B2D2AF7A0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DA4C7-9D6F-4947-AB54-7D011FCCB7E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Oval 29">
            <a:extLst>
              <a:ext uri="{FF2B5EF4-FFF2-40B4-BE49-F238E27FC236}">
                <a16:creationId xmlns:a16="http://schemas.microsoft.com/office/drawing/2014/main" id="{841FB207-1B03-C149-B658-19533D3AEA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509E6A4-2CDC-EB43-B107-5F74E987C99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2" name="TextBox 31">
            <a:extLst>
              <a:ext uri="{FF2B5EF4-FFF2-40B4-BE49-F238E27FC236}">
                <a16:creationId xmlns:a16="http://schemas.microsoft.com/office/drawing/2014/main" id="{A15AB7F9-5B16-9F45-B371-89872449120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3" name="Oval 32">
            <a:extLst>
              <a:ext uri="{FF2B5EF4-FFF2-40B4-BE49-F238E27FC236}">
                <a16:creationId xmlns:a16="http://schemas.microsoft.com/office/drawing/2014/main" id="{5A8D28B4-FCD5-124F-AC0F-99C22DF732A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4" name="TextBox 33">
            <a:extLst>
              <a:ext uri="{FF2B5EF4-FFF2-40B4-BE49-F238E27FC236}">
                <a16:creationId xmlns:a16="http://schemas.microsoft.com/office/drawing/2014/main" id="{1FF0A2BA-80AC-D44D-8FD8-D715B0F2D6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5" name="Rectangle 34">
            <a:extLst>
              <a:ext uri="{FF2B5EF4-FFF2-40B4-BE49-F238E27FC236}">
                <a16:creationId xmlns:a16="http://schemas.microsoft.com/office/drawing/2014/main" id="{5D7067DB-8456-EE4C-8DA5-E06A67F279A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510175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t>Hours-of-service rules as they apply to intrastate transportation in Minnesota</a:t>
            </a:r>
          </a:p>
          <a:p>
            <a:pPr marL="0" indent="0">
              <a:buNone/>
            </a:pPr>
            <a:r>
              <a:rPr lang="en-US" sz="1800" b="1"/>
              <a:t>Who is Subject to the Hours of Service Rules? </a:t>
            </a:r>
          </a:p>
          <a:p>
            <a:r>
              <a:rPr lang="en-US" sz="1800"/>
              <a:t>A For-Hire Motor Carrier</a:t>
            </a:r>
          </a:p>
          <a:p>
            <a:r>
              <a:rPr lang="en-US" sz="1800"/>
              <a:t>A Private Carrier when operating vehicles over 10,000 pounds Gross Vehicle Weight (GVW)</a:t>
            </a:r>
          </a:p>
          <a:p>
            <a:r>
              <a:rPr lang="en-US" sz="1800"/>
              <a:t>A Person transporting solid waste...including recyclable materials and waste tires, as described in 221.025(b), when operating a vehicle(s) with a GVW over 10,000 pounds or more</a:t>
            </a:r>
          </a:p>
          <a:p>
            <a:r>
              <a:rPr lang="en-US" sz="1800"/>
              <a:t>A Person transporting hazardous material (HM) of a type or quantity that requires the vehicle to be marked or placarded</a:t>
            </a:r>
          </a:p>
          <a:p>
            <a:r>
              <a:rPr lang="en-US" sz="1800"/>
              <a:t>A Transit Service receiving operating assistance from either MnDOT or the Metropolitan Council (MCTO, St. Cloud, and Duluth transit systems excepted). </a:t>
            </a:r>
          </a:p>
          <a:p>
            <a:endParaRPr lang="en-US" sz="1800"/>
          </a:p>
          <a:p>
            <a:pPr marL="0" indent="0">
              <a:buNone/>
            </a:pPr>
            <a:endParaRPr lang="en-US" sz="1400"/>
          </a:p>
        </p:txBody>
      </p:sp>
      <p:sp>
        <p:nvSpPr>
          <p:cNvPr id="3" name="Slide Number Placeholder 2">
            <a:extLst>
              <a:ext uri="{FF2B5EF4-FFF2-40B4-BE49-F238E27FC236}">
                <a16:creationId xmlns:a16="http://schemas.microsoft.com/office/drawing/2014/main" id="{69528880-77FA-F54C-A01F-A1CD38ECDD5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281</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3054E-D75C-EC41-9031-E760DC2D2F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570BF7-026C-6541-BDB3-9293B5D242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F1E510-9325-7048-88B4-91064691718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586840-767D-CB44-8F84-0E099C0BD6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83C2216-DC2D-0948-AF2C-CE9AC1E037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395AB28-1E66-2B45-BA9B-D9BBE1AA058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280F13-BC62-F84B-A52B-AF5490D3F4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53567C-4CD4-6A44-81C1-64A6BB867F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C75289-952A-2D46-8F99-0702DAB947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2A9C44-AB9C-744C-A7B5-BDA03BFBB9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E8FA3A-7773-EB45-9413-C01412A84C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DBA5FA-DFF4-4440-A265-3396125DB2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942D3AD-E062-B748-9815-56330572D1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EE17911-1DD8-124C-83F4-88F998C5A5B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84B7D4-DE00-D24C-B1C9-5AA1B3E2BFD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86225AA6-B18E-194F-823A-F869B3A305E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F5F9A8-0D1B-1C46-840B-A6432FB4391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DE9924B3-6486-9F4E-95CB-E9F5382340B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A3122DEE-7E67-7B4B-9F2E-F6D0651A1B2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B6B2ABCF-4E56-3C49-84CF-066EBAD16CC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07242B7F-E701-454A-917C-DADD03AC46A5}"/>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597541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14" name="Content Placeholder 2">
            <a:extLst>
              <a:ext uri="{FF2B5EF4-FFF2-40B4-BE49-F238E27FC236}">
                <a16:creationId xmlns:a16="http://schemas.microsoft.com/office/drawing/2014/main" id="{4736912A-6F66-4731-A8EF-AC57275B76EF}"/>
              </a:ext>
            </a:extLst>
          </p:cNvPr>
          <p:cNvSpPr>
            <a:spLocks noGrp="1"/>
          </p:cNvSpPr>
          <p:nvPr>
            <p:ph idx="1"/>
          </p:nvPr>
        </p:nvSpPr>
        <p:spPr>
          <a:xfrm>
            <a:off x="628650" y="2244297"/>
            <a:ext cx="4279011" cy="3932665"/>
          </a:xfrm>
        </p:spPr>
        <p:txBody>
          <a:bodyPr/>
          <a:lstStyle/>
          <a:p>
            <a:r>
              <a:rPr lang="en-US" sz="1600" b="1"/>
              <a:t>10-Hour Driving Limit: </a:t>
            </a:r>
            <a:r>
              <a:rPr lang="en-US" sz="1600"/>
              <a:t>May drive a maximum of 10 hours after 8 consecutive hours off duty.</a:t>
            </a:r>
          </a:p>
          <a:p>
            <a:r>
              <a:rPr lang="en-US" sz="1600" b="1"/>
              <a:t>15-Hour Limit: </a:t>
            </a:r>
            <a:r>
              <a:rPr lang="en-US" sz="1600"/>
              <a:t>May not drive after having been on duty for 15 hours, following 8 consecutive hours off duty. Off-duty time is not included in the 15-hour period.</a:t>
            </a:r>
          </a:p>
          <a:p>
            <a:r>
              <a:rPr lang="en-US" sz="1600" b="1"/>
              <a:t>60/70-Hour Limit: </a:t>
            </a:r>
            <a:r>
              <a:rPr lang="en-US" sz="1600"/>
              <a:t>May not drive after 60/70 hours on duty in 7/8 consecutive days.</a:t>
            </a:r>
          </a:p>
          <a:p>
            <a:r>
              <a:rPr lang="en-US" sz="1600" b="1"/>
              <a:t>Sleeper Berth Provision: </a:t>
            </a:r>
            <a:r>
              <a:rPr lang="en-US" sz="1600"/>
              <a:t>Drivers using a sleeper berth must take at least 8 hours in the sleeper berth and may split the sleeper berth time into two periods provided neither is less than 2 hours. All sleeper berth pairings MUST add up to at least 10 hours.</a:t>
            </a:r>
          </a:p>
        </p:txBody>
      </p:sp>
      <p:sp>
        <p:nvSpPr>
          <p:cNvPr id="4" name="Slide Number Placeholder 3">
            <a:extLst>
              <a:ext uri="{FF2B5EF4-FFF2-40B4-BE49-F238E27FC236}">
                <a16:creationId xmlns:a16="http://schemas.microsoft.com/office/drawing/2014/main" id="{46654DEA-6946-FE4D-B2F5-9F0173BC538D}"/>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282</a:t>
            </a:fld>
            <a:endParaRPr lang="en-US"/>
          </a:p>
        </p:txBody>
      </p:sp>
      <p:sp>
        <p:nvSpPr>
          <p:cNvPr id="10" name="Oval 9">
            <a:extLst>
              <a:ext uri="{FF2B5EF4-FFF2-40B4-BE49-F238E27FC236}">
                <a16:creationId xmlns:a16="http://schemas.microsoft.com/office/drawing/2014/main" id="{F6116C15-C62F-E341-B10B-101CB6C77A8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3F9142-8ADC-0040-A415-9CFAA891FC1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F56762-8419-6F43-8F45-5FA7D24EE2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765088-B6EC-0B4D-9EE9-5C588EB2CF1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FF69B6CF-1038-4E86-9E5C-D3F6668F524C}"/>
              </a:ext>
            </a:extLst>
          </p:cNvPr>
          <p:cNvSpPr txBox="1">
            <a:spLocks/>
          </p:cNvSpPr>
          <p:nvPr/>
        </p:nvSpPr>
        <p:spPr bwMode="auto">
          <a:xfrm>
            <a:off x="4907661" y="2244298"/>
            <a:ext cx="4169664" cy="378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a:t>Adverse</a:t>
            </a:r>
            <a:r>
              <a:rPr lang="en-US" sz="1600"/>
              <a:t> </a:t>
            </a:r>
            <a:r>
              <a:rPr lang="en-US" sz="1600" b="1"/>
              <a:t>Driving Conditions: </a:t>
            </a:r>
            <a:r>
              <a:rPr lang="en-US" sz="1600"/>
              <a:t>Drivers are allowed to extend the 10-hour maximum driving time and 15-hour on-duty limit by up to 2 hours when adverse driving conditions are encountered.</a:t>
            </a:r>
          </a:p>
          <a:p>
            <a:r>
              <a:rPr lang="en-US" sz="1600" b="1"/>
              <a:t>Short-Haul</a:t>
            </a:r>
            <a:r>
              <a:rPr lang="en-US" sz="1600"/>
              <a:t> </a:t>
            </a:r>
            <a:r>
              <a:rPr lang="en-US" sz="1600" b="1"/>
              <a:t>Exception: </a:t>
            </a:r>
            <a:r>
              <a:rPr lang="en-US" sz="1600"/>
              <a:t>A driver is exempt from the requirements if the driver operates within a 150 air-mile radius of the normal work reporting location, and the driver does not exceed a maximum duty period of 14 hours. Drivers using the short-haul exception in §395.1(e)(1) must report and return to the normal work reporting location within 14 consecutive hours and stay within a 150 air-mile radius of the work reporting location.</a:t>
            </a:r>
          </a:p>
        </p:txBody>
      </p:sp>
      <p:sp>
        <p:nvSpPr>
          <p:cNvPr id="5" name="TextBox 4">
            <a:extLst>
              <a:ext uri="{FF2B5EF4-FFF2-40B4-BE49-F238E27FC236}">
                <a16:creationId xmlns:a16="http://schemas.microsoft.com/office/drawing/2014/main" id="{B132F52A-C610-451C-AC9D-6A38E0B0525A}"/>
              </a:ext>
            </a:extLst>
          </p:cNvPr>
          <p:cNvSpPr txBox="1"/>
          <p:nvPr/>
        </p:nvSpPr>
        <p:spPr>
          <a:xfrm>
            <a:off x="630936" y="1828800"/>
            <a:ext cx="6408039" cy="415498"/>
          </a:xfrm>
          <a:prstGeom prst="rect">
            <a:avLst/>
          </a:prstGeom>
          <a:noFill/>
        </p:spPr>
        <p:txBody>
          <a:bodyPr wrap="square" rtlCol="0">
            <a:spAutoFit/>
          </a:bodyPr>
          <a:lstStyle/>
          <a:p>
            <a:r>
              <a:rPr lang="en-US" sz="2100" b="1"/>
              <a:t>Passenger-Carrying Drivers HOS Regulations</a:t>
            </a:r>
          </a:p>
        </p:txBody>
      </p:sp>
      <p:sp>
        <p:nvSpPr>
          <p:cNvPr id="16" name="Oval 15">
            <a:extLst>
              <a:ext uri="{FF2B5EF4-FFF2-40B4-BE49-F238E27FC236}">
                <a16:creationId xmlns:a16="http://schemas.microsoft.com/office/drawing/2014/main" id="{ACA8529A-B077-C84A-AC0E-C537220DA2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61A94A-9AB0-1D43-B95E-796FB328F55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F26F0D-C96C-4346-B98C-3F067CD6E5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40044E-16BA-7B4D-899D-87A35FF2B5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CC2D9F-10CC-4F42-AC1D-53BF4D3154D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6DF19-AFA1-2744-9480-3F67ED83F24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2658A66-26F0-FB48-A495-F45B61B4BA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6F6A4DD-F2F9-6449-BE41-939DF178FD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D3C83A-00C3-0344-8123-86DE66B165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D0EB0D-11EE-3443-99D9-34CDDCE2079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AC2DB6-90F5-EC46-B859-0D15AEA74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F47C32-F0AF-DF43-8C87-F1D574AB449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CE881C9-C459-2A4F-9313-5C2E1DFD5C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A62417D-D441-754E-A80F-6EFE39E1075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245513-837B-554A-A9C2-C8DC1F25391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D2856932-41F5-8249-87E5-42EC338452E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508F14-81EB-574D-9D27-F14C1098469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03A23BD7-116D-0242-9431-5B4555220E8C}"/>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03DD18F0-79B7-7347-A0DF-DDC968CF40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60AE96D3-DE27-F64D-86CF-E9BB5B425B8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Rectangle 35">
            <a:extLst>
              <a:ext uri="{FF2B5EF4-FFF2-40B4-BE49-F238E27FC236}">
                <a16:creationId xmlns:a16="http://schemas.microsoft.com/office/drawing/2014/main" id="{747A96C6-EE86-7B44-848B-35BCC702E5A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02037582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5" name="Content Placeholder 4">
            <a:extLst>
              <a:ext uri="{FF2B5EF4-FFF2-40B4-BE49-F238E27FC236}">
                <a16:creationId xmlns:a16="http://schemas.microsoft.com/office/drawing/2014/main" id="{32DB17F3-7674-0044-80FA-0F653619E033}"/>
              </a:ext>
            </a:extLst>
          </p:cNvPr>
          <p:cNvSpPr>
            <a:spLocks noGrp="1"/>
          </p:cNvSpPr>
          <p:nvPr>
            <p:ph idx="1"/>
          </p:nvPr>
        </p:nvSpPr>
        <p:spPr/>
        <p:txBody>
          <a:bodyPr/>
          <a:lstStyle/>
          <a:p>
            <a:pPr marL="0" indent="0">
              <a:buNone/>
            </a:pPr>
            <a:r>
              <a:rPr lang="en-US" sz="1800" b="1">
                <a:cs typeface="Calibri"/>
              </a:rPr>
              <a:t>Definitions of time</a:t>
            </a:r>
            <a:endParaRPr lang="en-US" sz="1800" b="1"/>
          </a:p>
          <a:p>
            <a:pPr marL="285750" indent="-285750">
              <a:buFont typeface="Arial"/>
              <a:buChar char="•"/>
            </a:pPr>
            <a:r>
              <a:rPr lang="en-US" sz="1800" b="1">
                <a:cs typeface="Calibri"/>
              </a:rPr>
              <a:t>On-duty: </a:t>
            </a:r>
            <a:r>
              <a:rPr lang="en-US" sz="1800">
                <a:cs typeface="Calibri"/>
              </a:rPr>
              <a:t>All time a driver spends performing work or being ready to work, until being relieved by the carrier of all responsibility. “On-duty” time also includes any compensated work performed by the driver for a carrier or non-motor carrier entity. </a:t>
            </a:r>
            <a:endParaRPr lang="en-US" sz="1800"/>
          </a:p>
          <a:p>
            <a:pPr marL="285750" indent="-285750">
              <a:buFont typeface="Arial"/>
              <a:buChar char="•"/>
            </a:pPr>
            <a:r>
              <a:rPr lang="en-US" sz="1800" b="1">
                <a:cs typeface="Calibri"/>
              </a:rPr>
              <a:t>Driving: </a:t>
            </a:r>
            <a:r>
              <a:rPr lang="en-US" sz="1800">
                <a:cs typeface="Calibri"/>
              </a:rPr>
              <a:t>All time spent at the driving controls of a commercial motor vehicle in operation. </a:t>
            </a:r>
            <a:endParaRPr lang="en-US" sz="1800"/>
          </a:p>
          <a:p>
            <a:pPr marL="285750" indent="-285750">
              <a:buFont typeface="Arial"/>
              <a:buChar char="•"/>
            </a:pPr>
            <a:r>
              <a:rPr lang="en-US" sz="1800" b="1">
                <a:cs typeface="Calibri"/>
              </a:rPr>
              <a:t>Off-duty: </a:t>
            </a:r>
            <a:r>
              <a:rPr lang="en-US" sz="1800">
                <a:cs typeface="Calibri"/>
              </a:rPr>
              <a:t>The driver has been relieved of all responsibilities for the vehicle and its cargo or passengers and the driver is free to pursue activities of his/her own choosing. </a:t>
            </a:r>
            <a:endParaRPr lang="en-US" sz="1800"/>
          </a:p>
          <a:p>
            <a:pPr marL="285750" indent="-285750">
              <a:buFont typeface="Arial"/>
              <a:buChar char="•"/>
            </a:pPr>
            <a:r>
              <a:rPr lang="en-US" sz="1800" b="1">
                <a:cs typeface="Calibri"/>
              </a:rPr>
              <a:t>Sleeper Berth: </a:t>
            </a:r>
            <a:r>
              <a:rPr lang="en-US" sz="1800">
                <a:cs typeface="Calibri"/>
              </a:rPr>
              <a:t>All time spent resting in a sleeper berth as defined in 49 CFR Section 393.76.</a:t>
            </a:r>
            <a:endParaRPr lang="en-US" sz="1800"/>
          </a:p>
          <a:p>
            <a:pPr marL="0" indent="0">
              <a:buNone/>
            </a:pPr>
            <a:r>
              <a:rPr lang="en-US" sz="1800">
                <a:cs typeface="Calibri"/>
              </a:rPr>
              <a:t>Carriers must maintain true and accurate records of a driver’s HOS. Drivers must record their daily activities on a Record of Duty Status (RODS), unless they meet all the conditions for the short haul provision or are otherwise excepted/exempted. </a:t>
            </a:r>
            <a:endParaRPr lang="en-US" sz="1800"/>
          </a:p>
          <a:p>
            <a:endParaRPr lang="en-US" sz="1600"/>
          </a:p>
        </p:txBody>
      </p:sp>
      <p:sp>
        <p:nvSpPr>
          <p:cNvPr id="4" name="Slide Number Placeholder 3">
            <a:extLst>
              <a:ext uri="{FF2B5EF4-FFF2-40B4-BE49-F238E27FC236}">
                <a16:creationId xmlns:a16="http://schemas.microsoft.com/office/drawing/2014/main" id="{259C99D9-CBEE-104E-9A46-9B3689008F9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283</a:t>
            </a:fld>
            <a:endParaRPr lang="en-US"/>
          </a:p>
        </p:txBody>
      </p:sp>
      <p:sp>
        <p:nvSpPr>
          <p:cNvPr id="10" name="Oval 9">
            <a:extLst>
              <a:ext uri="{FF2B5EF4-FFF2-40B4-BE49-F238E27FC236}">
                <a16:creationId xmlns:a16="http://schemas.microsoft.com/office/drawing/2014/main" id="{7A33FE40-4CC7-AC44-AAA1-61299C55F3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82C25C-FD9F-5246-8D09-6F97859CB8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122CAC-58BF-1E48-A352-D3AECC98A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0E6776-0135-054E-A1F7-D258516173E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D66EB8-F372-C34B-A3DF-AE86C683438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ABA51F8-052D-C142-98D3-12EACF28366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14AA7-CC80-3B46-9062-07F7763244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3D1BC1-7D6F-D742-8273-ABBC7B6749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CD564C-CD38-D140-82AB-42400F0FEB9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AEE12DB-AE81-AC4A-8F6D-6C229FA31F9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73CB3D-ED25-874B-872A-AFB9F5D2EF7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2C62592-9CD9-024A-BA93-73574EF7BE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AB6233F-8B3B-B547-B452-6178F0F8EBA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A08C51-A9C2-A34F-8FCD-675B1B523C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EC5B63-3EA9-D042-A7B2-9754ADEC5D0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8F234B-3BA6-3F43-8CC8-119C6B2AF5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A4BA66-8990-1847-AE79-C01856097A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3C0D9-4DC2-1D4D-9CE6-D3E72010A3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0274AD5-669D-E247-84A7-F15F23EE67D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BF5B1C0B-CFB9-DC47-B701-77A066D3BE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9DE58B5-97FA-D64C-BBD8-206A1D6F0F1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3350071-900D-BE46-B79A-6E86E4E399C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5E3B3E22-0001-1042-8E84-A4FEFD369D8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ADABFBF4-85A9-F34C-8980-C3B4CF96853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46FE3B80-74C8-4348-B4D6-81FAFFD03C1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14544991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Electronic Logging Device (ELD)</a:t>
            </a:r>
            <a:endParaRPr lang="en-US">
              <a:latin typeface="Calibri"/>
              <a:cs typeface="Calibri" panose="020F0502020204030204" pitchFamily="34" charset="0"/>
            </a:endParaRPr>
          </a:p>
          <a:p>
            <a:pPr marL="285750" indent="-285750">
              <a:buFont typeface="Arial"/>
              <a:buChar char="•"/>
            </a:pPr>
            <a:r>
              <a:rPr lang="en-US" sz="1800">
                <a:latin typeface="Calibri"/>
                <a:cs typeface="Calibri"/>
              </a:rPr>
              <a:t>Technology that automatically records a driver’s driving time and other HOS data. It monitors the engine run time, moving, miles and engine hours. </a:t>
            </a:r>
            <a:endParaRPr lang="en-US" sz="1800">
              <a:latin typeface="Calibri"/>
              <a:cs typeface="Calibri" panose="020F0502020204030204" pitchFamily="34" charset="0"/>
            </a:endParaRPr>
          </a:p>
          <a:p>
            <a:pPr marL="285750" indent="-285750">
              <a:buFont typeface="Arial"/>
              <a:buChar char="•"/>
            </a:pPr>
            <a:r>
              <a:rPr lang="en-US" sz="1800">
                <a:latin typeface="Calibri"/>
                <a:cs typeface="Calibri"/>
              </a:rPr>
              <a:t>All carriers and drivers subject to the HOS regulations must use ELDs unless exempted or excepted. </a:t>
            </a:r>
            <a:endParaRPr lang="en-US" sz="1800">
              <a:cs typeface="Calibri"/>
            </a:endParaRPr>
          </a:p>
          <a:p>
            <a:pPr marL="285750" indent="-285750">
              <a:buFont typeface="Arial"/>
              <a:buChar char="•"/>
            </a:pPr>
            <a:r>
              <a:rPr lang="en-US" sz="1800">
                <a:latin typeface="Calibri"/>
                <a:cs typeface="Calibri"/>
              </a:rPr>
              <a:t>Motor carriers and drivers may only use ELDs that are self-certified and registered on FMCSA’s website: </a:t>
            </a:r>
            <a:r>
              <a:rPr lang="en-US" sz="1800">
                <a:latin typeface="Calibri"/>
                <a:cs typeface="Calibri"/>
                <a:hlinkClick r:id="rId2"/>
              </a:rPr>
              <a:t>https://eld. fmcsa.dot.gov/list. </a:t>
            </a:r>
            <a:endParaRPr lang="en-US" sz="1800">
              <a:latin typeface="Calibri"/>
              <a:cs typeface="Calibri"/>
            </a:endParaRPr>
          </a:p>
          <a:p>
            <a:pPr marL="285750" indent="-285750">
              <a:buFont typeface="Arial"/>
              <a:buChar char="•"/>
            </a:pPr>
            <a:endParaRPr lang="en-US" sz="1800">
              <a:latin typeface="Calibri"/>
              <a:cs typeface="Calibri"/>
            </a:endParaRPr>
          </a:p>
          <a:p>
            <a:pPr marL="0" indent="0">
              <a:buNone/>
            </a:pPr>
            <a:endParaRPr lang="en-US"/>
          </a:p>
        </p:txBody>
      </p:sp>
      <p:sp>
        <p:nvSpPr>
          <p:cNvPr id="3" name="Slide Number Placeholder 2">
            <a:extLst>
              <a:ext uri="{FF2B5EF4-FFF2-40B4-BE49-F238E27FC236}">
                <a16:creationId xmlns:a16="http://schemas.microsoft.com/office/drawing/2014/main" id="{E93A8F07-93E2-584B-BAEB-9543EE76A89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284</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99BCDE-FA98-BF4C-A7B7-26A1BF5CA84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9796AA-59BC-FC4E-A5B6-FAC49E22E5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0EA02A0-14F0-1D4A-BC53-2E4FE785DC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E1A96-CF28-DE42-B153-D065F905D52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3088FC-1482-404D-8E77-686814D6D0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B22BD1A-3C24-914B-8F23-43504360478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4B3A0B-81FD-6849-98F3-70523AC801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642AEA-94B4-DA42-B3C9-E2F175FB3F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2FF5454-7460-BE4A-B1AC-A07D7B4CC85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44A0DA-59C5-3E47-A748-50753C0BB8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87C107-ED03-6C4B-86A3-9AFAB0FFF2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674E14-2C09-C444-8A3C-C4B5C04B40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AEA701B-6B3A-5F46-9F3A-9BE68C1F464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C98AEE-1DF4-D244-8C6E-CDA38544E9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2A49EC-EA82-264A-B998-02DEA8F1B71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6887BA62-691B-B74C-AE16-24B590595FD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A313BD-B192-3841-B7C5-D33311946BF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6FF05920-A781-8B4E-BC22-0A65BB49E4E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451076F0-BDC1-B44D-BCC9-537405851B4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320F9698-D028-9041-9ED5-074B81423B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82176BB0-7F63-6043-B62F-80BB7EC2B76A}"/>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6822928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b="1">
                <a:latin typeface="Calibri"/>
                <a:cs typeface="Calibri"/>
              </a:rPr>
              <a:t>Exceptions to the ELD Rule: </a:t>
            </a:r>
            <a:endParaRPr lang="en-US">
              <a:cs typeface="Calibri"/>
            </a:endParaRPr>
          </a:p>
          <a:p>
            <a:r>
              <a:rPr lang="en-US">
                <a:latin typeface="Calibri"/>
                <a:cs typeface="Calibri"/>
              </a:rPr>
              <a:t>Drivers who operate under the Short-Haul Provision.</a:t>
            </a:r>
            <a:endParaRPr lang="en-US">
              <a:cs typeface="Calibri" panose="020F0502020204030204" pitchFamily="34" charset="0"/>
            </a:endParaRPr>
          </a:p>
          <a:p>
            <a:r>
              <a:rPr lang="en-US">
                <a:latin typeface="Calibri"/>
                <a:cs typeface="Calibri"/>
              </a:rPr>
              <a:t>Drivers who use paper RODS for not more than 8 days in </a:t>
            </a:r>
            <a:br>
              <a:rPr lang="en-US">
                <a:latin typeface="Calibri"/>
                <a:cs typeface="Calibri"/>
              </a:rPr>
            </a:br>
            <a:r>
              <a:rPr lang="en-US">
                <a:latin typeface="Calibri"/>
                <a:cs typeface="Calibri"/>
              </a:rPr>
              <a:t>any 30-day period.</a:t>
            </a:r>
            <a:endParaRPr lang="en-US">
              <a:cs typeface="Calibri" panose="020F0502020204030204" pitchFamily="34" charset="0"/>
            </a:endParaRPr>
          </a:p>
          <a:p>
            <a:r>
              <a:rPr lang="en-US">
                <a:latin typeface="Calibri"/>
                <a:cs typeface="Calibri"/>
              </a:rPr>
              <a:t>Drivers who conduct driveaway-towaway operations </a:t>
            </a:r>
            <a:br>
              <a:rPr lang="en-US">
                <a:latin typeface="Calibri"/>
                <a:cs typeface="Calibri"/>
              </a:rPr>
            </a:br>
            <a:r>
              <a:rPr lang="en-US">
                <a:latin typeface="Calibri"/>
                <a:cs typeface="Calibri"/>
              </a:rPr>
              <a:t>in which the vehicle being driven is the commodity being delivered.</a:t>
            </a:r>
            <a:endParaRPr lang="en-US">
              <a:latin typeface="Calibri"/>
              <a:cs typeface="Calibri" panose="020F0502020204030204" pitchFamily="34" charset="0"/>
            </a:endParaRPr>
          </a:p>
          <a:p>
            <a:r>
              <a:rPr lang="en-US">
                <a:latin typeface="Calibri"/>
                <a:cs typeface="Calibri"/>
              </a:rPr>
              <a:t>Drivers of vehicles manufactured before model year 2000.</a:t>
            </a:r>
            <a:endParaRPr lang="en-US">
              <a:latin typeface="Calibri"/>
              <a:cs typeface="Calibri" panose="020F0502020204030204" pitchFamily="34" charset="0"/>
            </a:endParaRPr>
          </a:p>
          <a:p>
            <a:pPr marL="285750" indent="-285750">
              <a:buFont typeface="Arial"/>
              <a:buChar char="•"/>
            </a:pPr>
            <a:endParaRPr lang="en-US">
              <a:cs typeface="Calibri"/>
            </a:endParaRPr>
          </a:p>
          <a:p>
            <a:pPr marL="0" indent="0">
              <a:buNone/>
            </a:pPr>
            <a:r>
              <a:rPr lang="en-US" b="1">
                <a:latin typeface="Calibri"/>
                <a:cs typeface="Calibri"/>
              </a:rPr>
              <a:t>Record Retention: </a:t>
            </a:r>
            <a:r>
              <a:rPr lang="en-US">
                <a:latin typeface="Calibri"/>
                <a:cs typeface="Calibri"/>
              </a:rPr>
              <a:t>At least six months. </a:t>
            </a:r>
          </a:p>
          <a:p>
            <a:endParaRPr lang="en-US"/>
          </a:p>
        </p:txBody>
      </p:sp>
      <p:sp>
        <p:nvSpPr>
          <p:cNvPr id="3" name="Slide Number Placeholder 2">
            <a:extLst>
              <a:ext uri="{FF2B5EF4-FFF2-40B4-BE49-F238E27FC236}">
                <a16:creationId xmlns:a16="http://schemas.microsoft.com/office/drawing/2014/main" id="{7AC033AF-00BC-3844-9F63-8B0A150B7AB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285</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C14A39-CDDE-1A4E-B95B-53C880EDAA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E20E9F-1F6E-7345-9C75-CE6363F118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5FFD51-50DC-8E43-AF13-7F0AF4325F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C743A1-C910-CD42-9D9E-068344886A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1B7069C-4A6E-2342-B14D-A8B71160F84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3BC73C-336D-9F45-BC59-4627B934E12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F9A34A-E6CB-1840-A9B7-0A58DA6B1DD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DF1F52-271D-394E-8FC1-2C9430ACBF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5F2AED-A3C5-AD43-8968-7EAAE30E0B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E1385F6-4932-6748-99FF-AD6BB868850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1AB48-8AC6-3D47-B8AA-E07B706C33B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594EAF7-3612-C74A-83FA-6C22506B4B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75230F-72F5-7544-BAC0-4203773A42B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FB0C23-FB0E-8F4B-AB88-918F2BDF34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6B032DE-F581-4E4F-BE30-6E04A808A7F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E12A3B4D-7F60-0842-B077-DDE834FC80F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93A31B8-C4DB-D44E-ABDB-7B207233560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CC0473EF-D0E9-D24B-AEA1-D6A5B17ABBD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DFDE5893-E6A3-F74B-B4D9-4D3E4440B43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49C3897B-4B50-DB48-8C96-DBABC0570E8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F46E6FEE-5956-1B47-B14C-1393B5154651}"/>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1195201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800" b="1"/>
              <a:t>What happens to drivers/carriers who violate the HOS rules? </a:t>
            </a:r>
            <a:endParaRPr lang="en-US" sz="1800"/>
          </a:p>
          <a:p>
            <a:r>
              <a:rPr lang="en-US" sz="1800"/>
              <a:t>Drivers will be placed Out of Service (OOS) if they</a:t>
            </a:r>
          </a:p>
          <a:p>
            <a:pPr lvl="1"/>
            <a:r>
              <a:rPr lang="en-US"/>
              <a:t>Exceed maximum hours permitted at the time of the stop/inspection, or</a:t>
            </a:r>
          </a:p>
          <a:p>
            <a:pPr lvl="1"/>
            <a:r>
              <a:rPr lang="en-US"/>
              <a:t>Fail to keep proper record of duty status for current day and 7 prior consecutive days. </a:t>
            </a:r>
          </a:p>
          <a:p>
            <a:r>
              <a:rPr lang="en-US" sz="1800"/>
              <a:t>An OOS driver shall not be required or permitted to drive, and a driver may not drive until they have hours available. Drivers may be issued citations when found to be in violation of the HOS rules. </a:t>
            </a:r>
          </a:p>
          <a:p>
            <a:r>
              <a:rPr lang="en-US" sz="1800"/>
              <a:t>Carriers who require or permit drivers to violate the HOS rules may fined. </a:t>
            </a:r>
          </a:p>
          <a:p>
            <a:r>
              <a:rPr lang="en-US" sz="1800"/>
              <a:t>Driving (or allowing a driver to drive) more than 3 hours beyond the 11-hour driving-time limit may be considered an “egregious” violation and make the carrier and/or driver subject to the maximum civil penalties. Fines to drivers can range from around $1,000-$19,000 depending on the severity. The carrier may also pay a fee. If the violation involves hazardous material, the fine can exceed $75,000.</a:t>
            </a:r>
          </a:p>
        </p:txBody>
      </p:sp>
      <p:sp>
        <p:nvSpPr>
          <p:cNvPr id="3" name="Slide Number Placeholder 2">
            <a:extLst>
              <a:ext uri="{FF2B5EF4-FFF2-40B4-BE49-F238E27FC236}">
                <a16:creationId xmlns:a16="http://schemas.microsoft.com/office/drawing/2014/main" id="{8525FFA6-E9AF-4042-AA4C-B99A570F506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286</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DCEA89-8302-A746-9266-0ED1100421C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2D7FE0-1DB9-0442-9ED8-55C9B6F903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032433-029A-4242-A6C4-635BADC103C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0498DB-6678-9045-A647-9D6213BAD4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2E3CC-1EB7-5C40-A289-F859D03BBFC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2D2618-1C09-2B4B-BA21-B4432E3441E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81B4E2-B492-CE49-814C-0EC5615CAF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8F73F2-25E1-2C44-946B-4B8FE47374C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6C64E8-EB2A-C747-AD96-ACE6052E5E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F8532D-D763-DD4B-BA6F-8DDBE636D2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BF8B1F-789E-894D-85A8-BBDC8FCFA5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ABCFA4E-C352-164C-8A89-5C81794696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36C1E7E-3985-1C44-A949-E9538BD27D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E0335D2-0E57-4043-AB5C-A5905DB4C02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5B6B03E-BF97-8245-8E20-82011140967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378D91A9-76B5-0343-9FCD-C6B42CED097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9CD98F2-4EF8-5E48-8880-243A576F50C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1481444D-53A9-CB48-89E2-9957F7D761C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C582D31F-D237-8F44-B6D9-0810BCB6438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80A3A377-FBD2-2C4A-98AA-9193B9339F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4213AAA-3BD6-C040-A8FA-3E52438577F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62524630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A40C-7F64-6A4B-A349-CF42E1FF11DA}"/>
              </a:ext>
            </a:extLst>
          </p:cNvPr>
          <p:cNvSpPr>
            <a:spLocks noGrp="1"/>
          </p:cNvSpPr>
          <p:nvPr>
            <p:ph type="title"/>
          </p:nvPr>
        </p:nvSpPr>
        <p:spPr/>
        <p:txBody>
          <a:bodyPr/>
          <a:lstStyle/>
          <a:p>
            <a:r>
              <a:rPr lang="en-US"/>
              <a:t>Hours of Service (HOS) Requirements</a:t>
            </a:r>
          </a:p>
        </p:txBody>
      </p:sp>
      <p:sp>
        <p:nvSpPr>
          <p:cNvPr id="4" name="Content Placeholder 3">
            <a:extLst>
              <a:ext uri="{FF2B5EF4-FFF2-40B4-BE49-F238E27FC236}">
                <a16:creationId xmlns:a16="http://schemas.microsoft.com/office/drawing/2014/main" id="{0924ACA7-53DA-4903-8FC9-AA5D17A4DF0D}"/>
              </a:ext>
            </a:extLst>
          </p:cNvPr>
          <p:cNvSpPr>
            <a:spLocks noGrp="1"/>
          </p:cNvSpPr>
          <p:nvPr>
            <p:ph idx="1"/>
          </p:nvPr>
        </p:nvSpPr>
        <p:spPr/>
        <p:txBody>
          <a:bodyPr/>
          <a:lstStyle/>
          <a:p>
            <a:pPr marL="0" indent="0">
              <a:buNone/>
            </a:pPr>
            <a:r>
              <a:rPr lang="en-US" sz="1600" b="1"/>
              <a:t>Tips to avoid and recognize fatigue</a:t>
            </a:r>
          </a:p>
          <a:p>
            <a:r>
              <a:rPr lang="en-US" sz="1600" b="1"/>
              <a:t>Get enough sleep before getting behind the wheel</a:t>
            </a:r>
            <a:r>
              <a:rPr lang="en-US" sz="1600"/>
              <a:t>. If you become drowsy while driving, be sure to choose a safe place to pull over and rest.</a:t>
            </a:r>
          </a:p>
          <a:p>
            <a:r>
              <a:rPr lang="en-US" sz="1600" b="1"/>
              <a:t>Maintain a healthy diet. </a:t>
            </a:r>
            <a:r>
              <a:rPr lang="en-US" sz="1600"/>
              <a:t>Skipping meals or eating at irregular times may lead to fatigue. </a:t>
            </a:r>
            <a:r>
              <a:rPr lang="en-US" sz="1600" b="1"/>
              <a:t> </a:t>
            </a:r>
          </a:p>
          <a:p>
            <a:r>
              <a:rPr lang="en-US" sz="1600" b="1"/>
              <a:t>Take a nap. </a:t>
            </a:r>
            <a:r>
              <a:rPr lang="en-US" sz="1600"/>
              <a:t>Naps should last at least 10 minutes. An ideal nap is 45 minutes. Allow at least 15 minutes after waking to fully recover before starting to drive.</a:t>
            </a:r>
          </a:p>
          <a:p>
            <a:r>
              <a:rPr lang="en-US" sz="1600" b="1"/>
              <a:t>Avoid medication that may induce drowsiness. </a:t>
            </a:r>
            <a:r>
              <a:rPr lang="en-US" sz="1600"/>
              <a:t>Cold pills are one of the most common medications that make you drowsy. If you must drive with a cold, it is safer to suffer a cold than drive under the effects of the medicine.</a:t>
            </a:r>
          </a:p>
          <a:p>
            <a:r>
              <a:rPr lang="en-US" sz="1600" b="1"/>
              <a:t>Recognize the signals and dangers of drowsiness. </a:t>
            </a:r>
            <a:r>
              <a:rPr lang="en-US" sz="1600"/>
              <a:t>Frequent yawning, heavy eyes and blurred vision may indicate drowsy.</a:t>
            </a:r>
          </a:p>
          <a:p>
            <a:r>
              <a:rPr lang="en-US" sz="1600" b="1"/>
              <a:t>Do not rely on “alertness tricks” to keep you awake. </a:t>
            </a:r>
            <a:r>
              <a:rPr lang="en-US" sz="1600"/>
              <a:t>Behaviors such as smoking, turning up the radio, drinking coffee, opening the window, and other “alertness tricks” are not real cures for drowsiness and may give you a false sense of security. </a:t>
            </a:r>
          </a:p>
        </p:txBody>
      </p:sp>
      <p:sp>
        <p:nvSpPr>
          <p:cNvPr id="3" name="Slide Number Placeholder 2">
            <a:extLst>
              <a:ext uri="{FF2B5EF4-FFF2-40B4-BE49-F238E27FC236}">
                <a16:creationId xmlns:a16="http://schemas.microsoft.com/office/drawing/2014/main" id="{48CE8D90-2F37-8547-9F3A-28FC90804750}"/>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287</a:t>
            </a:fld>
            <a:endParaRPr lang="en-US"/>
          </a:p>
        </p:txBody>
      </p:sp>
      <p:sp>
        <p:nvSpPr>
          <p:cNvPr id="10" name="Oval 9">
            <a:extLst>
              <a:ext uri="{FF2B5EF4-FFF2-40B4-BE49-F238E27FC236}">
                <a16:creationId xmlns:a16="http://schemas.microsoft.com/office/drawing/2014/main" id="{3B6C5A29-92D7-2145-BE7E-8C790FB2A5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C92ECC-8467-DF4D-A821-05670D433DD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A633D6-272F-F14F-898B-395E781624C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D62DAA-FB74-3E48-9701-1E79186631AD}"/>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D80CA-8FAD-094C-94FD-D9AABD6FAE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E45DC4-9D94-E441-93A4-B88C2DE43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7B5ACDF-C12F-D648-BEC4-8156697E54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B1A4E1-2CB2-0942-8964-AB00C6E3327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DEF6C57-2D82-4443-B054-6D157F7A813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09825A4-8229-344B-928A-939D5EAF26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9BF648-99C3-9940-A16E-809AFCA69F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C3D1E4-71EE-3F47-8E4F-733A5EECA77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6AF02-11D2-754B-AA01-9F4943CF95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15FCE84-7E1C-4C49-A6B8-FDF34A6EE2C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40D7FB-72B0-D54F-843D-C1C0732FE6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78C9A5-FC17-2F43-A93D-55EAA5361D2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F75EC61-FFCB-2740-AAAA-7135F6901E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824848-587E-D147-A682-EF7F770AEC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A19FCA-3B23-0B4C-BD45-FE0F3A86B2A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Oval 28">
            <a:extLst>
              <a:ext uri="{FF2B5EF4-FFF2-40B4-BE49-F238E27FC236}">
                <a16:creationId xmlns:a16="http://schemas.microsoft.com/office/drawing/2014/main" id="{23AFC0AA-17D1-2C45-AD9E-AF394ADE5ED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A2201F8-9A09-C54C-8973-FBADEB0EA9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1" name="TextBox 30">
            <a:extLst>
              <a:ext uri="{FF2B5EF4-FFF2-40B4-BE49-F238E27FC236}">
                <a16:creationId xmlns:a16="http://schemas.microsoft.com/office/drawing/2014/main" id="{054FEA12-7D29-3645-8F1C-ACA68F64956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2" name="Oval 31">
            <a:extLst>
              <a:ext uri="{FF2B5EF4-FFF2-40B4-BE49-F238E27FC236}">
                <a16:creationId xmlns:a16="http://schemas.microsoft.com/office/drawing/2014/main" id="{06F411D8-C06B-A64B-B6C6-1F5CCE2FB32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3" name="TextBox 32">
            <a:extLst>
              <a:ext uri="{FF2B5EF4-FFF2-40B4-BE49-F238E27FC236}">
                <a16:creationId xmlns:a16="http://schemas.microsoft.com/office/drawing/2014/main" id="{C0A8AA34-D19E-5A43-93A4-A22D5EF4EC0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Rectangle 33">
            <a:extLst>
              <a:ext uri="{FF2B5EF4-FFF2-40B4-BE49-F238E27FC236}">
                <a16:creationId xmlns:a16="http://schemas.microsoft.com/office/drawing/2014/main" id="{E8A28B06-8CCC-E946-B7ED-550B12F8463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280840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3662533"/>
            <a:ext cx="6858000" cy="1729693"/>
          </a:xfrm>
        </p:spPr>
        <p:txBody>
          <a:bodyPr/>
          <a:lstStyle/>
          <a:p>
            <a:r>
              <a:rPr lang="en-US" b="0">
                <a:ea typeface="+mj-lt"/>
                <a:cs typeface="+mj-lt"/>
              </a:rPr>
              <a:t>Unit 5.4 Fatigue and Wellness Awareness</a:t>
            </a:r>
            <a:br>
              <a:rPr lang="en-US" b="0">
                <a:ea typeface="+mj-lt"/>
                <a:cs typeface="+mj-lt"/>
              </a:rPr>
            </a:br>
            <a:endParaRPr lang="en-US" b="0">
              <a:cs typeface="Calibri Light"/>
            </a:endParaRPr>
          </a:p>
          <a:p>
            <a:endParaRPr lang="en-US" b="0">
              <a:cs typeface="Calibri Light"/>
            </a:endParaRPr>
          </a:p>
        </p:txBody>
      </p:sp>
      <p:sp>
        <p:nvSpPr>
          <p:cNvPr id="8" name="Oval 7">
            <a:extLst>
              <a:ext uri="{FF2B5EF4-FFF2-40B4-BE49-F238E27FC236}">
                <a16:creationId xmlns:a16="http://schemas.microsoft.com/office/drawing/2014/main" id="{ACD3B8E5-4DFD-FA4D-AAF9-A754BECE28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B84477-1CB6-FB47-AA48-E7D65030524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0D4129-1B63-8145-9A49-54C56A323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A03A0F-F98A-3847-B164-A4822662CBC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6AEB1E-1F98-674C-AD61-FE64B879770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50EE64-413E-0745-8E90-A5DC0EE722D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9315C9-7D00-F24C-A406-B6ABCCA5B37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15006F-C079-3A4A-8564-A883C5D9C0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CB4CEC-F707-F24C-B27B-2875EF8723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9B88F-7EE8-C040-9185-5E4EDD116FB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A89048-9F50-244C-9C25-3E575F4C9BA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FBC496-1AD3-E848-836B-52056F9C917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9956150-E73F-C64F-BBFE-3AF43868A5D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0EF986-83DB-E24E-9D0C-75C3234C48F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EFA7DF-7F99-9441-A089-CFB6BE3E7C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8048C72-3F7D-A645-9D59-83A023A98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5A87811-A6E0-B14A-B7A9-71850326B96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01A407-BBEC-E640-9984-89AD9270606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9F2F5DD0-4554-BD4D-B1F7-90B27F287F8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42E7490-F4FF-8B40-AB5F-C026CD24300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C775667E-EC35-5A42-BFEF-01720D54C2D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8C346747-ADA6-314B-89F4-89A6A2B7662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DF84F8A9-7570-4440-A7C7-6F7FC8CCD65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B602EDBC-EFE6-0747-B736-834EF3F88358}"/>
              </a:ext>
            </a:extLst>
          </p:cNvPr>
          <p:cNvSpPr txBox="1"/>
          <p:nvPr/>
        </p:nvSpPr>
        <p:spPr>
          <a:xfrm>
            <a:off x="1721530" y="6345191"/>
            <a:ext cx="5759590" cy="276999"/>
          </a:xfrm>
          <a:prstGeom prst="rect">
            <a:avLst/>
          </a:prstGeom>
          <a:noFill/>
        </p:spPr>
        <p:txBody>
          <a:bodyPr wrap="none" rtlCol="0">
            <a:spAutoFit/>
          </a:bodyPr>
          <a:lstStyle/>
          <a:p>
            <a:r>
              <a:rPr lang="en-US" sz="1200" i="1"/>
              <a:t>This unit satisfies FMCSA’s ELDT requirements for units A1.5.4, BA1.5.4, B1.5.4, and C1.11.</a:t>
            </a:r>
          </a:p>
        </p:txBody>
      </p:sp>
    </p:spTree>
    <p:extLst>
      <p:ext uri="{BB962C8B-B14F-4D97-AF65-F5344CB8AC3E}">
        <p14:creationId xmlns:p14="http://schemas.microsoft.com/office/powerpoint/2010/main" val="1768676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8207-9706-4CA8-B85D-FB6BE83409C5}"/>
              </a:ext>
            </a:extLst>
          </p:cNvPr>
          <p:cNvSpPr>
            <a:spLocks noGrp="1"/>
          </p:cNvSpPr>
          <p:nvPr>
            <p:ph type="title"/>
          </p:nvPr>
        </p:nvSpPr>
        <p:spPr/>
        <p:txBody>
          <a:bodyPr/>
          <a:lstStyle/>
          <a:p>
            <a:r>
              <a:rPr lang="en-US"/>
              <a:t>Driver Fatigue</a:t>
            </a:r>
          </a:p>
        </p:txBody>
      </p:sp>
      <p:sp>
        <p:nvSpPr>
          <p:cNvPr id="4" name="Content Placeholder 3">
            <a:extLst>
              <a:ext uri="{FF2B5EF4-FFF2-40B4-BE49-F238E27FC236}">
                <a16:creationId xmlns:a16="http://schemas.microsoft.com/office/drawing/2014/main" id="{8A31B5AD-93B0-244D-A269-6CA55D0EB6FB}"/>
              </a:ext>
            </a:extLst>
          </p:cNvPr>
          <p:cNvSpPr>
            <a:spLocks noGrp="1"/>
          </p:cNvSpPr>
          <p:nvPr>
            <p:ph idx="1"/>
          </p:nvPr>
        </p:nvSpPr>
        <p:spPr/>
        <p:txBody>
          <a:bodyPr/>
          <a:lstStyle/>
          <a:p>
            <a:pPr marL="0" indent="0">
              <a:buNone/>
            </a:pPr>
            <a:r>
              <a:rPr lang="en-US" sz="2400">
                <a:ea typeface="+mj-lt"/>
                <a:cs typeface="+mj-lt"/>
              </a:rPr>
              <a:t>No driver shall operate a commercial motor vehicle, </a:t>
            </a:r>
            <a:br>
              <a:rPr lang="en-US" sz="2400">
                <a:ea typeface="+mj-lt"/>
                <a:cs typeface="+mj-lt"/>
              </a:rPr>
            </a:br>
            <a:r>
              <a:rPr lang="en-US" sz="2400">
                <a:ea typeface="+mj-lt"/>
                <a:cs typeface="+mj-lt"/>
              </a:rPr>
              <a:t>and a motor carrier shall not require or permit a driver </a:t>
            </a:r>
            <a:br>
              <a:rPr lang="en-US" sz="2400">
                <a:ea typeface="+mj-lt"/>
                <a:cs typeface="+mj-lt"/>
              </a:rPr>
            </a:br>
            <a:r>
              <a:rPr lang="en-US" sz="2400">
                <a:ea typeface="+mj-lt"/>
                <a:cs typeface="+mj-lt"/>
              </a:rPr>
              <a:t>to operate a commercial motor vehicle , while the driver’s ability or alertness is so impaired, or so likely to become impaired, through fatigue, illness, or any other cause, </a:t>
            </a:r>
            <a:br>
              <a:rPr lang="en-US" sz="2400">
                <a:ea typeface="+mj-lt"/>
                <a:cs typeface="+mj-lt"/>
              </a:rPr>
            </a:br>
            <a:r>
              <a:rPr lang="en-US" sz="2400">
                <a:ea typeface="+mj-lt"/>
                <a:cs typeface="+mj-lt"/>
              </a:rPr>
              <a:t>as to make it unsafe for him/her to begin or continue </a:t>
            </a:r>
            <a:br>
              <a:rPr lang="en-US" sz="2400">
                <a:ea typeface="+mj-lt"/>
                <a:cs typeface="+mj-lt"/>
              </a:rPr>
            </a:br>
            <a:r>
              <a:rPr lang="en-US" sz="2400">
                <a:ea typeface="+mj-lt"/>
                <a:cs typeface="+mj-lt"/>
              </a:rPr>
              <a:t>to operate the commercial motor vehicle</a:t>
            </a:r>
            <a:r>
              <a:rPr lang="en-US">
                <a:ea typeface="+mj-lt"/>
                <a:cs typeface="+mj-lt"/>
              </a:rPr>
              <a:t>.</a:t>
            </a:r>
            <a:endParaRPr lang="en-US"/>
          </a:p>
        </p:txBody>
      </p:sp>
      <p:sp>
        <p:nvSpPr>
          <p:cNvPr id="3" name="Slide Number Placeholder 2">
            <a:extLst>
              <a:ext uri="{FF2B5EF4-FFF2-40B4-BE49-F238E27FC236}">
                <a16:creationId xmlns:a16="http://schemas.microsoft.com/office/drawing/2014/main" id="{F06BE775-D0D8-0146-B554-ED8010272A7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289</a:t>
            </a:fld>
            <a:endParaRPr lang="en-US"/>
          </a:p>
        </p:txBody>
      </p:sp>
      <p:sp>
        <p:nvSpPr>
          <p:cNvPr id="8" name="Oval 7">
            <a:extLst>
              <a:ext uri="{FF2B5EF4-FFF2-40B4-BE49-F238E27FC236}">
                <a16:creationId xmlns:a16="http://schemas.microsoft.com/office/drawing/2014/main" id="{1AA1FA47-79AB-1E4A-8D91-B599CF0515F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83742-8635-7D40-B912-25E94D35E40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CB08E1-1641-5C41-A9FC-52F83B8A99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6AD6247-024D-224F-836F-A17D5DE67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FA9EF2-E18B-274C-AFA6-3E9CFF15471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F8974D-D3CE-2947-BAC5-78015483BC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5337F5-84C9-504C-B0B8-12B4FA3003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DDC587-B2D8-A045-BAD4-B64719CD38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5C8A07-D167-B644-A83C-29A8BC7CB3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C52E62A-728B-1145-9B2F-D20C7E29D3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3A7B5D-A4D1-D24C-9E26-C59A136DE8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E14390-88CE-3A47-BB03-D06F5915844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DA9B83-00CF-BB4A-BD32-280C4312AC4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18B5889-C18E-D541-BBE5-432C4A1422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9CA4F4C-A412-B244-B717-93ADF25646D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2C87814-A56A-5A48-AA7F-A50E5BC7B4A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96DFC4-FD1E-904A-B93F-AD11511A3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631C82-E341-4E49-A69B-6477953A356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6BCDD2AC-F558-0B4C-9B56-C26D6ECD17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89D6AA-6447-8540-974E-4C55D29C24E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E481DD62-D381-284E-923E-30B2133CD5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D4F7FF1C-2BAD-B74F-B63B-5E9CA0453E8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C485EA92-308C-BD46-B664-DF757DEAB89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886486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3719" y="204891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Spare Tire Storage</a:t>
            </a:r>
            <a:endParaRPr lang="en-US"/>
          </a:p>
          <a:p>
            <a:pPr marL="0" indent="0">
              <a:buNone/>
            </a:pPr>
            <a:r>
              <a:rPr lang="en-US"/>
              <a:t>If your bus is equipped with a spare tire, please review the location of the spare tire(s) with your supervisor and how to access it. </a:t>
            </a:r>
            <a:endParaRPr lang="en-US">
              <a:cs typeface="Calibri" panose="020F0502020204030204"/>
            </a:endParaRPr>
          </a:p>
          <a:p>
            <a:pPr marL="0" indent="0">
              <a:buFont typeface="Arial" panose="020B0604020202020204" pitchFamily="34" charset="0"/>
              <a:buNone/>
            </a:pPr>
            <a:endParaRPr lang="en-US" sz="1400"/>
          </a:p>
          <a:p>
            <a:endParaRPr lang="en-US" sz="1400">
              <a:cs typeface="Calibri"/>
            </a:endParaRPr>
          </a:p>
        </p:txBody>
      </p:sp>
      <p:sp>
        <p:nvSpPr>
          <p:cNvPr id="10" name="Oval 9">
            <a:extLst>
              <a:ext uri="{FF2B5EF4-FFF2-40B4-BE49-F238E27FC236}">
                <a16:creationId xmlns:a16="http://schemas.microsoft.com/office/drawing/2014/main" id="{57D2FB0F-AD5D-0347-A74E-3BB07BA1E60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B98756-E1A5-F54A-BCB4-5B4FC6D093A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82E121-A9A9-A843-A9FD-63B6C608D91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DB7020C-F1E6-024D-8FEA-F558D44149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C279-D7F5-DD4A-9F8F-920F04B6CC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0025AC-D091-6C40-8046-712014938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AC002F9-4BA1-1244-AA9F-5115D7E7386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629D20-5382-4B42-990A-FCE398389B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B604577E-1BFA-BF48-A8CA-E0E91160815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3A3657EE-CB10-CF47-8442-FCBDF8613EA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ACDA430A-882C-DA41-9409-8CFE1C203DB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3878550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According to FMCSA, these are the core risk factors for professional drivers</a:t>
            </a:r>
          </a:p>
          <a:p>
            <a:endParaRPr lang="en-US" sz="1600"/>
          </a:p>
          <a:p>
            <a:r>
              <a:rPr lang="en-US" sz="2000" b="1"/>
              <a:t>Smoking: </a:t>
            </a:r>
            <a:r>
              <a:rPr lang="en-US" sz="2000"/>
              <a:t>increases heart disease, lung disease, and chance of contracting cancer</a:t>
            </a:r>
          </a:p>
          <a:p>
            <a:endParaRPr lang="en-US" sz="1600" b="1"/>
          </a:p>
          <a:p>
            <a:r>
              <a:rPr lang="en-US" sz="2000" b="1"/>
              <a:t>Obesity: </a:t>
            </a:r>
            <a:r>
              <a:rPr lang="en-US" sz="2000"/>
              <a:t>increases risk for cardiovascular diseases, hypertension and diabetes, can increase problems with arthritis, back, and joint pain. </a:t>
            </a:r>
          </a:p>
          <a:p>
            <a:endParaRPr lang="en-US" sz="1600"/>
          </a:p>
          <a:p>
            <a:r>
              <a:rPr lang="en-US" sz="2000" b="1"/>
              <a:t>Hypertension (high blood pressure): </a:t>
            </a:r>
            <a:r>
              <a:rPr lang="en-US" sz="2000"/>
              <a:t>increases risk of heart disease, kidney failure and stroke, symptoms may include fatigue, severe headache, chest pain, breathing difficulty, irregular heartbeat </a:t>
            </a:r>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290</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30510432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8A97-1D58-CC46-BADC-B748990AF8B6}"/>
              </a:ext>
            </a:extLst>
          </p:cNvPr>
          <p:cNvSpPr>
            <a:spLocks noGrp="1"/>
          </p:cNvSpPr>
          <p:nvPr>
            <p:ph type="title"/>
          </p:nvPr>
        </p:nvSpPr>
        <p:spPr/>
        <p:txBody>
          <a:bodyPr/>
          <a:lstStyle/>
          <a:p>
            <a:r>
              <a:rPr lang="en-US"/>
              <a:t>Fatigue &amp; Wellness Awareness</a:t>
            </a:r>
          </a:p>
        </p:txBody>
      </p:sp>
      <p:sp>
        <p:nvSpPr>
          <p:cNvPr id="24" name="Content Placeholder 23">
            <a:extLst>
              <a:ext uri="{FF2B5EF4-FFF2-40B4-BE49-F238E27FC236}">
                <a16:creationId xmlns:a16="http://schemas.microsoft.com/office/drawing/2014/main" id="{F6B4046D-AE40-C048-8A5E-50BB99261C0A}"/>
              </a:ext>
            </a:extLst>
          </p:cNvPr>
          <p:cNvSpPr>
            <a:spLocks noGrp="1"/>
          </p:cNvSpPr>
          <p:nvPr>
            <p:ph idx="1"/>
          </p:nvPr>
        </p:nvSpPr>
        <p:spPr/>
        <p:txBody>
          <a:bodyPr/>
          <a:lstStyle/>
          <a:p>
            <a:pPr marL="0" indent="0">
              <a:buNone/>
            </a:pPr>
            <a:r>
              <a:rPr lang="en-US" sz="2000" b="1"/>
              <a:t>Core risk factors for professional drivers:</a:t>
            </a:r>
          </a:p>
          <a:p>
            <a:pPr marL="0" indent="0">
              <a:buNone/>
            </a:pPr>
            <a:r>
              <a:rPr lang="en-US" sz="2000" b="1"/>
              <a:t>Stress: </a:t>
            </a:r>
            <a:r>
              <a:rPr lang="en-US" sz="2000"/>
              <a:t>increases the incidence of hypertension and cardiovascular, gastrointestinal and immune deficiencies, risk factor in other diseases like depression and obesity.</a:t>
            </a:r>
          </a:p>
          <a:p>
            <a:pPr marL="0" indent="0">
              <a:buNone/>
            </a:pPr>
            <a:endParaRPr lang="en-US" sz="2000"/>
          </a:p>
          <a:p>
            <a:pPr marL="0" indent="0">
              <a:buNone/>
            </a:pPr>
            <a:r>
              <a:rPr lang="en-US" sz="2000" b="1"/>
              <a:t>Poor eating habits: </a:t>
            </a:r>
            <a:r>
              <a:rPr lang="en-US" sz="2000"/>
              <a:t>can be one of the most decisive factors in individual health.</a:t>
            </a:r>
          </a:p>
          <a:p>
            <a:pPr marL="0" indent="0">
              <a:buNone/>
            </a:pPr>
            <a:endParaRPr lang="en-US" sz="2000"/>
          </a:p>
          <a:p>
            <a:pPr marL="0" indent="0">
              <a:buNone/>
            </a:pPr>
            <a:r>
              <a:rPr lang="en-US" sz="2000" b="1"/>
              <a:t>Lack of physical activity: </a:t>
            </a:r>
            <a:r>
              <a:rPr lang="en-US" sz="2000"/>
              <a:t>Can increase the risk of physiological illness such as depression, anxiety, and stress, as well as physical illnesses like obesity, hearth disease, hypertension and some cancers. </a:t>
            </a:r>
          </a:p>
          <a:p>
            <a:pPr marL="0" indent="0">
              <a:buNone/>
            </a:pPr>
            <a:endParaRPr lang="en-US" sz="1800" b="1"/>
          </a:p>
          <a:p>
            <a:pPr marL="0" indent="0">
              <a:buNone/>
            </a:pPr>
            <a:r>
              <a:rPr lang="en-US" sz="1400" i="1"/>
              <a:t>Source: </a:t>
            </a:r>
            <a:r>
              <a:rPr lang="en-US" sz="1400" i="1">
                <a:hlinkClick r:id="rId2"/>
              </a:rPr>
              <a:t>National RTAP: Emergency Procedures for Rural Transit Drivers Training Module</a:t>
            </a:r>
            <a:endParaRPr lang="en-US" sz="1400" i="1"/>
          </a:p>
        </p:txBody>
      </p:sp>
      <p:sp>
        <p:nvSpPr>
          <p:cNvPr id="2" name="Slide Number Placeholder 1">
            <a:extLst>
              <a:ext uri="{FF2B5EF4-FFF2-40B4-BE49-F238E27FC236}">
                <a16:creationId xmlns:a16="http://schemas.microsoft.com/office/drawing/2014/main" id="{B2FC40AE-6414-E94D-B1F5-5AF1ED8AD462}"/>
              </a:ext>
            </a:extLst>
          </p:cNvPr>
          <p:cNvSpPr>
            <a:spLocks noGrp="1"/>
          </p:cNvSpPr>
          <p:nvPr>
            <p:ph type="sldNum" sz="quarter" idx="10"/>
          </p:nvPr>
        </p:nvSpPr>
        <p:spPr/>
        <p:txBody>
          <a:bodyPr/>
          <a:lstStyle/>
          <a:p>
            <a:r>
              <a:rPr lang="en-US" altLang="en-US"/>
              <a:t>/ </a:t>
            </a:r>
            <a:fld id="{C3C0AEC5-A6E4-4AB2-9AD5-E7FD2AE07E24}" type="slidenum">
              <a:rPr lang="en-US" altLang="en-US" smtClean="0"/>
              <a:pPr/>
              <a:t>291</a:t>
            </a:fld>
            <a:endParaRPr lang="en-US" altLang="en-US"/>
          </a:p>
        </p:txBody>
      </p:sp>
      <p:sp>
        <p:nvSpPr>
          <p:cNvPr id="4" name="Oval 3">
            <a:extLst>
              <a:ext uri="{FF2B5EF4-FFF2-40B4-BE49-F238E27FC236}">
                <a16:creationId xmlns:a16="http://schemas.microsoft.com/office/drawing/2014/main" id="{3130F284-5B3C-234E-9EF1-C03F289094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ADDA63-B5EA-BF47-92BA-84E6B5CCEC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16F8E9-C6B7-1F46-977B-0C54B0B126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AFF1C0-4DA7-6B47-8D5A-814A58B58C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1ACD08-5351-8A42-BA08-CD08650F317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C78D59-06A4-F548-BF65-977603F17F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07AE41-170D-8F4C-8EC7-F76F273D56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91032E-0428-0241-B147-9E359F383B8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B5E4E-1DE2-634A-9C73-F290B13ED1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F93DC0-36DE-6D45-8116-AFD9C6A14FC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9487218-BE24-9948-BEEA-462D6C77BE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DFE118-BD2A-7D42-AC7F-DE20A803A2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99776-6170-1D44-B0E5-13F1416B02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985D96-7B9E-E94C-9F9D-D45E4C72E6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0C4E7-3B6E-5F45-B3EC-0FD4C29855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Oval 18">
            <a:extLst>
              <a:ext uri="{FF2B5EF4-FFF2-40B4-BE49-F238E27FC236}">
                <a16:creationId xmlns:a16="http://schemas.microsoft.com/office/drawing/2014/main" id="{487AA4FB-70FD-5646-B4F6-47881A0667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649BDA-CA62-9242-8BF3-6ED43F2484F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1" name="TextBox 20">
            <a:extLst>
              <a:ext uri="{FF2B5EF4-FFF2-40B4-BE49-F238E27FC236}">
                <a16:creationId xmlns:a16="http://schemas.microsoft.com/office/drawing/2014/main" id="{4C7F9634-041B-374C-98B4-FAC53E8BF04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2D51FEEB-034D-224F-BA3A-2CF5B5731DA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A9330C77-0FFD-704F-B7D4-B80EEB7FF7A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0217049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8E56F-21A5-5446-8ECF-1EFA2EC9A8B7}"/>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089744ED-E92D-1745-9D45-5E6460F24D7E}"/>
              </a:ext>
            </a:extLst>
          </p:cNvPr>
          <p:cNvSpPr>
            <a:spLocks noGrp="1"/>
          </p:cNvSpPr>
          <p:nvPr>
            <p:ph idx="1"/>
          </p:nvPr>
        </p:nvSpPr>
        <p:spPr/>
        <p:txBody>
          <a:bodyPr/>
          <a:lstStyle/>
          <a:p>
            <a:r>
              <a:rPr lang="en-US" sz="2400"/>
              <a:t>In today’s economy, many people have more than one job.</a:t>
            </a:r>
          </a:p>
          <a:p>
            <a:r>
              <a:rPr lang="en-US" sz="2400"/>
              <a:t>You have many bills to pay, mouths to feed; and one job does not quite make it.</a:t>
            </a:r>
          </a:p>
          <a:p>
            <a:r>
              <a:rPr lang="en-US" sz="2400"/>
              <a:t>So you pick-up a “part-time” job to make ends meet.</a:t>
            </a:r>
          </a:p>
          <a:p>
            <a:r>
              <a:rPr lang="en-US" sz="2400">
                <a:ea typeface="+mn-lt"/>
                <a:cs typeface="+mn-lt"/>
              </a:rPr>
              <a:t>Since there are only 24 hours in one day</a:t>
            </a:r>
          </a:p>
          <a:p>
            <a:pPr lvl="1"/>
            <a:r>
              <a:rPr lang="en-US" sz="2000">
                <a:ea typeface="+mn-lt"/>
                <a:cs typeface="+mn-lt"/>
              </a:rPr>
              <a:t>You catch a nap here and there</a:t>
            </a:r>
          </a:p>
          <a:p>
            <a:pPr lvl="1"/>
            <a:r>
              <a:rPr lang="en-US" sz="2000">
                <a:ea typeface="+mn-lt"/>
                <a:cs typeface="+mn-lt"/>
              </a:rPr>
              <a:t>Sleep 3 or 4 hours</a:t>
            </a:r>
          </a:p>
          <a:p>
            <a:pPr lvl="1"/>
            <a:r>
              <a:rPr lang="en-US" sz="2000">
                <a:ea typeface="+mn-lt"/>
                <a:cs typeface="+mn-lt"/>
              </a:rPr>
              <a:t>Then start the day over</a:t>
            </a:r>
          </a:p>
          <a:p>
            <a:endParaRPr lang="en-US">
              <a:cs typeface="Calibri" panose="020F0502020204030204"/>
            </a:endParaRPr>
          </a:p>
        </p:txBody>
      </p:sp>
      <p:sp>
        <p:nvSpPr>
          <p:cNvPr id="2" name="Slide Number Placeholder 1">
            <a:extLst>
              <a:ext uri="{FF2B5EF4-FFF2-40B4-BE49-F238E27FC236}">
                <a16:creationId xmlns:a16="http://schemas.microsoft.com/office/drawing/2014/main" id="{D5E5CFC7-D947-0B4D-8FC8-3DF747C1930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292</a:t>
            </a:fld>
            <a:endParaRPr lang="en-US"/>
          </a:p>
        </p:txBody>
      </p:sp>
      <p:sp>
        <p:nvSpPr>
          <p:cNvPr id="10" name="Oval 9">
            <a:extLst>
              <a:ext uri="{FF2B5EF4-FFF2-40B4-BE49-F238E27FC236}">
                <a16:creationId xmlns:a16="http://schemas.microsoft.com/office/drawing/2014/main" id="{D6C82BEC-318D-614E-9040-900F49746F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73B2EB-8DF1-AA4F-A456-D47ACC816F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43BBF1-1B4A-D242-B282-129181F170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41A877-C8FC-6947-B37A-A79DDAFA06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622D8C-2701-8948-A71F-727E15491A3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C593C9-7302-F741-8CF0-1C23CAD327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EF0F36-84FD-F241-B824-F14F9F84A5E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7A98A2-68C6-2740-8926-49032FDFB81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0852DC-75D0-6843-96D0-64DDD9D3DA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5B6F7A-0A14-364D-97A2-2387421D5B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A362DB-3048-7E4A-B694-563668943C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68DAC6-55D6-1545-A84F-03CF08C3B1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163F8B7-48BC-4C45-B73E-7C42851303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4AC317-8E45-0A4F-9306-15554C88D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EBC9BD-FABB-CD4D-98B5-0A29A6F0489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4A01006-84EA-BD40-BBBC-323722C4D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2F340B-1343-4440-91D7-B2692BE0A0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046626-CE31-A244-A6CA-3F18901E47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0CAB519E-C452-7E40-A1F0-0906186A88B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ADF953-0CF2-004C-9873-7F26A608DC5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B06979C5-614B-164E-9209-5BFB47EC192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9A854A69-4418-004B-A1D6-1474CE19954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205C9889-B473-FE45-B142-A16DFF21C88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07064760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9B7467-C755-8348-86D2-38A2BE7D2E9B}"/>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3BB5D98C-38C8-4E40-89FF-75DB0DB1C3B2}"/>
              </a:ext>
            </a:extLst>
          </p:cNvPr>
          <p:cNvSpPr>
            <a:spLocks noGrp="1"/>
          </p:cNvSpPr>
          <p:nvPr>
            <p:ph idx="1"/>
          </p:nvPr>
        </p:nvSpPr>
        <p:spPr/>
        <p:txBody>
          <a:bodyPr/>
          <a:lstStyle/>
          <a:p>
            <a:r>
              <a:rPr lang="en-US" sz="2800" b="1"/>
              <a:t>After a few days of this routine, you think you can do this</a:t>
            </a:r>
          </a:p>
          <a:p>
            <a:r>
              <a:rPr lang="en-US" sz="2800"/>
              <a:t>But then you notice that while you are driving, </a:t>
            </a:r>
          </a:p>
          <a:p>
            <a:pPr lvl="1"/>
            <a:r>
              <a:rPr lang="en-US" sz="2400"/>
              <a:t>You feel a little drowsy</a:t>
            </a:r>
          </a:p>
          <a:p>
            <a:pPr lvl="1"/>
            <a:r>
              <a:rPr lang="en-US" sz="2400"/>
              <a:t>You start shifting around in your seat</a:t>
            </a:r>
          </a:p>
          <a:p>
            <a:pPr lvl="1"/>
            <a:r>
              <a:rPr lang="en-US" sz="2400"/>
              <a:t>You stare blankly at the road</a:t>
            </a:r>
          </a:p>
          <a:p>
            <a:pPr lvl="1"/>
            <a:r>
              <a:rPr lang="en-US" sz="2400"/>
              <a:t>You do not remember the past few miles</a:t>
            </a:r>
          </a:p>
          <a:p>
            <a:pPr lvl="1"/>
            <a:r>
              <a:rPr lang="en-US" sz="2400"/>
              <a:t>You start yawning and your eyes close </a:t>
            </a:r>
          </a:p>
        </p:txBody>
      </p:sp>
      <p:sp>
        <p:nvSpPr>
          <p:cNvPr id="2" name="Slide Number Placeholder 1">
            <a:extLst>
              <a:ext uri="{FF2B5EF4-FFF2-40B4-BE49-F238E27FC236}">
                <a16:creationId xmlns:a16="http://schemas.microsoft.com/office/drawing/2014/main" id="{33501FCF-AAF4-F64D-84F0-F4193E626AB4}"/>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293</a:t>
            </a:fld>
            <a:endParaRPr lang="en-US"/>
          </a:p>
        </p:txBody>
      </p:sp>
      <p:sp>
        <p:nvSpPr>
          <p:cNvPr id="10" name="Oval 9">
            <a:extLst>
              <a:ext uri="{FF2B5EF4-FFF2-40B4-BE49-F238E27FC236}">
                <a16:creationId xmlns:a16="http://schemas.microsoft.com/office/drawing/2014/main" id="{EB197505-FF9F-B647-B2E6-C9937DAFB9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1B09BA-9257-1B44-9FC8-763CC4546B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D0611F-D1EA-DC46-BEF0-418D3BA49A2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371879-9891-CD4E-B5DC-B25B9A3A67C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CC7565-26B3-AC41-8268-1A631EC1D6C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18DA24-ECB8-6E46-9018-6143C14AB5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DFED01-01CD-1D4E-B5A4-3FA1D0513E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CB13BE-2575-D14D-948C-94E0417C26F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12A97F-98F7-A84F-BF4F-20BC90CCF90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111A2D-598B-B847-A740-05E1CDA45C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5A00B3-25AA-6743-B16E-121E85EF09D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23220-57A1-E34A-AE06-F00F485077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85E506E-61C1-A343-AD2C-203351A2D05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DF93591-8243-354E-A522-226B1CAEEA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B9923F1-ED28-8E4C-92A6-123A2B6E69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CAE0F9-5528-B24F-809E-1D7E9F3C151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F0DA00-4AC8-3B4E-9738-6FF4423F36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67028BD-C730-E549-A073-20223EFD5BB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DA1400EC-1A35-5B4D-94B4-F513C4D9C8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A5A774-4A0B-5D44-AFD6-BE691F955C1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2696A8A0-72E3-D045-A07B-A3899E39D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72FDCF5D-5026-514A-923B-95E465AA893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4283AFB9-6AF9-0D45-AA8F-A902665BD51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08137104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BFFEF-D938-F144-8019-62CAC729975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83782B70-6653-F641-8FD3-4899C0B38382}"/>
              </a:ext>
            </a:extLst>
          </p:cNvPr>
          <p:cNvSpPr>
            <a:spLocks noGrp="1"/>
          </p:cNvSpPr>
          <p:nvPr>
            <p:ph idx="1"/>
          </p:nvPr>
        </p:nvSpPr>
        <p:spPr/>
        <p:txBody>
          <a:bodyPr/>
          <a:lstStyle/>
          <a:p>
            <a:pPr>
              <a:buNone/>
            </a:pPr>
            <a:r>
              <a:rPr lang="en-US" dirty="0">
                <a:ea typeface="+mn-lt"/>
                <a:cs typeface="+mn-lt"/>
                <a:hlinkClick r:id="rId3"/>
              </a:rPr>
              <a:t>Driver Behavior Safety Series: Fatigue</a:t>
            </a:r>
            <a:r>
              <a:rPr lang="en-US" dirty="0">
                <a:ea typeface="+mn-lt"/>
                <a:cs typeface="+mn-lt"/>
              </a:rPr>
              <a:t> — National Safety Council (1:12)</a:t>
            </a:r>
            <a:endParaRPr lang="en-US" dirty="0"/>
          </a:p>
          <a:p>
            <a:pPr marL="0" indent="0">
              <a:buNone/>
            </a:pPr>
            <a:endParaRPr lang="en-US" dirty="0">
              <a:cs typeface="Calibri"/>
            </a:endParaRPr>
          </a:p>
        </p:txBody>
      </p:sp>
      <p:sp>
        <p:nvSpPr>
          <p:cNvPr id="2" name="Slide Number Placeholder 1">
            <a:extLst>
              <a:ext uri="{FF2B5EF4-FFF2-40B4-BE49-F238E27FC236}">
                <a16:creationId xmlns:a16="http://schemas.microsoft.com/office/drawing/2014/main" id="{4DC2A6B4-F6B6-3B4D-8B13-08CF51128C32}"/>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294</a:t>
            </a:fld>
            <a:endParaRPr lang="en-US"/>
          </a:p>
        </p:txBody>
      </p:sp>
      <p:sp>
        <p:nvSpPr>
          <p:cNvPr id="12" name="Oval 11">
            <a:extLst>
              <a:ext uri="{FF2B5EF4-FFF2-40B4-BE49-F238E27FC236}">
                <a16:creationId xmlns:a16="http://schemas.microsoft.com/office/drawing/2014/main" id="{2F1F0D66-F0B8-2742-B911-5E405A7F623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E17174-2829-0C49-AFE6-56A440CA8A8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ADA343-4061-BC46-BF0F-30B49A8ABC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2D0068-2CD4-D74D-9491-4905BD439A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893E9-97A9-244D-864D-5BC20E7DACB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C5545D-AB12-AA49-9DD2-5DE7EEEB98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62EBE2-54B7-9E49-8052-CFADA876023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9031C-F547-3841-B92D-9ACA23D92C3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0442A9-F412-7341-8A3D-2E72AF05102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973C57-98F0-B546-B7A0-75F4389DE07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5B549F-0155-E34E-BEB7-C81C275D64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ACCB69-43BF-8740-8297-665712CB0EA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029C53A-3737-874E-8E06-9ED15F6FFC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A9281D-54D3-0A42-929E-0B7AAE045A7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A50937-A440-5540-A6D4-1A3A952ADD3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FD40C01-5E1B-3B4C-AEB0-C910B7DD00E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6924EA-D83E-2F4B-B8F1-2664C376CB2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966930-2CE3-264B-A71E-01900155795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7" name="Oval 26">
            <a:extLst>
              <a:ext uri="{FF2B5EF4-FFF2-40B4-BE49-F238E27FC236}">
                <a16:creationId xmlns:a16="http://schemas.microsoft.com/office/drawing/2014/main" id="{8DC1A6F8-C5F2-714C-90C5-6BCC0AB04D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D73424-94EB-474B-80A8-D1EA54EF22A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9" name="TextBox 28">
            <a:extLst>
              <a:ext uri="{FF2B5EF4-FFF2-40B4-BE49-F238E27FC236}">
                <a16:creationId xmlns:a16="http://schemas.microsoft.com/office/drawing/2014/main" id="{5D2CB480-2E22-D849-A6CC-6E8FD57E065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B7A8F6E-0F6B-A148-ADC7-9C14F8F95B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656E32E3-DA96-0049-B366-43A29FC8FD2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3" name="Online Media 2" title="Driver Behavior Safety Series: Fatigue">
            <a:hlinkClick r:id="" action="ppaction://media"/>
            <a:extLst>
              <a:ext uri="{FF2B5EF4-FFF2-40B4-BE49-F238E27FC236}">
                <a16:creationId xmlns:a16="http://schemas.microsoft.com/office/drawing/2014/main" id="{C0CC38E8-EDD0-A8B0-231F-D0BFDF7A9F2A}"/>
              </a:ext>
            </a:extLst>
          </p:cNvPr>
          <p:cNvPicPr>
            <a:picLocks noRot="1" noChangeAspect="1"/>
          </p:cNvPicPr>
          <p:nvPr>
            <a:videoFile r:link="rId1"/>
          </p:nvPr>
        </p:nvPicPr>
        <p:blipFill>
          <a:blip r:embed="rId4"/>
          <a:stretch>
            <a:fillRect/>
          </a:stretch>
        </p:blipFill>
        <p:spPr>
          <a:xfrm>
            <a:off x="1066437" y="2214574"/>
            <a:ext cx="6609311" cy="3742896"/>
          </a:xfrm>
          <a:prstGeom prst="rect">
            <a:avLst/>
          </a:prstGeom>
        </p:spPr>
      </p:pic>
    </p:spTree>
    <p:extLst>
      <p:ext uri="{BB962C8B-B14F-4D97-AF65-F5344CB8AC3E}">
        <p14:creationId xmlns:p14="http://schemas.microsoft.com/office/powerpoint/2010/main" val="166214983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8B2F62-C595-D448-9331-F3CEB9182A71}"/>
              </a:ext>
            </a:extLst>
          </p:cNvPr>
          <p:cNvSpPr>
            <a:spLocks noGrp="1"/>
          </p:cNvSpPr>
          <p:nvPr>
            <p:ph type="title"/>
          </p:nvPr>
        </p:nvSpPr>
        <p:spPr/>
        <p:txBody>
          <a:bodyPr/>
          <a:lstStyle/>
          <a:p>
            <a:r>
              <a:rPr lang="en-US"/>
              <a:t>Driver Fatigue</a:t>
            </a:r>
          </a:p>
        </p:txBody>
      </p:sp>
      <p:sp>
        <p:nvSpPr>
          <p:cNvPr id="6" name="Content Placeholder 5">
            <a:extLst>
              <a:ext uri="{FF2B5EF4-FFF2-40B4-BE49-F238E27FC236}">
                <a16:creationId xmlns:a16="http://schemas.microsoft.com/office/drawing/2014/main" id="{56B3E056-8793-FA42-92BE-B90B20B5DBEF}"/>
              </a:ext>
            </a:extLst>
          </p:cNvPr>
          <p:cNvSpPr>
            <a:spLocks noGrp="1"/>
          </p:cNvSpPr>
          <p:nvPr>
            <p:ph idx="1"/>
          </p:nvPr>
        </p:nvSpPr>
        <p:spPr/>
        <p:txBody>
          <a:bodyPr/>
          <a:lstStyle/>
          <a:p>
            <a:r>
              <a:rPr lang="en-US" sz="1800"/>
              <a:t>According to a Sleep in America poll: </a:t>
            </a:r>
          </a:p>
          <a:p>
            <a:pPr lvl="1"/>
            <a:r>
              <a:rPr lang="en-US"/>
              <a:t>1% or as many as </a:t>
            </a:r>
            <a:r>
              <a:rPr lang="en-US" b="1"/>
              <a:t>1.9 million drivers </a:t>
            </a:r>
            <a:r>
              <a:rPr lang="en-US"/>
              <a:t>have had a car crash or a near miss </a:t>
            </a:r>
            <a:br>
              <a:rPr lang="en-US"/>
            </a:br>
            <a:r>
              <a:rPr lang="en-US"/>
              <a:t>due to drowsiness in the past year</a:t>
            </a:r>
          </a:p>
          <a:p>
            <a:pPr lvl="1"/>
            <a:r>
              <a:rPr lang="en-US"/>
              <a:t>54% or </a:t>
            </a:r>
            <a:r>
              <a:rPr lang="en-US" b="1"/>
              <a:t>105 million drivers </a:t>
            </a:r>
            <a:r>
              <a:rPr lang="en-US"/>
              <a:t>have driven while drowsy at least once </a:t>
            </a:r>
            <a:br>
              <a:rPr lang="en-US"/>
            </a:br>
            <a:r>
              <a:rPr lang="en-US"/>
              <a:t>in the past year</a:t>
            </a:r>
          </a:p>
          <a:p>
            <a:pPr lvl="1"/>
            <a:r>
              <a:rPr lang="en-US"/>
              <a:t>28% or </a:t>
            </a:r>
            <a:r>
              <a:rPr lang="en-US" b="1"/>
              <a:t>54 million drivers </a:t>
            </a:r>
            <a:r>
              <a:rPr lang="en-US"/>
              <a:t>do so at least once per month</a:t>
            </a:r>
          </a:p>
          <a:p>
            <a:pPr lvl="1"/>
            <a:endParaRPr lang="en-US"/>
          </a:p>
          <a:p>
            <a:r>
              <a:rPr lang="en-US" sz="1800"/>
              <a:t>Chronic and acute driver fatigue decreases your ability to recognize and respond to oncoming hazards. Fatigue impairs your driving, like alcohol impairment. Remember, you a driving a larger vehicle and larger vehicles can do more damage.</a:t>
            </a:r>
          </a:p>
          <a:p>
            <a:r>
              <a:rPr lang="en-US" sz="1800"/>
              <a:t>Staying alert to be able to think clearly and quickly respond to potential hazards is important factor to driver safety.</a:t>
            </a:r>
          </a:p>
          <a:p>
            <a:pPr marL="342900" lvl="1" indent="0">
              <a:buNone/>
            </a:pPr>
            <a:endParaRPr lang="en-US"/>
          </a:p>
        </p:txBody>
      </p:sp>
      <p:sp>
        <p:nvSpPr>
          <p:cNvPr id="2" name="Slide Number Placeholder 1">
            <a:extLst>
              <a:ext uri="{FF2B5EF4-FFF2-40B4-BE49-F238E27FC236}">
                <a16:creationId xmlns:a16="http://schemas.microsoft.com/office/drawing/2014/main" id="{81A39EDE-B1D7-D145-91F6-CB5DE17D558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295</a:t>
            </a:fld>
            <a:endParaRPr lang="en-US"/>
          </a:p>
        </p:txBody>
      </p:sp>
      <p:sp>
        <p:nvSpPr>
          <p:cNvPr id="10" name="Oval 9">
            <a:extLst>
              <a:ext uri="{FF2B5EF4-FFF2-40B4-BE49-F238E27FC236}">
                <a16:creationId xmlns:a16="http://schemas.microsoft.com/office/drawing/2014/main" id="{39657263-059D-764F-86F0-11405B303FD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EE8995-0264-E74E-A73A-80E10DC174B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FAED75-A017-E740-BB39-FDD9A4ECFC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E7B7B7-3467-3446-B93A-366AABBE434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263DFF-8EC7-1D47-9079-CAC2368C5A5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C6674C-CDA5-6A4A-A41E-0B9F80CE76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F21AD9-B2A4-964B-B4BB-ED4AE22F01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95B5BD-50A3-B244-A93B-930BCD9B2D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CED693-280A-BB48-AE3F-76E3DBCD54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DCF5D8-A483-0541-841B-FE57B078FA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2917E7-9D06-AC4A-8B91-584919CFB8E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239C72-8A32-C64D-B852-FA9E8C7530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8AD915-F754-DC4F-8496-2A6A3F813A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373078-E0AC-6045-B753-2D58D061F2D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3322079-E1AE-1146-B9C7-C8AAC54399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DCE6D06-E856-3348-AA0A-D8CACA5C6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004FF6A-11D4-8049-B555-157ACBB0F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D67099-33F3-6244-A40C-4F5166B83FD8}"/>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6" name="Oval 25">
            <a:extLst>
              <a:ext uri="{FF2B5EF4-FFF2-40B4-BE49-F238E27FC236}">
                <a16:creationId xmlns:a16="http://schemas.microsoft.com/office/drawing/2014/main" id="{483FE9FE-F399-3E42-9BA6-652175CED76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737E548-A66B-2245-8C5B-075643EAD14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8" name="TextBox 27">
            <a:extLst>
              <a:ext uri="{FF2B5EF4-FFF2-40B4-BE49-F238E27FC236}">
                <a16:creationId xmlns:a16="http://schemas.microsoft.com/office/drawing/2014/main" id="{96ADE498-F480-0D43-A9E3-CFEE91370AB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EE955CF1-147D-2243-85C7-E7E11B472A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6F6D066D-2BD2-1543-B61D-DE30CFB3041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8244160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D8D1DE-C176-4989-82B6-70B5B6FECF90}"/>
              </a:ext>
            </a:extLst>
          </p:cNvPr>
          <p:cNvSpPr>
            <a:spLocks noGrp="1"/>
          </p:cNvSpPr>
          <p:nvPr>
            <p:ph type="title"/>
          </p:nvPr>
        </p:nvSpPr>
        <p:spPr/>
        <p:txBody>
          <a:bodyPr/>
          <a:lstStyle/>
          <a:p>
            <a:r>
              <a:rPr lang="en-US">
                <a:cs typeface="Calibri Light"/>
              </a:rPr>
              <a:t>Driver Fatigue</a:t>
            </a:r>
          </a:p>
        </p:txBody>
      </p:sp>
      <p:sp>
        <p:nvSpPr>
          <p:cNvPr id="2" name="Content Placeholder 1">
            <a:extLst>
              <a:ext uri="{FF2B5EF4-FFF2-40B4-BE49-F238E27FC236}">
                <a16:creationId xmlns:a16="http://schemas.microsoft.com/office/drawing/2014/main" id="{445C0B99-4354-C149-996C-362CC9CA4913}"/>
              </a:ext>
            </a:extLst>
          </p:cNvPr>
          <p:cNvSpPr>
            <a:spLocks noGrp="1"/>
          </p:cNvSpPr>
          <p:nvPr>
            <p:ph idx="1"/>
          </p:nvPr>
        </p:nvSpPr>
        <p:spPr/>
        <p:txBody>
          <a:bodyPr/>
          <a:lstStyle/>
          <a:p>
            <a:pPr marL="0" indent="0">
              <a:buNone/>
            </a:pPr>
            <a:r>
              <a:rPr lang="en-US" sz="2400">
                <a:ea typeface="+mj-lt"/>
                <a:cs typeface="+mj-lt"/>
              </a:rPr>
              <a:t>As a professional transit driver/operator you may be exposed to a broad array of </a:t>
            </a:r>
            <a:r>
              <a:rPr lang="en-US" sz="2400" u="sng">
                <a:ea typeface="+mj-lt"/>
                <a:cs typeface="+mj-lt"/>
              </a:rPr>
              <a:t>biological</a:t>
            </a:r>
            <a:r>
              <a:rPr lang="en-US" sz="2400">
                <a:ea typeface="+mj-lt"/>
                <a:cs typeface="+mj-lt"/>
              </a:rPr>
              <a:t>, </a:t>
            </a:r>
            <a:r>
              <a:rPr lang="en-US" sz="2400" u="sng">
                <a:ea typeface="+mj-lt"/>
                <a:cs typeface="+mj-lt"/>
              </a:rPr>
              <a:t>physical</a:t>
            </a:r>
            <a:r>
              <a:rPr lang="en-US" sz="2400">
                <a:ea typeface="+mj-lt"/>
                <a:cs typeface="+mj-lt"/>
              </a:rPr>
              <a:t>,</a:t>
            </a:r>
            <a:r>
              <a:rPr lang="uk-UA" sz="2400">
                <a:ea typeface="+mj-lt"/>
                <a:cs typeface="+mj-lt"/>
              </a:rPr>
              <a:t> &amp; </a:t>
            </a:r>
            <a:r>
              <a:rPr lang="en-US" sz="2400" u="sng">
                <a:ea typeface="+mj-lt"/>
                <a:cs typeface="+mj-lt"/>
              </a:rPr>
              <a:t>ergonomic hazards</a:t>
            </a:r>
            <a:r>
              <a:rPr lang="en-US" sz="2400">
                <a:ea typeface="+mj-lt"/>
                <a:cs typeface="+mj-lt"/>
              </a:rPr>
              <a:t>, as well as various</a:t>
            </a:r>
            <a:r>
              <a:rPr lang="en-US" sz="2400" u="sng">
                <a:ea typeface="+mj-lt"/>
                <a:cs typeface="+mj-lt"/>
              </a:rPr>
              <a:t> stressors</a:t>
            </a:r>
            <a:r>
              <a:rPr lang="en-US" sz="2400">
                <a:ea typeface="+mj-lt"/>
                <a:cs typeface="+mj-lt"/>
              </a:rPr>
              <a:t>.</a:t>
            </a:r>
          </a:p>
          <a:p>
            <a:endParaRPr lang="en-US"/>
          </a:p>
        </p:txBody>
      </p:sp>
      <p:sp>
        <p:nvSpPr>
          <p:cNvPr id="4" name="Slide Number Placeholder 3" hidden="1"/>
          <p:cNvSpPr>
            <a:spLocks noGrp="1"/>
          </p:cNvSpPr>
          <p:nvPr>
            <p:ph type="sldNum" sz="quarter" idx="10"/>
          </p:nvPr>
        </p:nvSpPr>
        <p:spPr>
          <a:prstGeom prst="rect">
            <a:avLst/>
          </a:prstGeom>
        </p:spPr>
        <p:txBody>
          <a:bodyPr/>
          <a:lstStyle/>
          <a:p>
            <a:pPr>
              <a:spcAft>
                <a:spcPts val="600"/>
              </a:spcAft>
            </a:pPr>
            <a:fld id="{F65EB6D9-0055-40C0-B36E-48039CA07B30}" type="slidenum">
              <a:rPr lang="en-US" smtClean="0"/>
              <a:pPr>
                <a:spcAft>
                  <a:spcPts val="600"/>
                </a:spcAft>
              </a:pPr>
              <a:t>296</a:t>
            </a:fld>
            <a:endParaRPr lang="en-US"/>
          </a:p>
        </p:txBody>
      </p:sp>
      <p:sp>
        <p:nvSpPr>
          <p:cNvPr id="5" name="Oval 4">
            <a:extLst>
              <a:ext uri="{FF2B5EF4-FFF2-40B4-BE49-F238E27FC236}">
                <a16:creationId xmlns:a16="http://schemas.microsoft.com/office/drawing/2014/main" id="{3A2692A6-22DA-224B-9C59-42C172FFC66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28A804-4F93-2E44-BB98-EC5D42C585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17ECCF-D400-EF40-8C77-A19CA7AABA9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F5C44D-4C61-2141-BE4B-D7C61EA06AB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714D4C-5558-F747-9035-AE7A8B135F8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778122-4A65-6F41-B504-41E52C743A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517590-6C5E-4948-B593-33B346DB1B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9D81C1-BA69-CE47-B3FB-8AA3D72CDE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27D60-96F4-7847-AF48-93C660437DF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EBC4AF-0169-6144-B920-CE4B888CBB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AEE386-F464-6849-8A1A-377890A938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7CB986-0B4D-0745-94EC-1930FC58CE0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009AAC-ECE7-5940-B5BA-D5D9AD0E0D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17016-CE31-1348-A684-1C89BC03F4A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5CDF5F-DDA3-114A-B2CB-9E341F391C4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C586C9-3EB1-EB44-86BD-2E08667A23A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69325A-5366-B543-9B71-00884808E94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A98F35C-55FE-0241-A8D0-637D51FCD19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3A70B16D-A75A-D342-BCC6-F73E4CE7001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5BDE46-6EA2-4049-9CE5-09FA8396801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27083A6B-5A55-D442-800C-F21BBB0BA96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A5C66D7E-0055-B048-8AA2-B9FC5C2BC9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7282BA10-BFEC-4545-8C86-EAA142A16DF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3" name="Slide Number Placeholder 1">
            <a:extLst>
              <a:ext uri="{FF2B5EF4-FFF2-40B4-BE49-F238E27FC236}">
                <a16:creationId xmlns:a16="http://schemas.microsoft.com/office/drawing/2014/main" id="{782F409F-C1A9-42E0-9491-ED0EA2102C29}"/>
              </a:ext>
            </a:extLst>
          </p:cNvPr>
          <p:cNvSpPr txBox="1">
            <a:spLocks/>
          </p:cNvSpPr>
          <p:nvPr/>
        </p:nvSpPr>
        <p:spPr>
          <a:xfrm>
            <a:off x="6455664" y="6355080"/>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t> / </a:t>
            </a:r>
            <a:fld id="{5E95E51F-7BE0-40B9-9982-033A63A612CB}" type="slidenum">
              <a:rPr lang="en-US" smtClean="0"/>
              <a:pPr>
                <a:defRPr/>
              </a:pPr>
              <a:t>296</a:t>
            </a:fld>
            <a:endParaRPr lang="en-US"/>
          </a:p>
        </p:txBody>
      </p:sp>
    </p:spTree>
    <p:extLst>
      <p:ext uri="{BB962C8B-B14F-4D97-AF65-F5344CB8AC3E}">
        <p14:creationId xmlns:p14="http://schemas.microsoft.com/office/powerpoint/2010/main" val="138066734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Musculoskeletal Disorders (MSDs)</a:t>
            </a:r>
            <a:endParaRPr lang="en-US" sz="2800" b="1">
              <a:cs typeface="Calibri"/>
            </a:endParaRPr>
          </a:p>
          <a:p>
            <a:pPr marL="137160" indent="0">
              <a:buNone/>
            </a:pPr>
            <a:endParaRPr lang="en-US" sz="2400" u="sng">
              <a:cs typeface="Calibri"/>
            </a:endParaRPr>
          </a:p>
          <a:p>
            <a:pPr marL="137160" indent="0">
              <a:buNone/>
            </a:pPr>
            <a:r>
              <a:rPr lang="en-US" sz="2400"/>
              <a:t>MSDs are injuries or pain in the body’s joints, ligaments, muscles, nerves, tendons,</a:t>
            </a:r>
            <a:r>
              <a:rPr lang="uk-UA" sz="2400"/>
              <a:t> &amp; </a:t>
            </a:r>
            <a:r>
              <a:rPr lang="en-US" sz="2400"/>
              <a:t>structures that support limbs, neck,</a:t>
            </a:r>
            <a:r>
              <a:rPr lang="uk-UA" sz="2400"/>
              <a:t> &amp; </a:t>
            </a:r>
            <a:r>
              <a:rPr lang="en-US" sz="2400"/>
              <a:t>back.</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297</a:t>
            </a:fld>
            <a:endParaRPr lang="en-US"/>
          </a:p>
        </p:txBody>
      </p:sp>
      <p:sp>
        <p:nvSpPr>
          <p:cNvPr id="5" name="Oval 4">
            <a:extLst>
              <a:ext uri="{FF2B5EF4-FFF2-40B4-BE49-F238E27FC236}">
                <a16:creationId xmlns:a16="http://schemas.microsoft.com/office/drawing/2014/main" id="{1825A550-032C-0E4C-A433-A1EBBCE7F05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D2981-33BB-CA47-A7D5-6254E2EFBBC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02A35C-892D-C54A-8C90-CA5A266F27E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49B688-C0B5-C44E-ABA2-AEE44A5D5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13000E-6093-0B45-8C65-996B0C9530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A7F77A-1EED-F74F-A8E1-1B8C7858F6F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7FFE4-0614-3D48-9B94-383A2435720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608A03-B77C-0245-AB52-9B9B2EFEFE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B1196C-F74A-8747-8301-43A2692CF8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7752A3-590A-1447-898D-BC7ADC82B3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9E51BFE-347B-754C-BAEA-E5E9F0B828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C8AD92-34D2-5140-9853-4A56BC4526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30AE70-51D7-EB40-8AF9-BE5CE011324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DEFFA7-FFB6-2D4B-BCFF-FE94A881A7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F90B62-5757-0243-8CFF-59AA5725991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C41513-8DB8-AD4F-876C-B6BD457D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A955A4-4FDD-3547-B312-E1D625E4023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2187B3-F0BB-9A4E-8579-A7F97AC2C22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E2484639-E408-974E-9B94-85CEFF06B1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92B47C6-AF62-9C4E-BB1D-0012238B27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A6E82B-44F9-F445-9BE2-20B7BC53EF4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33D073E7-ADD9-EE43-9CBD-977E94D30A55}"/>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587DB746-C954-CD40-8F82-7B0D2F5A3A3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1532880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3F9-2083-E64F-BD37-1EED4103C72E}"/>
              </a:ext>
            </a:extLst>
          </p:cNvPr>
          <p:cNvSpPr>
            <a:spLocks noGrp="1"/>
          </p:cNvSpPr>
          <p:nvPr>
            <p:ph type="title"/>
          </p:nvPr>
        </p:nvSpPr>
        <p:spPr/>
        <p:txBody>
          <a:bodyPr/>
          <a:lstStyle/>
          <a:p>
            <a:r>
              <a:rPr lang="en-US" b="0">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800" b="1" u="sng"/>
              <a:t>Work-related Musculoskeletal Disorders (WMSDs)</a:t>
            </a:r>
            <a:endParaRPr lang="en-US" sz="2800" b="1">
              <a:cs typeface="Calibri"/>
            </a:endParaRPr>
          </a:p>
          <a:p>
            <a:pPr marL="137160" indent="0">
              <a:buNone/>
            </a:pPr>
            <a:endParaRPr lang="en-US" sz="2600">
              <a:cs typeface="Calibri"/>
            </a:endParaRPr>
          </a:p>
          <a:p>
            <a:pPr marL="137160" indent="0">
              <a:buNone/>
            </a:pPr>
            <a:r>
              <a:rPr lang="en-US" sz="2600"/>
              <a:t>WMSDs can be associated with work patterns:</a:t>
            </a:r>
            <a:endParaRPr lang="en-US" sz="2600">
              <a:cs typeface="Calibri"/>
            </a:endParaRPr>
          </a:p>
          <a:p>
            <a:pPr marL="137160" indent="0">
              <a:buNone/>
            </a:pPr>
            <a:endParaRPr lang="en-US" sz="2400">
              <a:cs typeface="Calibri"/>
            </a:endParaRPr>
          </a:p>
          <a:p>
            <a:pPr lvl="1"/>
            <a:r>
              <a:rPr lang="en-US" sz="2400"/>
              <a:t>Fixed or constrained body positions</a:t>
            </a:r>
            <a:endParaRPr lang="en-US" sz="2400">
              <a:cs typeface="Calibri"/>
            </a:endParaRPr>
          </a:p>
          <a:p>
            <a:pPr marL="822960" lvl="1" indent="-342900"/>
            <a:endParaRPr lang="en-US" sz="2400">
              <a:cs typeface="Calibri"/>
            </a:endParaRPr>
          </a:p>
          <a:p>
            <a:pPr lvl="1"/>
            <a:r>
              <a:rPr lang="en-US" sz="2400"/>
              <a:t>Force concentrated on small parts of the body</a:t>
            </a:r>
          </a:p>
          <a:p>
            <a:pPr lvl="1"/>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298</a:t>
            </a:fld>
            <a:endParaRPr lang="en-US"/>
          </a:p>
        </p:txBody>
      </p:sp>
      <p:sp>
        <p:nvSpPr>
          <p:cNvPr id="5" name="Oval 4">
            <a:extLst>
              <a:ext uri="{FF2B5EF4-FFF2-40B4-BE49-F238E27FC236}">
                <a16:creationId xmlns:a16="http://schemas.microsoft.com/office/drawing/2014/main" id="{852B5F27-1834-C044-9378-3D3CA64B1F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A169F8-D2E5-EB49-B438-EE242881D5B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8ED3F0-95EA-934B-BC7B-615648FC323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AFF2BF-94FC-F642-AC0F-DDB9399B7E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E99DDA-223D-404F-9233-ADDA71E14A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BFD331-B318-DC40-A3D7-D7C8812F2E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0FC9C7-D773-CD43-8123-1F4F83B5A82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FD8ED2-95AB-AB4D-87C4-C4A20270ED7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F8786C-667A-DF4E-9C4E-2DEED4574F9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29777-B065-B944-A87B-6FA7F771353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AC208A-3936-C244-B6A1-D829C03F7B0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5913CD-5A0C-1B42-9A2F-5E7D2D90F71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03F2FE-B13D-7148-BA8C-DDE32D976EC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460CC4-0683-4340-A422-1BA36929246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6A1792-0680-DE43-8C55-52ACE1660A6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329FC-D515-C04C-BC75-BF4D490D43D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90F34BD-DDF1-2449-B224-AC9D9E7B5BD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2A9564-CC15-7D45-9670-3FEF95B3C5A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6F93BCFC-2F1A-CD44-8D6E-A709E2FE0F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D0816C-08ED-DD4B-8606-E1F5DDEA33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66D7C2D5-9214-8943-A175-15E18B010D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61FE50F3-89F6-5447-80C2-C09EE778811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BE9779FD-B543-C24A-A75B-69B8486373D9}"/>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53461383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6C6-7DC1-6C4F-8C43-BDABDBFCD916}"/>
              </a:ext>
            </a:extLst>
          </p:cNvPr>
          <p:cNvSpPr>
            <a:spLocks noGrp="1"/>
          </p:cNvSpPr>
          <p:nvPr>
            <p:ph type="title"/>
          </p:nvPr>
        </p:nvSpPr>
        <p:spPr/>
        <p:txBody>
          <a:bodyPr/>
          <a:lstStyle/>
          <a:p>
            <a:r>
              <a:rPr lang="en-US"/>
              <a:t>Wellness Awareness</a:t>
            </a:r>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685800" lvl="1" indent="-342900">
              <a:buFont typeface="Arial" panose="05000000000000000000" pitchFamily="2" charset="2"/>
              <a:buChar char="•"/>
            </a:pPr>
            <a:r>
              <a:rPr lang="en-US" sz="2400"/>
              <a:t>A pace of work that does not allow sufficient recovery</a:t>
            </a:r>
            <a:endParaRPr lang="en-US" sz="2400">
              <a:cs typeface="Calibri" panose="020F0502020204030204"/>
            </a:endParaRPr>
          </a:p>
          <a:p>
            <a:pPr marL="685800" lvl="1" indent="-342900">
              <a:buFont typeface="Arial" panose="05000000000000000000" pitchFamily="2" charset="2"/>
              <a:buChar char="•"/>
            </a:pPr>
            <a:endParaRPr lang="en-US" sz="2400">
              <a:cs typeface="Calibri" panose="020F0502020204030204"/>
            </a:endParaRPr>
          </a:p>
          <a:p>
            <a:pPr marL="685800" lvl="1" indent="-342900">
              <a:buFont typeface="Arial" panose="05000000000000000000" pitchFamily="2" charset="2"/>
              <a:buChar char="•"/>
            </a:pPr>
            <a:r>
              <a:rPr lang="en-US" sz="2400"/>
              <a:t>Heat, cold,</a:t>
            </a:r>
            <a:r>
              <a:rPr lang="uk-UA" sz="2400"/>
              <a:t> &amp; </a:t>
            </a:r>
            <a:r>
              <a:rPr lang="en-US" sz="2400"/>
              <a:t>vibration</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299</a:t>
            </a:fld>
            <a:endParaRPr lang="en-US"/>
          </a:p>
        </p:txBody>
      </p:sp>
      <p:sp>
        <p:nvSpPr>
          <p:cNvPr id="5" name="Oval 4">
            <a:extLst>
              <a:ext uri="{FF2B5EF4-FFF2-40B4-BE49-F238E27FC236}">
                <a16:creationId xmlns:a16="http://schemas.microsoft.com/office/drawing/2014/main" id="{441699ED-4941-874E-B57C-F77BD6BF9F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93640A-DC85-7041-A353-EB5B27A4622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77700A-C698-5243-B594-A292CDB08D3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0B84D4-E8B7-8640-940E-1C50931C49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8E7ADE-0AC9-1D46-8DF5-DB24C6EDB8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0BC8FC-6089-F749-B59E-04B5444844F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ABA0E7-78A4-1949-BDFA-7F95EB90912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9B3441-F122-7E49-B167-A1F83D7C90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743C9D-EF5A-EA4F-9335-CB12C8B09A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372EEF-3E59-7540-9967-1CA31E6CB8D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AAA9A12-0EE3-B947-9AB1-D4D6A276D5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5F1230-305D-AD42-9C68-93CA9A07020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7B106-B83B-804D-BDD9-527CD084AB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740304-3AEB-944D-BCBC-BF3A9DC31A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20E78A-C9A5-5241-9605-13509D3B3F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97FC77-0427-B84B-BE80-B46480D61CE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02D4DED-5121-3A40-9D35-9155F56FF3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69AD10-75B2-014D-B1F8-0270781BFF6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Oval 23">
            <a:extLst>
              <a:ext uri="{FF2B5EF4-FFF2-40B4-BE49-F238E27FC236}">
                <a16:creationId xmlns:a16="http://schemas.microsoft.com/office/drawing/2014/main" id="{52751CB6-D9BE-3C4C-AE79-CD408F8DACC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87A9B4-3C6B-A44C-93A6-A0BAB137C62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6" name="TextBox 25">
            <a:extLst>
              <a:ext uri="{FF2B5EF4-FFF2-40B4-BE49-F238E27FC236}">
                <a16:creationId xmlns:a16="http://schemas.microsoft.com/office/drawing/2014/main" id="{58239ADD-67B3-5C42-90FA-A08F299CF0A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7" name="Oval 26">
            <a:extLst>
              <a:ext uri="{FF2B5EF4-FFF2-40B4-BE49-F238E27FC236}">
                <a16:creationId xmlns:a16="http://schemas.microsoft.com/office/drawing/2014/main" id="{7245575E-3AE0-8D47-A8DB-0D37C2FCC6C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8" name="TextBox 27">
            <a:extLst>
              <a:ext uri="{FF2B5EF4-FFF2-40B4-BE49-F238E27FC236}">
                <a16:creationId xmlns:a16="http://schemas.microsoft.com/office/drawing/2014/main" id="{35A5C260-BE65-6E45-BD70-D6BF79B89C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3196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055970" y="1440012"/>
            <a:ext cx="6858000" cy="795567"/>
          </a:xfrm>
        </p:spPr>
        <p:txBody>
          <a:bodyPr/>
          <a:lstStyle/>
          <a:p>
            <a:r>
              <a:rPr lang="en-US" b="0">
                <a:ea typeface="+mj-lt"/>
                <a:cs typeface="+mj-lt"/>
              </a:rPr>
              <a:t>Introduction</a:t>
            </a:r>
            <a:endParaRPr lang="en-US"/>
          </a:p>
        </p:txBody>
      </p:sp>
      <p:sp>
        <p:nvSpPr>
          <p:cNvPr id="12" name="TextBox 11">
            <a:extLst>
              <a:ext uri="{FF2B5EF4-FFF2-40B4-BE49-F238E27FC236}">
                <a16:creationId xmlns:a16="http://schemas.microsoft.com/office/drawing/2014/main" id="{27B79416-36F5-4891-8602-F244C7FBF71A}"/>
              </a:ext>
            </a:extLst>
          </p:cNvPr>
          <p:cNvSpPr txBox="1"/>
          <p:nvPr/>
        </p:nvSpPr>
        <p:spPr>
          <a:xfrm>
            <a:off x="787228" y="2498353"/>
            <a:ext cx="7769543" cy="2746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a:latin typeface="+mn-lt"/>
                <a:cs typeface="Calibri"/>
              </a:rPr>
              <a:t>This training was developed by the Minnesota Rural Transit Assistance Program (RTAP) in collaboration with transit professionals and trainers throughout the state. </a:t>
            </a:r>
            <a:endParaRPr lang="en-US">
              <a:latin typeface="+mn-lt"/>
            </a:endParaRPr>
          </a:p>
          <a:p>
            <a:pPr>
              <a:lnSpc>
                <a:spcPct val="90000"/>
              </a:lnSpc>
              <a:spcBef>
                <a:spcPts val="750"/>
              </a:spcBef>
            </a:pPr>
            <a:endParaRPr lang="en-US">
              <a:solidFill>
                <a:srgbClr val="FF0000"/>
              </a:solidFill>
              <a:latin typeface="+mn-lt"/>
              <a:cs typeface="Calibri"/>
            </a:endParaRPr>
          </a:p>
          <a:p>
            <a:pPr>
              <a:lnSpc>
                <a:spcPct val="90000"/>
              </a:lnSpc>
              <a:spcBef>
                <a:spcPts val="750"/>
              </a:spcBef>
            </a:pPr>
            <a:r>
              <a:rPr lang="en-US" b="1">
                <a:latin typeface="+mn-lt"/>
                <a:cs typeface="Calibri"/>
              </a:rPr>
              <a:t>Some of the content may not apply to your role as a public transit operator; however, all of it must be covered to meet the ELDT requirement for your CDL.</a:t>
            </a:r>
          </a:p>
          <a:p>
            <a:pPr>
              <a:lnSpc>
                <a:spcPct val="90000"/>
              </a:lnSpc>
              <a:spcBef>
                <a:spcPts val="750"/>
              </a:spcBef>
            </a:pPr>
            <a:endParaRPr lang="en-US">
              <a:latin typeface="+mn-lt"/>
              <a:cs typeface="Calibri"/>
            </a:endParaRPr>
          </a:p>
          <a:p>
            <a:pPr>
              <a:lnSpc>
                <a:spcPct val="90000"/>
              </a:lnSpc>
              <a:spcBef>
                <a:spcPts val="750"/>
              </a:spcBef>
            </a:pPr>
            <a:r>
              <a:rPr lang="en-US">
                <a:latin typeface="+mn-lt"/>
                <a:cs typeface="Calibri"/>
              </a:rPr>
              <a:t>Please consult your instructor with any questions about what content applies to your role as a transit operator.</a:t>
            </a:r>
          </a:p>
        </p:txBody>
      </p:sp>
    </p:spTree>
    <p:extLst>
      <p:ext uri="{BB962C8B-B14F-4D97-AF65-F5344CB8AC3E}">
        <p14:creationId xmlns:p14="http://schemas.microsoft.com/office/powerpoint/2010/main" val="249924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30</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t>Bridge Formulas </a:t>
            </a:r>
            <a:endParaRPr lang="en-US" sz="1800"/>
          </a:p>
          <a:p>
            <a:r>
              <a:rPr lang="en-US" sz="1800">
                <a:ea typeface="+mn-lt"/>
                <a:cs typeface="+mn-lt"/>
              </a:rPr>
              <a:t>You must keep weights within legal limits. States have maximums for GVWRs, GCWRs, and axle weights. </a:t>
            </a:r>
            <a:endParaRPr lang="en-US" sz="1800">
              <a:cs typeface="Calibri"/>
            </a:endParaRPr>
          </a:p>
          <a:p>
            <a:r>
              <a:rPr lang="en-US" sz="1800">
                <a:ea typeface="+mn-lt"/>
                <a:cs typeface="+mn-lt"/>
              </a:rPr>
              <a:t>Often, maximum axle weights are set by a bridge formula. A bridge formula permits less maximum axle weight for axles that are closer together. This is to prevent overloading bridges and roadways.</a:t>
            </a:r>
          </a:p>
          <a:p>
            <a:r>
              <a:rPr lang="en-US" sz="1800">
                <a:ea typeface="+mn-lt"/>
                <a:cs typeface="+mn-lt"/>
              </a:rPr>
              <a:t>Overloading can have negative effects on steering, braking, and speed control.</a:t>
            </a:r>
          </a:p>
          <a:p>
            <a:r>
              <a:rPr lang="en-US" sz="1800">
                <a:ea typeface="+mn-lt"/>
                <a:cs typeface="+mn-lt"/>
              </a:rPr>
              <a:t>Overloaded trucks have to go very slowly on upgrades and gain too much speed on downgrades. Stopping distance increases. Brakes can fail when forced to work too hard. During bad weather or in mountains, it may not be safe to operate at legal maximum weights. Take this into account before driving.</a:t>
            </a:r>
            <a:endParaRPr lang="en-US" sz="1800">
              <a:cs typeface="Calibri"/>
            </a:endParaRPr>
          </a:p>
          <a:p>
            <a:r>
              <a:rPr lang="en-US" sz="1800">
                <a:cs typeface="Calibri"/>
              </a:rPr>
              <a:t>You can find information on Minnesota’s bridge formulas </a:t>
            </a:r>
            <a:r>
              <a:rPr lang="en-US" sz="1800">
                <a:cs typeface="Calibri"/>
                <a:hlinkClick r:id="rId3"/>
              </a:rPr>
              <a:t>on this website</a:t>
            </a:r>
            <a:endParaRPr lang="en-US" sz="1800">
              <a:cs typeface="Calibri"/>
            </a:endParaRPr>
          </a:p>
          <a:p>
            <a:endParaRPr lang="en-US" sz="1400">
              <a:cs typeface="Calibri"/>
            </a:endParaRPr>
          </a:p>
        </p:txBody>
      </p:sp>
      <p:sp>
        <p:nvSpPr>
          <p:cNvPr id="10" name="Oval 9">
            <a:extLst>
              <a:ext uri="{FF2B5EF4-FFF2-40B4-BE49-F238E27FC236}">
                <a16:creationId xmlns:a16="http://schemas.microsoft.com/office/drawing/2014/main" id="{EA081719-89BB-FC49-BB2B-5108C47DF8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FDE6F2-126F-3844-8933-1CA9E1E71A1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C08CE5-A5A1-F54F-83B0-F6DCE32400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F7BEA7-C16C-1941-9819-5F0A04DA183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5F2261-4245-BA4B-BBF0-E92540F365C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E182C5-356B-0E41-9F59-5429186EEC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A29A9477-0461-DB46-BD46-F8D9838A8D3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D2325C1-8A55-EC43-84AB-868FDA0EC7E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9038A94A-8E39-474A-B56A-5DA87E19C67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AD161474-22E1-5A44-ABBB-43C1BE0B7B5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33AA10F-07FE-5640-86DE-AE6C55EABC5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8577170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137160" indent="0">
              <a:buNone/>
            </a:pPr>
            <a:r>
              <a:rPr lang="en-US" sz="2600"/>
              <a:t>Things you can do to lessen the risks include:</a:t>
            </a:r>
            <a:endParaRPr lang="en-US" sz="2600">
              <a:cs typeface="Calibri"/>
            </a:endParaRPr>
          </a:p>
          <a:p>
            <a:pPr marL="137160" indent="0">
              <a:buNone/>
            </a:pPr>
            <a:endParaRPr lang="en-US" sz="2400">
              <a:cs typeface="Calibri"/>
            </a:endParaRPr>
          </a:p>
          <a:p>
            <a:pPr marL="342900" indent="-342900"/>
            <a:r>
              <a:rPr lang="en-US" sz="2400"/>
              <a:t>Adjust your driver seat area properly so that you have full access to all controls, permitting a comfortable arm position</a:t>
            </a:r>
            <a:endParaRPr lang="en-US" sz="2400">
              <a:cs typeface="Calibri"/>
            </a:endParaRPr>
          </a:p>
          <a:p>
            <a:pPr marL="342900" indent="-342900"/>
            <a:endParaRPr lang="en-US" sz="2400">
              <a:cs typeface="Calibri"/>
            </a:endParaRPr>
          </a:p>
          <a:p>
            <a:pPr marL="342900" indent="-342900"/>
            <a:r>
              <a:rPr lang="en-US" sz="2400"/>
              <a:t>Adjust </a:t>
            </a:r>
            <a:r>
              <a:rPr lang="en-US" sz="2400" u="sng"/>
              <a:t>all</a:t>
            </a:r>
            <a:r>
              <a:rPr lang="en-US" sz="2400"/>
              <a:t> mirrors properly</a:t>
            </a:r>
            <a:endParaRPr lang="en-US" sz="2400">
              <a:cs typeface="Calibri"/>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300</a:t>
            </a:fld>
            <a:endParaRPr lang="en-US"/>
          </a:p>
        </p:txBody>
      </p:sp>
      <p:sp>
        <p:nvSpPr>
          <p:cNvPr id="5" name="Oval 4">
            <a:extLst>
              <a:ext uri="{FF2B5EF4-FFF2-40B4-BE49-F238E27FC236}">
                <a16:creationId xmlns:a16="http://schemas.microsoft.com/office/drawing/2014/main" id="{B2FD6853-1FB8-EC4A-95B1-DB420039A74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77DBD7-7E3E-4040-B7F5-B9F853CFF75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B8BC2AC-FFAC-4F45-8F73-4E837E0CFC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6668EAE-A14F-A74C-9E70-5354DA8956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7EAF79-8611-7742-B77D-0AE84C13A82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FF9614-EF75-0B4B-909E-F5C9F09EB23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ABED28-29AB-714F-A1FB-4164E0EA261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869F81-6C5B-7D41-9AFE-75B04218C1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7CBDC5-6AB3-9E42-A8C0-E33F4A00A0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B4CC2F-1F67-2945-87EA-4ED29695C5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23A4B2-E22F-B24D-8A0C-19BE0D05D2D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2CB38E4-778B-204D-B769-9B179AB8E2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73371A2-BE98-CD44-AC0D-98086E50469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A77498-7C76-F34E-B578-3F43E32960E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F66CBC-D394-EF43-B4C2-D4E1C9C96A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D9DD6A-B626-074B-8200-BBFF536BD9B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D75270-3A1F-A54A-9A3C-BF20C0617C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226997B-36AD-AD49-8D67-1A62F9611ED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FAF6BA9-C3B4-0747-AB3C-67D1374852C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B0365E9-065F-7E41-98E9-FED3DF400AE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092700BD-0526-584E-B957-F94504538B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088C2798-F252-524D-AED5-A32FEC9B25F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BD552F3C-296D-AE41-A390-D2C9E3DB836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3476977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Wellness Awareness</a:t>
            </a:r>
            <a:endParaRPr lang="en-US"/>
          </a:p>
        </p:txBody>
      </p:sp>
      <p:sp>
        <p:nvSpPr>
          <p:cNvPr id="3" name="Content Placeholder 2"/>
          <p:cNvSpPr>
            <a:spLocks noGrp="1"/>
          </p:cNvSpPr>
          <p:nvPr>
            <p:ph idx="1"/>
          </p:nvPr>
        </p:nvSpPr>
        <p:spPr/>
        <p:txBody>
          <a:bodyPr/>
          <a:lstStyle/>
          <a:p>
            <a:pPr marL="480060" indent="-342900"/>
            <a:endParaRPr lang="en-US" sz="2400">
              <a:cs typeface="Calibri" panose="020F0502020204030204"/>
            </a:endParaRPr>
          </a:p>
          <a:p>
            <a:pPr marL="342900" indent="-342900">
              <a:buFont typeface="Arial" panose="05000000000000000000" pitchFamily="2" charset="2"/>
              <a:buChar char="•"/>
            </a:pPr>
            <a:r>
              <a:rPr lang="en-US" sz="2400"/>
              <a:t>Adjust</a:t>
            </a:r>
            <a:r>
              <a:rPr lang="uk-UA" sz="2400"/>
              <a:t> &amp; </a:t>
            </a:r>
            <a:r>
              <a:rPr lang="en-US" sz="2400"/>
              <a:t>re-adjust lumbar support throughout the day</a:t>
            </a:r>
            <a:endParaRPr lang="en-US" sz="2400">
              <a:cs typeface="Calibri" panose="020F0502020204030204"/>
            </a:endParaRPr>
          </a:p>
          <a:p>
            <a:pPr marL="342900" indent="-342900">
              <a:buFont typeface="Arial" panose="05000000000000000000" pitchFamily="2" charset="2"/>
              <a:buChar char="•"/>
            </a:pPr>
            <a:endParaRPr lang="en-US" sz="2400">
              <a:cs typeface="Calibri" panose="020F0502020204030204"/>
            </a:endParaRPr>
          </a:p>
          <a:p>
            <a:pPr marL="342900" indent="-342900">
              <a:buFont typeface="Arial" panose="05000000000000000000" pitchFamily="2" charset="2"/>
              <a:buChar char="•"/>
            </a:pPr>
            <a:r>
              <a:rPr lang="en-US" sz="2400"/>
              <a:t>Take advantage of non-driving time to stretch your back</a:t>
            </a:r>
            <a:r>
              <a:rPr lang="uk-UA" sz="2400"/>
              <a:t> &amp; </a:t>
            </a:r>
            <a:r>
              <a:rPr lang="en-US" sz="2400"/>
              <a:t>leg muscles. Stretching enhances circulation</a:t>
            </a:r>
            <a:r>
              <a:rPr lang="uk-UA" sz="2400"/>
              <a:t> &amp; </a:t>
            </a:r>
            <a:r>
              <a:rPr lang="en-US" sz="2400"/>
              <a:t>reduces muscle tension. </a:t>
            </a:r>
            <a:endParaRPr lang="en-US" sz="2400">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r>
              <a:rPr lang="en-US"/>
              <a:t>/ </a:t>
            </a:r>
            <a:fld id="{F65EB6D9-0055-40C0-B36E-48039CA07B30}" type="slidenum">
              <a:rPr lang="en-US" smtClean="0"/>
              <a:pPr/>
              <a:t>301</a:t>
            </a:fld>
            <a:endParaRPr lang="en-US"/>
          </a:p>
        </p:txBody>
      </p:sp>
      <p:sp>
        <p:nvSpPr>
          <p:cNvPr id="5" name="Oval 4">
            <a:extLst>
              <a:ext uri="{FF2B5EF4-FFF2-40B4-BE49-F238E27FC236}">
                <a16:creationId xmlns:a16="http://schemas.microsoft.com/office/drawing/2014/main" id="{0DF22197-6074-A644-879E-350D94F93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049A91E-1F65-E743-B9FF-5288AD97667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0D4AC3-F0AB-D24E-9A52-F62BFA509D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19EB4-312A-3F4D-844A-C1338AEBEC4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588732-9DB9-DD47-B7D9-C5FC6A2DE62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F8039-F684-C44F-92A9-4D0F40796C8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A44437-DE15-BC43-9301-885B7ADC081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AF5C83-CE8F-494E-97E6-D686E3A0645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3525963-8087-D44C-A4FF-3B3904F596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7D7D22-05B0-3D49-8CC3-0536F6F9102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C7D0B3-F87B-8A48-9344-958FDAADD8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8AFAE3-3682-1147-9CF7-AA7990C0E5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370B3E-765A-B948-9843-428083D657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C4EDB9-A653-A44D-90CB-7C2ACB00265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4A26F5-7037-1A4F-90AB-4B2F9A741B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CC1BE07-5DB2-0E4E-8A4F-B169A8FEAC6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C6438E3-01A5-E646-99DB-20B6D30BE39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048FA5-EFC3-124D-A068-BEA6D85069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76D828A1-F54B-244A-82E7-599B0ADCEB4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4C1F14-798A-EC48-98AA-5C4DD4F208E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3180059E-B054-4242-A659-8BEAE5A87786}"/>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EC8207FA-28DD-6445-B856-DE5E039947E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84AA572E-E935-DF44-8072-35209CB9B9F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69828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31</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658845" y="2095049"/>
            <a:ext cx="8175955"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t>Height Limitations and Clearances</a:t>
            </a:r>
            <a:endParaRPr lang="en-US"/>
          </a:p>
          <a:p>
            <a:r>
              <a:rPr lang="en-US">
                <a:cs typeface="Calibri"/>
              </a:rPr>
              <a:t>No vehicles in Minnesota may exceed a height of 13 feet, 6 inches without a special permit</a:t>
            </a:r>
          </a:p>
          <a:p>
            <a:r>
              <a:rPr lang="en-US">
                <a:ea typeface="+mn-lt"/>
                <a:cs typeface="+mn-lt"/>
              </a:rPr>
              <a:t>When overpasses are lower than 14-feet, 6-inches (a foot above regulation height) MnDOT posts either a bridge height to notify drivers or a low clearance’ sign.</a:t>
            </a:r>
          </a:p>
          <a:p>
            <a:r>
              <a:rPr lang="en-US">
                <a:cs typeface="Calibri"/>
              </a:rPr>
              <a:t>You also may be able to search for low clearance bridges and overpasses in your state/region, so you are prepared when trip planning. </a:t>
            </a:r>
          </a:p>
        </p:txBody>
      </p:sp>
      <p:sp>
        <p:nvSpPr>
          <p:cNvPr id="10" name="Oval 9">
            <a:extLst>
              <a:ext uri="{FF2B5EF4-FFF2-40B4-BE49-F238E27FC236}">
                <a16:creationId xmlns:a16="http://schemas.microsoft.com/office/drawing/2014/main" id="{C1582F40-8D17-9340-B4E0-48226C2A11C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963245-43AA-FB4B-BC89-E2DF25613B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AD9648-358F-AB45-97CF-E6CB94A51D4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61EF25-D797-854D-938D-8846E89DBF9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6FC34E-F734-C64A-9D99-325655EBDD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6E5A39-3A26-B24A-BDA5-B6053F2698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A6B4D0C-9B54-834D-81FC-A221860A58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AFFA61-85CD-FB48-B121-4B267E16967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CE7A52A-BB6F-7F44-B9B2-07C9A50C5FC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DF79553-8088-C446-A928-B1DB330B4C2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D98AF2E0-A612-5041-B52B-98526F0A7D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69009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0" indent="0">
              <a:buNone/>
            </a:pPr>
            <a:endParaRPr lang="en-US" sz="2400">
              <a:cs typeface="Calibri"/>
            </a:endParaRPr>
          </a:p>
          <a:p>
            <a:pPr marL="0" indent="0">
              <a:buNone/>
            </a:pPr>
            <a:endParaRPr lang="en-US" sz="1700" b="1"/>
          </a:p>
          <a:p>
            <a:endParaRPr lang="en-US" sz="17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32</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5351771"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Size differences greatly affect how truck and bus drivers operate – and all road users should be aware of their unique safety challenges to help keep everyone on our roads safe. </a:t>
            </a:r>
            <a:endParaRPr lang="en-US">
              <a:cs typeface="Calibri"/>
            </a:endParaRPr>
          </a:p>
          <a:p>
            <a:r>
              <a:rPr lang="en-US">
                <a:ea typeface="+mn-lt"/>
                <a:cs typeface="+mn-lt"/>
              </a:rPr>
              <a:t>Trucks are often 20 to 30 times heavier than passenger vehicles.</a:t>
            </a:r>
            <a:endParaRPr lang="en-US">
              <a:cs typeface="Calibri"/>
            </a:endParaRPr>
          </a:p>
          <a:p>
            <a:r>
              <a:rPr lang="en-US">
                <a:ea typeface="+mn-lt"/>
                <a:cs typeface="+mn-lt"/>
              </a:rPr>
              <a:t>The huge mass of a truck or bus increases the risk of more severe crash damage, injuries and fatalities. </a:t>
            </a:r>
            <a:endParaRPr lang="en-US">
              <a:cs typeface="Calibri"/>
            </a:endParaRPr>
          </a:p>
          <a:p>
            <a:endParaRPr lang="en-US">
              <a:cs typeface="Calibri"/>
            </a:endParaRPr>
          </a:p>
        </p:txBody>
      </p:sp>
      <p:pic>
        <p:nvPicPr>
          <p:cNvPr id="5" name="Picture 6">
            <a:extLst>
              <a:ext uri="{FF2B5EF4-FFF2-40B4-BE49-F238E27FC236}">
                <a16:creationId xmlns:a16="http://schemas.microsoft.com/office/drawing/2014/main" id="{19CF7C8C-1ED1-478F-A97F-0BD26EF807CB}"/>
              </a:ext>
            </a:extLst>
          </p:cNvPr>
          <p:cNvPicPr>
            <a:picLocks noChangeAspect="1"/>
          </p:cNvPicPr>
          <p:nvPr/>
        </p:nvPicPr>
        <p:blipFill>
          <a:blip r:embed="rId3"/>
          <a:stretch>
            <a:fillRect/>
          </a:stretch>
        </p:blipFill>
        <p:spPr>
          <a:xfrm>
            <a:off x="5865691" y="2651965"/>
            <a:ext cx="2743200" cy="2743200"/>
          </a:xfrm>
          <a:prstGeom prst="rect">
            <a:avLst/>
          </a:prstGeom>
        </p:spPr>
      </p:pic>
      <p:sp>
        <p:nvSpPr>
          <p:cNvPr id="11" name="Oval 10">
            <a:extLst>
              <a:ext uri="{FF2B5EF4-FFF2-40B4-BE49-F238E27FC236}">
                <a16:creationId xmlns:a16="http://schemas.microsoft.com/office/drawing/2014/main" id="{14140D9D-5E7F-C04A-8D14-0DE8303B69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D3C8CD4-1EC1-904F-81E6-3DEBDB7B347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6BA3A5-0DB6-6046-AE45-35C4762B9CB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F0165B-D138-D24A-8E6A-53F402F928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E61E8C-4182-404D-8016-605A09636D3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16A110-3A88-FC4A-9AED-ED27397054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71116C86-5F8D-7647-8AE6-F70370280F0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C5887A-5F93-8E40-9304-6D66EA5CAE7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0A51347-BEA8-DD4C-937C-ABC8D872224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20842A4-C52F-3341-9773-69D07040A27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7FB3987-BCAE-6840-AF81-0F773435DE6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21364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33</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1FF78B40-BFF5-4627-9147-7C7EE0D316A0}"/>
              </a:ext>
            </a:extLst>
          </p:cNvPr>
          <p:cNvSpPr txBox="1">
            <a:spLocks/>
          </p:cNvSpPr>
          <p:nvPr/>
        </p:nvSpPr>
        <p:spPr bwMode="auto">
          <a:xfrm>
            <a:off x="428195" y="2095049"/>
            <a:ext cx="8509116" cy="44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ea typeface="+mn-lt"/>
                <a:cs typeface="+mn-lt"/>
              </a:rPr>
              <a:t>Hazard Awareness of Vehicle Size and Weight Limitations</a:t>
            </a:r>
            <a:endParaRPr lang="en-US" b="1">
              <a:cs typeface="Calibri"/>
            </a:endParaRPr>
          </a:p>
          <a:p>
            <a:r>
              <a:rPr lang="en-US">
                <a:ea typeface="+mn-lt"/>
                <a:cs typeface="+mn-lt"/>
              </a:rPr>
              <a:t>Tall vehicles have a higher center of gravity, roll over more easily than smaller vehicles and must go much slower on curves and ramps.</a:t>
            </a:r>
          </a:p>
          <a:p>
            <a:r>
              <a:rPr lang="en-US">
                <a:ea typeface="+mn-lt"/>
                <a:cs typeface="+mn-lt"/>
              </a:rPr>
              <a:t>Large vehicles generate wind gusts that can push smaller vehicles into other lanes.</a:t>
            </a:r>
            <a:endParaRPr lang="en-US"/>
          </a:p>
          <a:p>
            <a:r>
              <a:rPr lang="en-US">
                <a:ea typeface="+mn-lt"/>
                <a:cs typeface="+mn-lt"/>
              </a:rPr>
              <a:t>Smaller vehicles can be pushed or pulled under a commercial vehicle with high ground clearance.</a:t>
            </a:r>
          </a:p>
          <a:p>
            <a:r>
              <a:rPr lang="en-US">
                <a:ea typeface="+mn-lt"/>
                <a:cs typeface="+mn-lt"/>
              </a:rPr>
              <a:t>Drivers must obey all posted signs regarding maximum truck width, length, height and weight limits. </a:t>
            </a:r>
          </a:p>
          <a:p>
            <a:endParaRPr lang="en-US">
              <a:cs typeface="Calibri"/>
            </a:endParaRPr>
          </a:p>
          <a:p>
            <a:endParaRPr lang="en-US">
              <a:cs typeface="Calibri"/>
            </a:endParaRPr>
          </a:p>
          <a:p>
            <a:endParaRPr lang="en-US">
              <a:cs typeface="Calibri"/>
            </a:endParaRPr>
          </a:p>
        </p:txBody>
      </p:sp>
      <p:sp>
        <p:nvSpPr>
          <p:cNvPr id="10" name="Oval 9">
            <a:extLst>
              <a:ext uri="{FF2B5EF4-FFF2-40B4-BE49-F238E27FC236}">
                <a16:creationId xmlns:a16="http://schemas.microsoft.com/office/drawing/2014/main" id="{8E49FAEE-26B9-E54A-8403-CDB8FD61CB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231A36-9043-1545-9251-22AD43AED9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E73F623-BDD4-9543-B7E5-CA517C61B1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A3F72E-5232-BA47-9B1C-5C000407874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503180-52F7-FC4C-AE64-709754225BE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7BB989-49CE-B34A-8DB4-0D9FD0513B7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5B041AF3-F17E-6540-86D6-CB498015B70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5DC71F-172B-6F45-A0C3-9068EC41D74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41CEDDA-E2FA-324F-BF5A-1FC1947197B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2C257433-8637-AF46-A5B3-A0BDB27DCB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F22457B2-83A4-A348-9564-BA704880739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45856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1.2 Control Systems/Dashboard</a:t>
            </a:r>
            <a:br>
              <a:rPr lang="en-US" b="0">
                <a:ea typeface="+mj-lt"/>
                <a:cs typeface="+mj-lt"/>
              </a:rPr>
            </a:br>
            <a:endParaRPr lang="en-US" sz="1500" b="0">
              <a:cs typeface="Calibri Light"/>
            </a:endParaRPr>
          </a:p>
        </p:txBody>
      </p:sp>
      <p:sp>
        <p:nvSpPr>
          <p:cNvPr id="5" name="Oval 4">
            <a:extLst>
              <a:ext uri="{FF2B5EF4-FFF2-40B4-BE49-F238E27FC236}">
                <a16:creationId xmlns:a16="http://schemas.microsoft.com/office/drawing/2014/main" id="{C78B1E10-F378-4149-A41B-D3E0E9BD5F2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A7B330-61C1-9447-99ED-78893F2BE2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3D22277-83B4-E645-9BBF-2E6002C92BD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A0B657-C4CC-5748-9684-176DF857E82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66AAE4-A624-204F-AEFE-89C9CD2D7DE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202982-FD26-8848-8689-E42A2B1F22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79F2E4-6614-BD4D-B78E-1F03425BF27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FA79-6F81-0944-89D3-F59E7C14F6A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CCE7D4-A615-4744-B8F3-CD1773A0A821}"/>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4" name="TextBox 13">
            <a:extLst>
              <a:ext uri="{FF2B5EF4-FFF2-40B4-BE49-F238E27FC236}">
                <a16:creationId xmlns:a16="http://schemas.microsoft.com/office/drawing/2014/main" id="{9883878A-380A-6040-8E4F-769127E07EA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77952550-9DCD-CB45-A102-16B3192A249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6" name="TextBox 15">
            <a:extLst>
              <a:ext uri="{FF2B5EF4-FFF2-40B4-BE49-F238E27FC236}">
                <a16:creationId xmlns:a16="http://schemas.microsoft.com/office/drawing/2014/main" id="{AB1AB8CE-725A-464E-B66F-98A8F37D9737}"/>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17" name="TextBox 16">
            <a:extLst>
              <a:ext uri="{FF2B5EF4-FFF2-40B4-BE49-F238E27FC236}">
                <a16:creationId xmlns:a16="http://schemas.microsoft.com/office/drawing/2014/main" id="{2FE7B385-DF01-2D44-8943-F80C69F9E36E}"/>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A1.1.2, BA.1.1.2, and B1.1.2</a:t>
            </a:r>
          </a:p>
        </p:txBody>
      </p:sp>
    </p:spTree>
    <p:extLst>
      <p:ext uri="{BB962C8B-B14F-4D97-AF65-F5344CB8AC3E}">
        <p14:creationId xmlns:p14="http://schemas.microsoft.com/office/powerpoint/2010/main" val="110489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AC761F6-4619-4E5C-882F-82ABDFEA28B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C3DEFFA0-28A5-4E75-9322-DD3BE101318F}"/>
              </a:ext>
            </a:extLst>
          </p:cNvPr>
          <p:cNvSpPr>
            <a:spLocks noGrp="1"/>
          </p:cNvSpPr>
          <p:nvPr>
            <p:ph sz="half" idx="1"/>
          </p:nvPr>
        </p:nvSpPr>
        <p:spPr/>
        <p:txBody>
          <a:bodyPr/>
          <a:lstStyle/>
          <a:p>
            <a:pPr marL="0" indent="0">
              <a:buNone/>
            </a:pPr>
            <a:r>
              <a:rPr lang="en-US" sz="1800" b="1"/>
              <a:t>Dashboard Gauges:</a:t>
            </a:r>
            <a:endParaRPr lang="en-US" sz="1800"/>
          </a:p>
          <a:p>
            <a:r>
              <a:rPr lang="en-US" sz="1800"/>
              <a:t>Oil Pressure</a:t>
            </a:r>
          </a:p>
          <a:p>
            <a:r>
              <a:rPr lang="en-US" sz="1800"/>
              <a:t>Ammeter and/or Voltmeter</a:t>
            </a:r>
          </a:p>
          <a:p>
            <a:r>
              <a:rPr lang="en-US" sz="1800"/>
              <a:t>Coolant Temperature</a:t>
            </a:r>
          </a:p>
          <a:p>
            <a:r>
              <a:rPr lang="en-US" sz="1800"/>
              <a:t>Engine Oil Temperature</a:t>
            </a:r>
          </a:p>
          <a:p>
            <a:r>
              <a:rPr lang="en-US" sz="1800"/>
              <a:t>Warning Lights &amp; Buzzers (Oil, coolant, charging circuit warning lights should go out right away)</a:t>
            </a:r>
          </a:p>
          <a:p>
            <a:endParaRPr lang="en-US" sz="1000"/>
          </a:p>
          <a:p>
            <a:endParaRPr lang="en-US" sz="1800"/>
          </a:p>
          <a:p>
            <a:endParaRPr lang="en-US" sz="1800"/>
          </a:p>
        </p:txBody>
      </p:sp>
      <p:sp>
        <p:nvSpPr>
          <p:cNvPr id="2" name="Content Placeholder 1">
            <a:extLst>
              <a:ext uri="{FF2B5EF4-FFF2-40B4-BE49-F238E27FC236}">
                <a16:creationId xmlns:a16="http://schemas.microsoft.com/office/drawing/2014/main" id="{D6702E29-2075-CE44-8912-0E3C1C5BC37D}"/>
              </a:ext>
            </a:extLst>
          </p:cNvPr>
          <p:cNvSpPr>
            <a:spLocks noGrp="1"/>
          </p:cNvSpPr>
          <p:nvPr>
            <p:ph sz="half" idx="2"/>
          </p:nvPr>
        </p:nvSpPr>
        <p:spPr/>
        <p:txBody>
          <a:bodyPr/>
          <a:lstStyle/>
          <a:p>
            <a:pPr marL="0" indent="0">
              <a:buNone/>
            </a:pPr>
            <a:r>
              <a:rPr lang="en-US" sz="1800" b="1"/>
              <a:t>Lights:</a:t>
            </a:r>
          </a:p>
          <a:p>
            <a:r>
              <a:rPr lang="en-US" sz="1800"/>
              <a:t>Headlights</a:t>
            </a:r>
          </a:p>
          <a:p>
            <a:r>
              <a:rPr lang="en-US" sz="1800"/>
              <a:t>Dimmer Switch</a:t>
            </a:r>
          </a:p>
          <a:p>
            <a:r>
              <a:rPr lang="en-US" sz="1800"/>
              <a:t>Turn Signal</a:t>
            </a:r>
          </a:p>
          <a:p>
            <a:r>
              <a:rPr lang="en-US" sz="1800"/>
              <a:t>Four-Way Flashers</a:t>
            </a:r>
          </a:p>
          <a:p>
            <a:r>
              <a:rPr lang="en-US" sz="1800"/>
              <a:t>Clearance, Identification, Marker Light Switch(es)</a:t>
            </a:r>
          </a:p>
          <a:p>
            <a:pPr marL="0" indent="0">
              <a:buNone/>
            </a:pPr>
            <a:endParaRPr lang="en-US" sz="1800"/>
          </a:p>
        </p:txBody>
      </p:sp>
      <p:sp>
        <p:nvSpPr>
          <p:cNvPr id="4" name="Slide Number Placeholder 3">
            <a:extLst>
              <a:ext uri="{FF2B5EF4-FFF2-40B4-BE49-F238E27FC236}">
                <a16:creationId xmlns:a16="http://schemas.microsoft.com/office/drawing/2014/main" id="{54D7D9F2-44BB-48EF-8DE9-787F38DD156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35</a:t>
            </a:fld>
            <a:endParaRPr lang="en-US"/>
          </a:p>
        </p:txBody>
      </p:sp>
      <p:sp>
        <p:nvSpPr>
          <p:cNvPr id="6" name="Oval 5">
            <a:extLst>
              <a:ext uri="{FF2B5EF4-FFF2-40B4-BE49-F238E27FC236}">
                <a16:creationId xmlns:a16="http://schemas.microsoft.com/office/drawing/2014/main" id="{473E17FB-22EF-6A4D-BA60-287FBC2A81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2E2C31-79AB-F849-8852-09C0DB6D9B1C}"/>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7255EE-DF37-404D-B1B4-8D8F97925D6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0DBA8F-C39F-D947-9A04-F6479BE7022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9E2DA1-2431-4A4D-8A13-BDB35DC484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8FDF27-9316-B442-AD36-E38CC65A4F5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29C4D2-4643-F24E-9E11-9D22ADA2C09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5EF69F-2880-544C-8495-7BCB7879784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07F12A-A877-F64F-A55C-8177B632B55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51CEDA2-FD2C-3F40-9CA0-C23E4336C74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D6A9142E-1817-A540-99FB-C0FFE0E7E41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64085C5-8B44-8845-8E1E-208B3ED2E9D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2730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79435D0-12F0-486F-8C60-4E76A8F2043C}"/>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265D9B7A-8425-4492-B04F-521F8BE3D921}"/>
              </a:ext>
            </a:extLst>
          </p:cNvPr>
          <p:cNvSpPr>
            <a:spLocks noGrp="1"/>
          </p:cNvSpPr>
          <p:nvPr>
            <p:ph sz="half" idx="1"/>
          </p:nvPr>
        </p:nvSpPr>
        <p:spPr/>
        <p:txBody>
          <a:bodyPr/>
          <a:lstStyle/>
          <a:p>
            <a:pPr marL="0" indent="0">
              <a:buNone/>
            </a:pPr>
            <a:r>
              <a:rPr lang="en-US" sz="1800" b="1"/>
              <a:t>Vehicle Controls:</a:t>
            </a:r>
          </a:p>
          <a:p>
            <a:r>
              <a:rPr lang="en-US" sz="1800"/>
              <a:t>Steering Wheel</a:t>
            </a:r>
          </a:p>
          <a:p>
            <a:r>
              <a:rPr lang="en-US" sz="1800"/>
              <a:t>Clutch</a:t>
            </a:r>
          </a:p>
          <a:p>
            <a:r>
              <a:rPr lang="en-US" sz="1800"/>
              <a:t>Accelerator (Gas Pedal)</a:t>
            </a:r>
          </a:p>
          <a:p>
            <a:r>
              <a:rPr lang="en-US" sz="1800"/>
              <a:t>Brake Controls:</a:t>
            </a:r>
          </a:p>
          <a:p>
            <a:pPr lvl="1"/>
            <a:r>
              <a:rPr lang="en-US"/>
              <a:t>Foot Brake</a:t>
            </a:r>
          </a:p>
          <a:p>
            <a:pPr lvl="1"/>
            <a:r>
              <a:rPr lang="en-US"/>
              <a:t>Trailer Brake (if equipped)</a:t>
            </a:r>
          </a:p>
          <a:p>
            <a:pPr lvl="1"/>
            <a:r>
              <a:rPr lang="en-US"/>
              <a:t>Parking Brake</a:t>
            </a:r>
          </a:p>
          <a:p>
            <a:pPr lvl="1"/>
            <a:r>
              <a:rPr lang="en-US"/>
              <a:t>Retarder Controls (if equipped)</a:t>
            </a:r>
          </a:p>
          <a:p>
            <a:pPr marL="342900" lvl="1" indent="0">
              <a:buNone/>
            </a:pPr>
            <a:endParaRPr lang="en-US"/>
          </a:p>
        </p:txBody>
      </p:sp>
      <p:sp>
        <p:nvSpPr>
          <p:cNvPr id="2" name="Content Placeholder 1">
            <a:extLst>
              <a:ext uri="{FF2B5EF4-FFF2-40B4-BE49-F238E27FC236}">
                <a16:creationId xmlns:a16="http://schemas.microsoft.com/office/drawing/2014/main" id="{9626033A-2D73-2A45-81FE-C61A415D51EB}"/>
              </a:ext>
            </a:extLst>
          </p:cNvPr>
          <p:cNvSpPr>
            <a:spLocks noGrp="1"/>
          </p:cNvSpPr>
          <p:nvPr>
            <p:ph sz="half" idx="2"/>
          </p:nvPr>
        </p:nvSpPr>
        <p:spPr/>
        <p:txBody>
          <a:bodyPr/>
          <a:lstStyle/>
          <a:p>
            <a:r>
              <a:rPr lang="en-US" sz="2000"/>
              <a:t>Transmission Controls</a:t>
            </a:r>
          </a:p>
          <a:p>
            <a:r>
              <a:rPr lang="en-US" sz="2000"/>
              <a:t>Interaxle Differential Lock (if equipped)</a:t>
            </a:r>
          </a:p>
          <a:p>
            <a:r>
              <a:rPr lang="en-US" sz="2000"/>
              <a:t>Horn(s)</a:t>
            </a:r>
          </a:p>
          <a:p>
            <a:r>
              <a:rPr lang="en-US" sz="2000"/>
              <a:t>Windshield  Wiper/Washer</a:t>
            </a:r>
          </a:p>
          <a:p>
            <a:r>
              <a:rPr lang="en-US" sz="2000"/>
              <a:t>Mirrors &amp; Windshield</a:t>
            </a:r>
          </a:p>
          <a:p>
            <a:pPr lvl="1"/>
            <a:endParaRPr lang="en-US" sz="1400"/>
          </a:p>
          <a:p>
            <a:pPr marL="0" indent="0">
              <a:buNone/>
            </a:pPr>
            <a:endParaRPr lang="en-US"/>
          </a:p>
        </p:txBody>
      </p:sp>
      <p:sp>
        <p:nvSpPr>
          <p:cNvPr id="4" name="Slide Number Placeholder 3">
            <a:extLst>
              <a:ext uri="{FF2B5EF4-FFF2-40B4-BE49-F238E27FC236}">
                <a16:creationId xmlns:a16="http://schemas.microsoft.com/office/drawing/2014/main" id="{3E41B886-9ABE-4776-8D4B-0F94F35ABC1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36</a:t>
            </a:fld>
            <a:endParaRPr lang="en-US"/>
          </a:p>
        </p:txBody>
      </p:sp>
      <p:sp>
        <p:nvSpPr>
          <p:cNvPr id="6" name="Oval 5">
            <a:extLst>
              <a:ext uri="{FF2B5EF4-FFF2-40B4-BE49-F238E27FC236}">
                <a16:creationId xmlns:a16="http://schemas.microsoft.com/office/drawing/2014/main" id="{E8337FA1-E7DE-CE40-BA4C-0B2CBF4C5819}"/>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72EA65-C1EE-B340-8288-BE8EB99554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FB52B4-ADDC-DC4A-BFA1-022B90E662A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CA4C59-324D-2C44-9A1B-65397905489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40AC7E-A7C5-5F42-BEDE-2A224FEDA7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ED9BA20-086C-2C4A-8650-1776ED3A73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0F69D2-0211-D141-BFB0-E4A0179B8FB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5E41C5-9D92-C346-9AEB-EB2DC25D9C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9F1073-24C4-7540-A0AC-8894E55F80A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87AD8DA0-5320-5747-9273-F810032D32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327BDDBC-4158-134A-A94C-736DD427125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79A28983-3781-5242-B513-2C7621C32B8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13586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ACD259B-AFAD-4948-9638-CAD82D0BD832}"/>
              </a:ext>
            </a:extLst>
          </p:cNvPr>
          <p:cNvSpPr>
            <a:spLocks noGrp="1"/>
          </p:cNvSpPr>
          <p:nvPr>
            <p:ph type="title"/>
          </p:nvPr>
        </p:nvSpPr>
        <p:spPr/>
        <p:txBody>
          <a:bodyPr/>
          <a:lstStyle/>
          <a:p>
            <a:r>
              <a:rPr lang="en-US" b="0">
                <a:cs typeface="Calibri Light"/>
              </a:rPr>
              <a:t>Control Systems/Dashboard</a:t>
            </a:r>
          </a:p>
        </p:txBody>
      </p:sp>
      <p:sp>
        <p:nvSpPr>
          <p:cNvPr id="3" name="Content Placeholder 2">
            <a:extLst>
              <a:ext uri="{FF2B5EF4-FFF2-40B4-BE49-F238E27FC236}">
                <a16:creationId xmlns:a16="http://schemas.microsoft.com/office/drawing/2014/main" id="{4017A9EE-C774-45F5-907A-9649B14E59B6}"/>
              </a:ext>
            </a:extLst>
          </p:cNvPr>
          <p:cNvSpPr>
            <a:spLocks noGrp="1"/>
          </p:cNvSpPr>
          <p:nvPr>
            <p:ph idx="1"/>
          </p:nvPr>
        </p:nvSpPr>
        <p:spPr/>
        <p:txBody>
          <a:bodyPr/>
          <a:lstStyle/>
          <a:p>
            <a:pPr marL="0" indent="0">
              <a:buNone/>
            </a:pPr>
            <a:r>
              <a:rPr lang="en-US" sz="2400" b="1"/>
              <a:t>Emergency Equipment:</a:t>
            </a:r>
          </a:p>
          <a:p>
            <a:r>
              <a:rPr lang="en-US" sz="2400"/>
              <a:t>Spare Electrical Fuses (unless vehicle as circuit breakers)</a:t>
            </a:r>
          </a:p>
          <a:p>
            <a:r>
              <a:rPr lang="en-US" sz="2400"/>
              <a:t>Three Red Reflective Triangles</a:t>
            </a:r>
          </a:p>
          <a:p>
            <a:r>
              <a:rPr lang="en-US" sz="2400"/>
              <a:t>Properly Charged &amp; Rated Fire Extinguisher</a:t>
            </a:r>
          </a:p>
          <a:p>
            <a:r>
              <a:rPr lang="en-US" sz="2400"/>
              <a:t>Tire Chains</a:t>
            </a:r>
          </a:p>
          <a:p>
            <a:r>
              <a:rPr lang="en-US" sz="2400"/>
              <a:t>Tire-Changing Equipment</a:t>
            </a:r>
          </a:p>
          <a:p>
            <a:r>
              <a:rPr lang="en-US" sz="2400"/>
              <a:t>Accident-Reporting Kit (Packet)</a:t>
            </a:r>
          </a:p>
          <a:p>
            <a:r>
              <a:rPr lang="en-US" sz="2400"/>
              <a:t>List of Emergency Phone Numbers</a:t>
            </a:r>
          </a:p>
        </p:txBody>
      </p:sp>
      <p:sp>
        <p:nvSpPr>
          <p:cNvPr id="4" name="Slide Number Placeholder 3">
            <a:extLst>
              <a:ext uri="{FF2B5EF4-FFF2-40B4-BE49-F238E27FC236}">
                <a16:creationId xmlns:a16="http://schemas.microsoft.com/office/drawing/2014/main" id="{A0B6AB3A-FCFA-44C2-B9B3-44563FC92E9A}"/>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37</a:t>
            </a:fld>
            <a:endParaRPr lang="en-US"/>
          </a:p>
        </p:txBody>
      </p:sp>
      <p:sp>
        <p:nvSpPr>
          <p:cNvPr id="6" name="Oval 5">
            <a:extLst>
              <a:ext uri="{FF2B5EF4-FFF2-40B4-BE49-F238E27FC236}">
                <a16:creationId xmlns:a16="http://schemas.microsoft.com/office/drawing/2014/main" id="{DC632783-0956-9348-B6FF-27D2ABBDCBB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D00D36-EB43-484C-92F2-A7A29760FB6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4FF7EC-7BCE-CD48-9C3A-B96822C513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7ABBE2-BC0B-8643-AEBA-279E6633BF6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25BFF9-37A0-BF41-BF9A-CF32A3607E9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D17D7D2-76AA-FA4F-BBDA-22F9DB6153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B1668E-86CD-BA45-9BD3-B072ED9E95A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88D659-15E3-294A-B957-45A0F88FFB4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10D09C-047A-164E-9369-D5E882C6C4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5" name="TextBox 14">
            <a:extLst>
              <a:ext uri="{FF2B5EF4-FFF2-40B4-BE49-F238E27FC236}">
                <a16:creationId xmlns:a16="http://schemas.microsoft.com/office/drawing/2014/main" id="{56B83215-28AF-8341-9198-70A1BD23FD2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6" name="Oval 15">
            <a:extLst>
              <a:ext uri="{FF2B5EF4-FFF2-40B4-BE49-F238E27FC236}">
                <a16:creationId xmlns:a16="http://schemas.microsoft.com/office/drawing/2014/main" id="{ABC3A48C-740C-034C-A637-D2BB41CB2D45}"/>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0DB4161B-F8EF-C746-AC66-49D51860F9F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495595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6179D-CB18-4F69-8874-5BF9DAD2924E}"/>
              </a:ext>
            </a:extLst>
          </p:cNvPr>
          <p:cNvSpPr txBox="1"/>
          <p:nvPr/>
        </p:nvSpPr>
        <p:spPr>
          <a:xfrm>
            <a:off x="1073761" y="1018809"/>
            <a:ext cx="6727214" cy="424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750"/>
              </a:spcBef>
              <a:buFont typeface="Arial"/>
              <a:buChar char="•"/>
            </a:pPr>
            <a:endParaRPr lang="en-US" sz="2400">
              <a:cs typeface="Calibri" panose="020F0502020204030204" pitchFamily="34" charset="0"/>
            </a:endParaRPr>
          </a:p>
        </p:txBody>
      </p:sp>
      <p:sp>
        <p:nvSpPr>
          <p:cNvPr id="4" name="Title 3">
            <a:extLst>
              <a:ext uri="{FF2B5EF4-FFF2-40B4-BE49-F238E27FC236}">
                <a16:creationId xmlns:a16="http://schemas.microsoft.com/office/drawing/2014/main" id="{C0B24DD5-BC02-4AC6-8492-B171FFA5259B}"/>
              </a:ext>
            </a:extLst>
          </p:cNvPr>
          <p:cNvSpPr>
            <a:spLocks noGrp="1"/>
          </p:cNvSpPr>
          <p:nvPr>
            <p:ph type="title"/>
          </p:nvPr>
        </p:nvSpPr>
        <p:spPr/>
        <p:txBody>
          <a:bodyPr/>
          <a:lstStyle/>
          <a:p>
            <a:r>
              <a:rPr lang="en-US" b="0">
                <a:cs typeface="Calibri Light"/>
              </a:rPr>
              <a:t>Control Systems/Dashboard</a:t>
            </a:r>
          </a:p>
        </p:txBody>
      </p:sp>
      <p:sp>
        <p:nvSpPr>
          <p:cNvPr id="5" name="Content Placeholder 4">
            <a:extLst>
              <a:ext uri="{FF2B5EF4-FFF2-40B4-BE49-F238E27FC236}">
                <a16:creationId xmlns:a16="http://schemas.microsoft.com/office/drawing/2014/main" id="{A944A6F6-09BC-44D3-944A-D43ED4D15CF1}"/>
              </a:ext>
            </a:extLst>
          </p:cNvPr>
          <p:cNvSpPr>
            <a:spLocks noGrp="1"/>
          </p:cNvSpPr>
          <p:nvPr>
            <p:ph idx="1"/>
          </p:nvPr>
        </p:nvSpPr>
        <p:spPr/>
        <p:txBody>
          <a:bodyPr/>
          <a:lstStyle/>
          <a:p>
            <a:pPr marL="0" indent="0">
              <a:buNone/>
            </a:pPr>
            <a:r>
              <a:rPr lang="en-US" sz="2400" b="1"/>
              <a:t>How to read the instrument panel</a:t>
            </a:r>
          </a:p>
          <a:p>
            <a:r>
              <a:rPr lang="en-US">
                <a:ea typeface="+mn-lt"/>
                <a:cs typeface="+mn-lt"/>
              </a:rPr>
              <a:t>Start engine.</a:t>
            </a:r>
          </a:p>
          <a:p>
            <a:r>
              <a:rPr lang="en-US">
                <a:ea typeface="+mn-lt"/>
                <a:cs typeface="+mn-lt"/>
              </a:rPr>
              <a:t>Engage parking brake.</a:t>
            </a:r>
          </a:p>
          <a:p>
            <a:r>
              <a:rPr lang="en-US">
                <a:ea typeface="+mn-lt"/>
                <a:cs typeface="+mn-lt"/>
              </a:rPr>
              <a:t>Put gearshift in neutral (or “park” if automatic).</a:t>
            </a:r>
          </a:p>
          <a:p>
            <a:r>
              <a:rPr lang="en-US">
                <a:ea typeface="+mn-lt"/>
                <a:cs typeface="+mn-lt"/>
              </a:rPr>
              <a:t>Start engine and listen for unusual noises</a:t>
            </a:r>
          </a:p>
          <a:p>
            <a:r>
              <a:rPr lang="en-US">
                <a:ea typeface="+mn-lt"/>
                <a:cs typeface="+mn-lt"/>
              </a:rPr>
              <a:t>If equipped, check the ABS indicator lights. Light on dash should come on and then turn off.  If it stays on the ABS is not working properly.  </a:t>
            </a:r>
          </a:p>
          <a:p>
            <a:pPr marL="0" indent="0">
              <a:buNone/>
            </a:pPr>
            <a:endParaRPr lang="en-US">
              <a:cs typeface="Calibri"/>
            </a:endParaRPr>
          </a:p>
        </p:txBody>
      </p:sp>
      <p:sp>
        <p:nvSpPr>
          <p:cNvPr id="2" name="Slide Number Placeholder 1">
            <a:extLst>
              <a:ext uri="{FF2B5EF4-FFF2-40B4-BE49-F238E27FC236}">
                <a16:creationId xmlns:a16="http://schemas.microsoft.com/office/drawing/2014/main" id="{94B5D0E0-F882-1146-A4A1-5F0B8120E208}"/>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38</a:t>
            </a:fld>
            <a:endParaRPr lang="en-US"/>
          </a:p>
        </p:txBody>
      </p:sp>
      <p:sp>
        <p:nvSpPr>
          <p:cNvPr id="9" name="Oval 8">
            <a:extLst>
              <a:ext uri="{FF2B5EF4-FFF2-40B4-BE49-F238E27FC236}">
                <a16:creationId xmlns:a16="http://schemas.microsoft.com/office/drawing/2014/main" id="{207608A6-88EE-814C-B52F-186C192C9EA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74A236-A4E3-9D49-87D3-147032C63B6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EA8B16-3D11-FA49-AA9F-ACCD31618DE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ACFCABD-C9AE-7D4C-B740-AB2FC901AC7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44D7E4-1517-EB47-8773-3F74BE9BF78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DD613-A208-3B48-A7BF-715D001636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E9C4F3-3F8B-9048-B6F3-F35F34782A1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693C2D-0700-624A-ADD6-3694F37AA83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8B01DA-50FE-BA46-843A-6DD08DF4A9A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78F24CB-7A5B-8546-B452-A4A26B9674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E83FDB-F0D7-A641-B710-178DA5DB7E9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7D198C9E-13B6-ED45-AE84-4349CA67DBF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0D1C869A-D314-1341-BA75-B23A39D70EA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6036D563-914B-A846-94EE-DB7D076C419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57687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t>Gauges should look like this:</a:t>
            </a:r>
          </a:p>
          <a:p>
            <a:pPr marL="0" indent="0">
              <a:buNone/>
            </a:pPr>
            <a:endParaRPr lang="en-US">
              <a:ea typeface="+mn-lt"/>
              <a:cs typeface="+mn-lt"/>
            </a:endParaRPr>
          </a:p>
          <a:p>
            <a:r>
              <a:rPr lang="en-US">
                <a:ea typeface="+mn-lt"/>
                <a:cs typeface="+mn-lt"/>
              </a:rPr>
              <a:t>Oil pressure: Moves to normal within seconds after engine starts. </a:t>
            </a:r>
          </a:p>
          <a:p>
            <a:r>
              <a:rPr lang="en-US">
                <a:ea typeface="+mn-lt"/>
                <a:cs typeface="+mn-lt"/>
              </a:rPr>
              <a:t>Air pressure: </a:t>
            </a:r>
          </a:p>
          <a:p>
            <a:pPr lvl="1"/>
            <a:r>
              <a:rPr lang="en-US" sz="2100">
                <a:ea typeface="+mn-lt"/>
                <a:cs typeface="+mn-lt"/>
              </a:rPr>
              <a:t>Builds from 50 to 90 psi within 3 minutes.</a:t>
            </a:r>
          </a:p>
          <a:p>
            <a:pPr lvl="1"/>
            <a:r>
              <a:rPr lang="en-US" sz="2100">
                <a:ea typeface="+mn-lt"/>
                <a:cs typeface="+mn-lt"/>
              </a:rPr>
              <a:t>Build air pressure to governor cut-out (usually around 120 – 140 psi).  Know your vehicles requirements.</a:t>
            </a:r>
          </a:p>
          <a:p>
            <a:r>
              <a:rPr lang="en-US">
                <a:ea typeface="+mn-lt"/>
                <a:cs typeface="+mn-lt"/>
              </a:rPr>
              <a:t>Ammeter and/or voltmeter: Fall within normal range(s). </a:t>
            </a:r>
          </a:p>
          <a:p>
            <a:r>
              <a:rPr lang="en-US">
                <a:ea typeface="+mn-lt"/>
                <a:cs typeface="+mn-lt"/>
              </a:rPr>
              <a:t>Coolant temperature: Gradual rise to normal operating range. </a:t>
            </a:r>
          </a:p>
          <a:p>
            <a:r>
              <a:rPr lang="en-US">
                <a:ea typeface="+mn-lt"/>
                <a:cs typeface="+mn-lt"/>
              </a:rPr>
              <a:t>Engine oil temperature: Gradual rise to normal operating range</a:t>
            </a:r>
          </a:p>
          <a:p>
            <a:endParaRPr lang="en-US">
              <a:cs typeface="Calibri"/>
            </a:endParaRPr>
          </a:p>
        </p:txBody>
      </p:sp>
      <p:sp>
        <p:nvSpPr>
          <p:cNvPr id="4" name="Slide Number Placeholder 3">
            <a:extLst>
              <a:ext uri="{FF2B5EF4-FFF2-40B4-BE49-F238E27FC236}">
                <a16:creationId xmlns:a16="http://schemas.microsoft.com/office/drawing/2014/main" id="{6B27CE76-1DF9-BB42-A86E-A346CBF1E6CC}"/>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39</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5B29FE-4F44-6049-AFE3-4B11F004719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F8AD083-727C-AF49-8CEC-ACC3BEA49E49}"/>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11E5E9-4F1D-CB47-9EB1-A174AE7A730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74A64E-BDBA-484B-8CB2-577EA49ACCB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BF70A3-72BB-8447-9556-A8F0ACA1F37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1FFAC17-C612-B246-85A3-A75E3C52642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03660D-5A58-7A47-AD69-AA78ECE7FB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30468C6-9C04-F440-9A1E-89E9F68519D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A428B8-5151-6348-8FA9-CB667F81B8F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39B80319-DF16-8241-8260-098C918CA9E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CA29A6BD-A8B1-FA41-A1A6-FD2174FA9B8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090A075-BC92-A04B-89D3-1B4FF9E4BA6C}"/>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27561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a:ea typeface="+mj-lt"/>
                <a:cs typeface="+mj-lt"/>
              </a:rPr>
              <a:t>Section 1: Basic Operation</a:t>
            </a:r>
            <a:br>
              <a:rPr lang="en-US">
                <a:ea typeface="+mj-lt"/>
                <a:cs typeface="+mj-lt"/>
              </a:rPr>
            </a:br>
            <a:endParaRPr lang="en-US" sz="1500"/>
          </a:p>
        </p:txBody>
      </p:sp>
      <p:sp>
        <p:nvSpPr>
          <p:cNvPr id="6" name="Oval 5">
            <a:extLst>
              <a:ext uri="{FF2B5EF4-FFF2-40B4-BE49-F238E27FC236}">
                <a16:creationId xmlns:a16="http://schemas.microsoft.com/office/drawing/2014/main" id="{A2EED378-285B-CA4C-BEE4-072A103990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CC93FB-61A5-274C-9AAA-DE4283DF45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F1A795-2E63-4266-893C-4C081963FA3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5" name="Oval 4">
            <a:extLst>
              <a:ext uri="{FF2B5EF4-FFF2-40B4-BE49-F238E27FC236}">
                <a16:creationId xmlns:a16="http://schemas.microsoft.com/office/drawing/2014/main" id="{4B6D4B87-7966-4932-9DC4-45225AC3D5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811FB3-ADAD-431D-AF54-FFBC161DE5D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3" name="TextBox 12">
            <a:extLst>
              <a:ext uri="{FF2B5EF4-FFF2-40B4-BE49-F238E27FC236}">
                <a16:creationId xmlns:a16="http://schemas.microsoft.com/office/drawing/2014/main" id="{41E4EEB4-9EA9-41B5-86AD-1BE357E62E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5" name="Oval 14">
            <a:extLst>
              <a:ext uri="{FF2B5EF4-FFF2-40B4-BE49-F238E27FC236}">
                <a16:creationId xmlns:a16="http://schemas.microsoft.com/office/drawing/2014/main" id="{B6659001-20DB-4B22-B377-16B39EC21030}"/>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7" name="TextBox 16">
            <a:extLst>
              <a:ext uri="{FF2B5EF4-FFF2-40B4-BE49-F238E27FC236}">
                <a16:creationId xmlns:a16="http://schemas.microsoft.com/office/drawing/2014/main" id="{5C6A69F6-F0E4-4106-8116-7949577B8F6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83570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9E45-F314-4673-8928-CB2FAAA0020D}"/>
              </a:ext>
            </a:extLst>
          </p:cNvPr>
          <p:cNvSpPr>
            <a:spLocks noGrp="1"/>
          </p:cNvSpPr>
          <p:nvPr>
            <p:ph type="title"/>
          </p:nvPr>
        </p:nvSpPr>
        <p:spPr/>
        <p:txBody>
          <a:bodyPr/>
          <a:lstStyle/>
          <a:p>
            <a:r>
              <a:rPr lang="en-US" b="0">
                <a:ea typeface="+mj-lt"/>
                <a:cs typeface="+mj-lt"/>
              </a:rPr>
              <a:t>Control Systems/Dashboard</a:t>
            </a:r>
          </a:p>
        </p:txBody>
      </p:sp>
      <p:sp>
        <p:nvSpPr>
          <p:cNvPr id="3" name="Content Placeholder 2">
            <a:extLst>
              <a:ext uri="{FF2B5EF4-FFF2-40B4-BE49-F238E27FC236}">
                <a16:creationId xmlns:a16="http://schemas.microsoft.com/office/drawing/2014/main" id="{742FF0FD-AF28-42B6-A3CB-CEC4BD2A718C}"/>
              </a:ext>
            </a:extLst>
          </p:cNvPr>
          <p:cNvSpPr>
            <a:spLocks noGrp="1"/>
          </p:cNvSpPr>
          <p:nvPr>
            <p:ph idx="1"/>
          </p:nvPr>
        </p:nvSpPr>
        <p:spPr/>
        <p:txBody>
          <a:bodyPr/>
          <a:lstStyle/>
          <a:p>
            <a:pPr marL="0" indent="0">
              <a:buNone/>
            </a:pPr>
            <a:r>
              <a:rPr lang="en-US" sz="2400" b="1">
                <a:cs typeface="Calibri"/>
              </a:rPr>
              <a:t>Seatbelts</a:t>
            </a:r>
          </a:p>
          <a:p>
            <a:pPr marL="0" indent="0">
              <a:buNone/>
            </a:pPr>
            <a:endParaRPr lang="en-US">
              <a:ea typeface="+mn-lt"/>
              <a:cs typeface="+mn-lt"/>
            </a:endParaRPr>
          </a:p>
          <a:p>
            <a:r>
              <a:rPr lang="en-US">
                <a:ea typeface="+mn-lt"/>
                <a:cs typeface="+mn-lt"/>
              </a:rPr>
              <a:t>Make sure your seatbelt is secured and pulled tight before driving</a:t>
            </a:r>
          </a:p>
          <a:p>
            <a:r>
              <a:rPr lang="en-US">
                <a:ea typeface="+mn-lt"/>
                <a:cs typeface="+mn-lt"/>
              </a:rPr>
              <a:t>The driver’s seat should have a seat belt. Always use it for safety.</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E93E4AC-6EE0-9F45-B1AC-50AC0C1B0BAB}"/>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40</a:t>
            </a:fld>
            <a:endParaRPr lang="en-US"/>
          </a:p>
        </p:txBody>
      </p:sp>
      <p:sp>
        <p:nvSpPr>
          <p:cNvPr id="7" name="Oval 6">
            <a:extLst>
              <a:ext uri="{FF2B5EF4-FFF2-40B4-BE49-F238E27FC236}">
                <a16:creationId xmlns:a16="http://schemas.microsoft.com/office/drawing/2014/main" id="{FAC201D8-4417-0D4C-94B6-232DE8C923C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5F6FD0-7BFB-FC4D-B19D-402896C7A85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9355F-9780-604C-AF56-17CFBE3362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9F6006-C9D5-9C44-A4F0-C88B408942F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5F82F2-4089-8344-8DDC-683F91B65F1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AF1946-3F1E-9844-A95A-447665C341A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2B3C73-BCC5-8E41-A011-4FFEBC11E9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59EA85-A7BC-9649-9E18-69518A93B12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048CC9-0048-DD4B-A66F-8D70E14B230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7342F7B-EAE8-8140-85FC-AEE626ABEAB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4DB1DD8-EA04-984C-AA22-8788EACC178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D4CB7208-6A21-5D4F-B428-858719F806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FA35CCA3-C089-3A42-9F96-1E621AD470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7F468225-885E-7645-AC70-06C512EC677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762923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4">
            <a:extLst>
              <a:ext uri="{FF2B5EF4-FFF2-40B4-BE49-F238E27FC236}">
                <a16:creationId xmlns:a16="http://schemas.microsoft.com/office/drawing/2014/main" id="{D319D1AC-C5F7-4217-B0AD-282BEA2B9672}"/>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7" name="Title 1">
            <a:extLst>
              <a:ext uri="{FF2B5EF4-FFF2-40B4-BE49-F238E27FC236}">
                <a16:creationId xmlns:a16="http://schemas.microsoft.com/office/drawing/2014/main" id="{C2898601-C252-4C54-A6C3-3CBFA4943AEC}"/>
              </a:ext>
            </a:extLst>
          </p:cNvPr>
          <p:cNvSpPr>
            <a:spLocks noGrp="1"/>
          </p:cNvSpPr>
          <p:nvPr>
            <p:ph type="title"/>
          </p:nvPr>
        </p:nvSpPr>
        <p:spPr/>
        <p:txBody>
          <a:bodyPr/>
          <a:lstStyle/>
          <a:p>
            <a:r>
              <a:rPr lang="en-US" b="0">
                <a:ea typeface="+mj-lt"/>
                <a:cs typeface="+mj-lt"/>
              </a:rPr>
              <a:t>Control Systems/Dashboard</a:t>
            </a:r>
            <a:endParaRPr lang="en-US"/>
          </a:p>
        </p:txBody>
      </p:sp>
      <p:sp>
        <p:nvSpPr>
          <p:cNvPr id="41988" name="Content Placeholder 2">
            <a:extLst>
              <a:ext uri="{FF2B5EF4-FFF2-40B4-BE49-F238E27FC236}">
                <a16:creationId xmlns:a16="http://schemas.microsoft.com/office/drawing/2014/main" id="{0452EEE8-9091-42F2-A4CE-9ED4F1B3A439}"/>
              </a:ext>
            </a:extLst>
          </p:cNvPr>
          <p:cNvSpPr>
            <a:spLocks noGrp="1"/>
          </p:cNvSpPr>
          <p:nvPr>
            <p:ph idx="1"/>
          </p:nvPr>
        </p:nvSpPr>
        <p:spPr/>
        <p:txBody>
          <a:bodyPr/>
          <a:lstStyle/>
          <a:p>
            <a:pPr marL="0" indent="0">
              <a:buNone/>
            </a:pPr>
            <a:r>
              <a:rPr lang="en-US" altLang="en-US" sz="2800"/>
              <a:t>Before driving, make sure your mirrors are in their correct position </a:t>
            </a:r>
            <a:endParaRPr lang="en-US" altLang="en-US" sz="2800">
              <a:cs typeface="Calibri"/>
            </a:endParaRPr>
          </a:p>
          <a:p>
            <a:pPr marL="0" indent="0">
              <a:buNone/>
            </a:pPr>
            <a:endParaRPr lang="en-US" altLang="en-US" sz="2800">
              <a:cs typeface="Calibri"/>
            </a:endParaRPr>
          </a:p>
        </p:txBody>
      </p:sp>
      <p:sp>
        <p:nvSpPr>
          <p:cNvPr id="4" name="Slide Number Placeholder 3">
            <a:extLst>
              <a:ext uri="{FF2B5EF4-FFF2-40B4-BE49-F238E27FC236}">
                <a16:creationId xmlns:a16="http://schemas.microsoft.com/office/drawing/2014/main" id="{CE3FCA9C-C829-4B4D-B748-1A7D9FD7C2FB}"/>
              </a:ext>
            </a:extLst>
          </p:cNvPr>
          <p:cNvSpPr>
            <a:spLocks noGrp="1"/>
          </p:cNvSpPr>
          <p:nvPr>
            <p:ph type="sldNum" sz="quarter" idx="10"/>
          </p:nvPr>
        </p:nvSpPr>
        <p:spPr/>
        <p:txBody>
          <a:bodyPr/>
          <a:lstStyle/>
          <a:p>
            <a:r>
              <a:rPr lang="en-US" altLang="en-US"/>
              <a:t> / </a:t>
            </a:r>
            <a:fld id="{C6AC2714-FA1C-4857-811B-0E0524E191A1}" type="slidenum">
              <a:rPr lang="en-US" altLang="en-US" smtClean="0"/>
              <a:pPr/>
              <a:t>41</a:t>
            </a:fld>
            <a:endParaRPr lang="en-US" altLang="en-US"/>
          </a:p>
        </p:txBody>
      </p:sp>
      <p:sp>
        <p:nvSpPr>
          <p:cNvPr id="41992" name="Text Box 14">
            <a:extLst>
              <a:ext uri="{FF2B5EF4-FFF2-40B4-BE49-F238E27FC236}">
                <a16:creationId xmlns:a16="http://schemas.microsoft.com/office/drawing/2014/main" id="{63861B0A-B28D-4051-AAD5-C1EC6A75AD05}"/>
              </a:ext>
            </a:extLst>
          </p:cNvPr>
          <p:cNvSpPr txBox="1">
            <a:spLocks noChangeArrowheads="1"/>
          </p:cNvSpPr>
          <p:nvPr/>
        </p:nvSpPr>
        <p:spPr bwMode="auto">
          <a:xfrm>
            <a:off x="2961535" y="4698072"/>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a:t>Check your mirrors </a:t>
            </a:r>
            <a:br>
              <a:rPr lang="en-US" altLang="en-US" sz="2400"/>
            </a:br>
            <a:r>
              <a:rPr lang="en-US" altLang="en-US" sz="2400"/>
              <a:t>every 3-5 Seconds</a:t>
            </a:r>
          </a:p>
        </p:txBody>
      </p:sp>
      <p:grpSp>
        <p:nvGrpSpPr>
          <p:cNvPr id="5" name="Group 4">
            <a:extLst>
              <a:ext uri="{FF2B5EF4-FFF2-40B4-BE49-F238E27FC236}">
                <a16:creationId xmlns:a16="http://schemas.microsoft.com/office/drawing/2014/main" id="{3AE0CDCB-769B-4D22-9EC4-E877C9DA0E8D}"/>
              </a:ext>
            </a:extLst>
          </p:cNvPr>
          <p:cNvGrpSpPr/>
          <p:nvPr/>
        </p:nvGrpSpPr>
        <p:grpSpPr>
          <a:xfrm>
            <a:off x="1497042" y="2612015"/>
            <a:ext cx="6149916" cy="3815194"/>
            <a:chOff x="799097" y="2102268"/>
            <a:chExt cx="7247021" cy="4495800"/>
          </a:xfrm>
        </p:grpSpPr>
        <p:sp>
          <p:nvSpPr>
            <p:cNvPr id="41990" name="Rectangle 12">
              <a:extLst>
                <a:ext uri="{FF2B5EF4-FFF2-40B4-BE49-F238E27FC236}">
                  <a16:creationId xmlns:a16="http://schemas.microsoft.com/office/drawing/2014/main" id="{C1288966-4163-41F9-90F6-A33B21DACF6D}"/>
                </a:ext>
              </a:extLst>
            </p:cNvPr>
            <p:cNvSpPr>
              <a:spLocks noChangeArrowheads="1"/>
            </p:cNvSpPr>
            <p:nvPr/>
          </p:nvSpPr>
          <p:spPr bwMode="auto">
            <a:xfrm>
              <a:off x="799097" y="2366963"/>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1" name="Rectangle 13">
              <a:extLst>
                <a:ext uri="{FF2B5EF4-FFF2-40B4-BE49-F238E27FC236}">
                  <a16:creationId xmlns:a16="http://schemas.microsoft.com/office/drawing/2014/main" id="{DE8529AE-4FD8-4199-B6E8-1E416540FD62}"/>
                </a:ext>
              </a:extLst>
            </p:cNvPr>
            <p:cNvSpPr>
              <a:spLocks noChangeArrowheads="1"/>
            </p:cNvSpPr>
            <p:nvPr/>
          </p:nvSpPr>
          <p:spPr bwMode="auto">
            <a:xfrm>
              <a:off x="7131718" y="2326858"/>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9" name="Oval 11">
              <a:extLst>
                <a:ext uri="{FF2B5EF4-FFF2-40B4-BE49-F238E27FC236}">
                  <a16:creationId xmlns:a16="http://schemas.microsoft.com/office/drawing/2014/main" id="{FABB06E0-DBAB-482C-9F84-697956E5975F}"/>
                </a:ext>
              </a:extLst>
            </p:cNvPr>
            <p:cNvSpPr>
              <a:spLocks noChangeArrowheads="1"/>
            </p:cNvSpPr>
            <p:nvPr/>
          </p:nvSpPr>
          <p:spPr bwMode="auto">
            <a:xfrm>
              <a:off x="2146634" y="2102268"/>
              <a:ext cx="4648200" cy="4495800"/>
            </a:xfrm>
            <a:prstGeom prst="ellipse">
              <a:avLst/>
            </a:prstGeom>
            <a:noFill/>
            <a:ln w="44450">
              <a:solidFill>
                <a:schemeClr val="accent6"/>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Arial"/>
                  <a:cs typeface="Arial"/>
                </a:rPr>
                <a:t>            360</a:t>
              </a:r>
              <a:r>
                <a:rPr lang="en-US" altLang="en-US">
                  <a:latin typeface="Arial"/>
                  <a:cs typeface="Times New Roman"/>
                </a:rPr>
                <a:t>º</a:t>
              </a:r>
              <a:r>
                <a:rPr lang="en-US" altLang="en-US">
                  <a:latin typeface="Arial"/>
                  <a:cs typeface="Arial"/>
                </a:rPr>
                <a:t> Awareness</a:t>
              </a:r>
            </a:p>
          </p:txBody>
        </p:sp>
        <p:sp>
          <p:nvSpPr>
            <p:cNvPr id="41993" name="Line 15">
              <a:extLst>
                <a:ext uri="{FF2B5EF4-FFF2-40B4-BE49-F238E27FC236}">
                  <a16:creationId xmlns:a16="http://schemas.microsoft.com/office/drawing/2014/main" id="{1F2245E3-A656-4C41-A0BF-10C9BCC706A8}"/>
                </a:ext>
              </a:extLst>
            </p:cNvPr>
            <p:cNvSpPr>
              <a:spLocks noChangeShapeType="1"/>
            </p:cNvSpPr>
            <p:nvPr/>
          </p:nvSpPr>
          <p:spPr bwMode="auto">
            <a:xfrm>
              <a:off x="1721518" y="3337511"/>
              <a:ext cx="549443" cy="17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4" name="Line 16">
              <a:extLst>
                <a:ext uri="{FF2B5EF4-FFF2-40B4-BE49-F238E27FC236}">
                  <a16:creationId xmlns:a16="http://schemas.microsoft.com/office/drawing/2014/main" id="{98C98872-5FA0-4400-8808-8B08A79DEB43}"/>
                </a:ext>
              </a:extLst>
            </p:cNvPr>
            <p:cNvSpPr>
              <a:spLocks noChangeShapeType="1"/>
            </p:cNvSpPr>
            <p:nvPr/>
          </p:nvSpPr>
          <p:spPr bwMode="auto">
            <a:xfrm>
              <a:off x="1725529" y="4500563"/>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5" name="Line 17">
              <a:extLst>
                <a:ext uri="{FF2B5EF4-FFF2-40B4-BE49-F238E27FC236}">
                  <a16:creationId xmlns:a16="http://schemas.microsoft.com/office/drawing/2014/main" id="{CF5F6101-0D1D-4D90-862D-CFEA10EA71D2}"/>
                </a:ext>
              </a:extLst>
            </p:cNvPr>
            <p:cNvSpPr>
              <a:spLocks noChangeShapeType="1"/>
            </p:cNvSpPr>
            <p:nvPr/>
          </p:nvSpPr>
          <p:spPr bwMode="auto">
            <a:xfrm flipH="1">
              <a:off x="6786814" y="446045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15">
              <a:extLst>
                <a:ext uri="{FF2B5EF4-FFF2-40B4-BE49-F238E27FC236}">
                  <a16:creationId xmlns:a16="http://schemas.microsoft.com/office/drawing/2014/main" id="{201555F6-129F-45F9-BAC0-A717B9A1F981}"/>
                </a:ext>
              </a:extLst>
            </p:cNvPr>
            <p:cNvSpPr>
              <a:spLocks noChangeShapeType="1"/>
            </p:cNvSpPr>
            <p:nvPr/>
          </p:nvSpPr>
          <p:spPr bwMode="auto">
            <a:xfrm flipV="1">
              <a:off x="6622381" y="3012657"/>
              <a:ext cx="541422" cy="51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2" name="Oval 1">
            <a:extLst>
              <a:ext uri="{FF2B5EF4-FFF2-40B4-BE49-F238E27FC236}">
                <a16:creationId xmlns:a16="http://schemas.microsoft.com/office/drawing/2014/main" id="{247CBAE1-AA9D-4DE4-AD36-8F9B7014F46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52BED6D-C448-452E-B6BA-F94B16FDDFE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D5CF0F-FE77-3C4E-AFC3-8E97BA4AB1B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979873-FD64-1A42-826C-D4720834303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4DA842-149D-2C4C-AC6C-6D7A74C18D3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8BFFCD-DB90-EA4F-B949-FF7322D5CA4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89DF12-56D0-6544-A4DA-DA0BB2A6777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C95A9C-323B-874D-9F51-6009B0AD63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698C33-3966-904E-B7F2-DE2A59ABE54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9EBFD0-5178-974E-9B78-FEA13412F9C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DA1014B-7AF9-4F49-9CAE-83710D01F4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4" name="TextBox 23">
            <a:extLst>
              <a:ext uri="{FF2B5EF4-FFF2-40B4-BE49-F238E27FC236}">
                <a16:creationId xmlns:a16="http://schemas.microsoft.com/office/drawing/2014/main" id="{01D2CB1E-3D11-024C-A433-5CCF9015038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5" name="Oval 24">
            <a:extLst>
              <a:ext uri="{FF2B5EF4-FFF2-40B4-BE49-F238E27FC236}">
                <a16:creationId xmlns:a16="http://schemas.microsoft.com/office/drawing/2014/main" id="{AB2FF7AA-6A04-D049-9344-3E90D0B3BC52}"/>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6" name="TextBox 25">
            <a:extLst>
              <a:ext uri="{FF2B5EF4-FFF2-40B4-BE49-F238E27FC236}">
                <a16:creationId xmlns:a16="http://schemas.microsoft.com/office/drawing/2014/main" id="{B16D9E18-1E23-AA4A-8BF8-40A65F2760E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360794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5206CC8-3A21-6F40-9B91-65B120D27FA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94EA19-EAAD-9148-B34E-4775542A091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227D9A-0B8D-C548-955E-A6E5E18C33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894E523-4A46-D44E-BAA4-79B3C457E61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E329F0-CF3E-EF42-8CEE-C4D92FED7E2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9EC9C6-73E4-5345-9B64-F7F038729AD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0BDE1F-D056-F54F-9C31-5F57EF2700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44ACDB-E972-1E4D-BB34-5C569154BC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2C64DB-E5B8-3C44-A9E7-E5ED3FAA148A}"/>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EB1F1624-D6BB-5B40-B2C6-D978D578877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3" name="Oval 12">
            <a:extLst>
              <a:ext uri="{FF2B5EF4-FFF2-40B4-BE49-F238E27FC236}">
                <a16:creationId xmlns:a16="http://schemas.microsoft.com/office/drawing/2014/main" id="{CBDD71BE-8939-7C45-91BB-293D152826A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4" name="TextBox 13">
            <a:extLst>
              <a:ext uri="{FF2B5EF4-FFF2-40B4-BE49-F238E27FC236}">
                <a16:creationId xmlns:a16="http://schemas.microsoft.com/office/drawing/2014/main" id="{E2C7FF65-BAFE-5F41-9AC2-0F648368A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itle 1">
            <a:extLst>
              <a:ext uri="{FF2B5EF4-FFF2-40B4-BE49-F238E27FC236}">
                <a16:creationId xmlns:a16="http://schemas.microsoft.com/office/drawing/2014/main" id="{007B102E-CA61-9946-A65F-63419870F8B4}"/>
              </a:ext>
            </a:extLst>
          </p:cNvPr>
          <p:cNvSpPr>
            <a:spLocks noGrp="1"/>
          </p:cNvSpPr>
          <p:nvPr>
            <p:ph type="title"/>
          </p:nvPr>
        </p:nvSpPr>
        <p:spPr/>
        <p:txBody>
          <a:bodyPr/>
          <a:lstStyle/>
          <a:p>
            <a:r>
              <a:rPr lang="en-US"/>
              <a:t>Control Systems/Dashboard</a:t>
            </a:r>
          </a:p>
        </p:txBody>
      </p:sp>
      <p:sp>
        <p:nvSpPr>
          <p:cNvPr id="15" name="Content Placeholder 14">
            <a:extLst>
              <a:ext uri="{FF2B5EF4-FFF2-40B4-BE49-F238E27FC236}">
                <a16:creationId xmlns:a16="http://schemas.microsoft.com/office/drawing/2014/main" id="{45875266-DE21-1D4C-A4BC-41C68D471A68}"/>
              </a:ext>
            </a:extLst>
          </p:cNvPr>
          <p:cNvSpPr>
            <a:spLocks noGrp="1"/>
          </p:cNvSpPr>
          <p:nvPr>
            <p:ph idx="1"/>
          </p:nvPr>
        </p:nvSpPr>
        <p:spPr>
          <a:xfrm>
            <a:off x="628650" y="1690688"/>
            <a:ext cx="7886700" cy="4351338"/>
          </a:xfrm>
        </p:spPr>
        <p:txBody>
          <a:bodyPr/>
          <a:lstStyle/>
          <a:p>
            <a:pPr marL="0" indent="0">
              <a:buNone/>
            </a:pPr>
            <a:r>
              <a:rPr lang="en-US" sz="1900" b="1"/>
              <a:t>Mirrors and Blind Spots</a:t>
            </a:r>
          </a:p>
          <a:p>
            <a:r>
              <a:rPr lang="en-US" sz="1900"/>
              <a:t>To maximize your vision in your rearview and side mirrors: </a:t>
            </a:r>
          </a:p>
          <a:p>
            <a:pPr lvl="1"/>
            <a:r>
              <a:rPr lang="en-US" sz="1900"/>
              <a:t>Adjust the driver’s side mirror by resting your head against the driver’s side window and moving the mirror so that you barely see the side of your own vehicle</a:t>
            </a:r>
          </a:p>
          <a:p>
            <a:pPr lvl="1"/>
            <a:r>
              <a:rPr lang="en-US" sz="1900"/>
              <a:t>Move your head the same distance to the right and repeat with the outside mirror. Now when a vehicle leaves your field of vision from the inside mirror it is picked up by the outside mirrors. This adjustment also helps reduce nighttime headlight glare from behind </a:t>
            </a:r>
          </a:p>
          <a:p>
            <a:r>
              <a:rPr lang="en-US" sz="1900"/>
              <a:t>All vehicles have blind spots. You need to know your vehicle’s blind spots and be aware of other vehicles’ blinds pots. As signs on large vehicles often warn, “if you can’t see my mirror, I can’t see you” </a:t>
            </a:r>
          </a:p>
          <a:p>
            <a:r>
              <a:rPr lang="en-US" sz="1900"/>
              <a:t>Regularly checking your mirrors and the road ahead will increase your awareness, improve your recognition time and may speed reaction time</a:t>
            </a:r>
          </a:p>
          <a:p>
            <a:pPr marL="0" indent="0">
              <a:buNone/>
            </a:pPr>
            <a:r>
              <a:rPr lang="en-US" sz="1400" i="1"/>
              <a:t>Source: </a:t>
            </a:r>
            <a:r>
              <a:rPr lang="en-US" sz="1400" i="1">
                <a:hlinkClick r:id="rId2"/>
              </a:rPr>
              <a:t>National RTAP. Safety Training and Rural Transit Training Module </a:t>
            </a:r>
            <a:endParaRPr lang="en-US" sz="1400" i="1"/>
          </a:p>
        </p:txBody>
      </p:sp>
      <p:sp>
        <p:nvSpPr>
          <p:cNvPr id="16" name="Slide Number Placeholder 15">
            <a:extLst>
              <a:ext uri="{FF2B5EF4-FFF2-40B4-BE49-F238E27FC236}">
                <a16:creationId xmlns:a16="http://schemas.microsoft.com/office/drawing/2014/main" id="{FF969A52-82D5-1C48-B658-AFE01C18AC1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42</a:t>
            </a:fld>
            <a:endParaRPr lang="en-US"/>
          </a:p>
        </p:txBody>
      </p:sp>
    </p:spTree>
    <p:extLst>
      <p:ext uri="{BB962C8B-B14F-4D97-AF65-F5344CB8AC3E}">
        <p14:creationId xmlns:p14="http://schemas.microsoft.com/office/powerpoint/2010/main" val="4096812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b="1" dirty="0">
                <a:cs typeface="Calibri"/>
              </a:rPr>
              <a:t>Brakes</a:t>
            </a:r>
            <a:endParaRPr lang="en-US" dirty="0">
              <a:cs typeface="Calibri"/>
            </a:endParaRPr>
          </a:p>
          <a:p>
            <a:r>
              <a:rPr lang="en-US" dirty="0">
                <a:cs typeface="Calibri"/>
              </a:rPr>
              <a:t>Many buses are equipped with</a:t>
            </a:r>
            <a:r>
              <a:rPr lang="en-US" dirty="0">
                <a:ea typeface="+mn-lt"/>
                <a:cs typeface="+mn-lt"/>
              </a:rPr>
              <a:t> air brake systems that rely on an air supply and release system to actuate the service or parking brake. </a:t>
            </a:r>
            <a:endParaRPr lang="en-US" b="1" dirty="0">
              <a:ea typeface="+mn-lt"/>
              <a:cs typeface="+mn-lt"/>
            </a:endParaRPr>
          </a:p>
          <a:p>
            <a:r>
              <a:rPr lang="en-US" dirty="0">
                <a:ea typeface="+mn-lt"/>
                <a:cs typeface="+mn-lt"/>
              </a:rPr>
              <a:t>Air storage tanks are filled with compressed air by the compressor, which is powered by the engine.</a:t>
            </a:r>
            <a:endParaRPr lang="en-US" b="1" dirty="0">
              <a:ea typeface="+mn-lt"/>
              <a:cs typeface="+mn-lt"/>
            </a:endParaRPr>
          </a:p>
          <a:p>
            <a:r>
              <a:rPr lang="en-US" dirty="0">
                <a:ea typeface="+mn-lt"/>
                <a:cs typeface="+mn-lt"/>
              </a:rPr>
              <a:t>When the driver steps on the brake pedal, air flows from the storage tanks into the brake chambers, causing the brake to engage.  </a:t>
            </a:r>
            <a:endParaRPr lang="en-US" b="1" dirty="0">
              <a:ea typeface="+mn-lt"/>
              <a:cs typeface="+mn-lt"/>
            </a:endParaRPr>
          </a:p>
          <a:p>
            <a:r>
              <a:rPr lang="en-US" dirty="0">
                <a:ea typeface="+mn-lt"/>
                <a:cs typeface="+mn-lt"/>
              </a:rPr>
              <a:t>For parking brakes, air is depleted from the system, allowing decompression of springs that cause the parking brake to engage.</a:t>
            </a:r>
          </a:p>
          <a:p>
            <a:r>
              <a:rPr lang="en-US" dirty="0">
                <a:ea typeface="+mn-lt"/>
                <a:cs typeface="+mn-lt"/>
              </a:rPr>
              <a:t>An air pressure gauge located on the dashboard indicates the availability of air pressure for safe vehicle operation, and the system includes warning tones and/or lights to warn of low air pressure. </a:t>
            </a:r>
            <a:endParaRPr lang="en-US" dirty="0">
              <a:cs typeface="Calibri"/>
            </a:endParaRPr>
          </a:p>
        </p:txBody>
      </p:sp>
      <p:sp>
        <p:nvSpPr>
          <p:cNvPr id="16" name="Slide Number Placeholder 15">
            <a:extLst>
              <a:ext uri="{FF2B5EF4-FFF2-40B4-BE49-F238E27FC236}">
                <a16:creationId xmlns:a16="http://schemas.microsoft.com/office/drawing/2014/main" id="{3EA18383-0487-D249-9ACF-ED17FE5D890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43</a:t>
            </a:fld>
            <a:endParaRPr lang="en-US"/>
          </a:p>
        </p:txBody>
      </p:sp>
      <p:sp>
        <p:nvSpPr>
          <p:cNvPr id="4" name="Oval 3">
            <a:extLst>
              <a:ext uri="{FF2B5EF4-FFF2-40B4-BE49-F238E27FC236}">
                <a16:creationId xmlns:a16="http://schemas.microsoft.com/office/drawing/2014/main" id="{0BA01FD2-502D-7B45-A0EA-447105A4BA3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C599FD-B0A6-8545-9855-6EE9F190BA7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FFF25C-C262-9E4E-B6CC-3D54DF50DF8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D8F0D6-2169-1F43-8F76-62D0517C4BF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C8223B-3BB1-924C-9436-ACD0AB3FD3C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16EEA1-8978-E24B-AA2F-555EB466610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D75461E-F49E-0844-9601-34EC64A7085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F260C-88B7-B340-A6C2-498A21A5B99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96213A-66C3-1541-99F7-F39959BF004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CADAB0BB-1916-474D-9B9B-A1A4DD8D1191}"/>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5F48D7D7-0D3E-A840-97BE-366CC827A93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D19374C2-7573-6344-8DB5-05CBB1A34BD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48514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3E5B-9B53-4252-8FE5-B5619039B21E}"/>
              </a:ext>
            </a:extLst>
          </p:cNvPr>
          <p:cNvSpPr>
            <a:spLocks noGrp="1"/>
          </p:cNvSpPr>
          <p:nvPr>
            <p:ph type="title"/>
          </p:nvPr>
        </p:nvSpPr>
        <p:spPr/>
        <p:txBody>
          <a:bodyPr/>
          <a:lstStyle/>
          <a:p>
            <a:r>
              <a:rPr lang="en-US" b="0"/>
              <a:t>Control Systems/Dashboard</a:t>
            </a:r>
            <a:endParaRPr lang="en-US"/>
          </a:p>
        </p:txBody>
      </p:sp>
      <p:sp>
        <p:nvSpPr>
          <p:cNvPr id="3" name="Content Placeholder 2">
            <a:extLst>
              <a:ext uri="{FF2B5EF4-FFF2-40B4-BE49-F238E27FC236}">
                <a16:creationId xmlns:a16="http://schemas.microsoft.com/office/drawing/2014/main" id="{A9D277BC-C5EB-465C-97D6-7E8A15A144DF}"/>
              </a:ext>
            </a:extLst>
          </p:cNvPr>
          <p:cNvSpPr>
            <a:spLocks noGrp="1"/>
          </p:cNvSpPr>
          <p:nvPr>
            <p:ph idx="1"/>
          </p:nvPr>
        </p:nvSpPr>
        <p:spPr/>
        <p:txBody>
          <a:bodyPr/>
          <a:lstStyle/>
          <a:p>
            <a:pPr marL="0" indent="0">
              <a:buNone/>
            </a:pPr>
            <a:r>
              <a:rPr lang="en-US" sz="1600" b="1">
                <a:cs typeface="Calibri"/>
              </a:rPr>
              <a:t>Steering, Accelerating, Shifting, and Parking</a:t>
            </a:r>
            <a:endParaRPr lang="en-US" sz="1600"/>
          </a:p>
          <a:p>
            <a:r>
              <a:rPr lang="en-US" sz="1600">
                <a:ea typeface="+mn-lt"/>
                <a:cs typeface="+mn-lt"/>
              </a:rPr>
              <a:t>To drive a vehicle safely, you must be able to control its speed and direction. Safe operation of a commercial vehicle requires skills in:</a:t>
            </a:r>
            <a:endParaRPr lang="en-US" sz="1600" b="1">
              <a:ea typeface="+mn-lt"/>
              <a:cs typeface="+mn-lt"/>
            </a:endParaRPr>
          </a:p>
          <a:p>
            <a:pPr lvl="1"/>
            <a:r>
              <a:rPr lang="en-US" sz="1600">
                <a:ea typeface="+mn-lt"/>
                <a:cs typeface="+mn-lt"/>
              </a:rPr>
              <a:t>Accelerating</a:t>
            </a:r>
            <a:endParaRPr lang="en-US" sz="1600">
              <a:cs typeface="Calibri"/>
            </a:endParaRPr>
          </a:p>
          <a:p>
            <a:pPr lvl="1"/>
            <a:r>
              <a:rPr lang="en-US" sz="1600">
                <a:ea typeface="+mn-lt"/>
                <a:cs typeface="+mn-lt"/>
              </a:rPr>
              <a:t>Steering</a:t>
            </a:r>
            <a:endParaRPr lang="en-US" sz="1600">
              <a:cs typeface="Calibri"/>
            </a:endParaRPr>
          </a:p>
          <a:p>
            <a:pPr lvl="1"/>
            <a:r>
              <a:rPr lang="en-US" sz="1600">
                <a:ea typeface="+mn-lt"/>
                <a:cs typeface="+mn-lt"/>
              </a:rPr>
              <a:t>Shifting gears</a:t>
            </a:r>
            <a:endParaRPr lang="en-US" sz="1600">
              <a:cs typeface="Calibri"/>
            </a:endParaRPr>
          </a:p>
          <a:p>
            <a:pPr lvl="1"/>
            <a:r>
              <a:rPr lang="en-US" sz="1600">
                <a:ea typeface="+mn-lt"/>
                <a:cs typeface="+mn-lt"/>
              </a:rPr>
              <a:t>Braking</a:t>
            </a:r>
            <a:endParaRPr lang="en-US" sz="1600">
              <a:cs typeface="Calibri"/>
            </a:endParaRPr>
          </a:p>
          <a:p>
            <a:r>
              <a:rPr lang="en-US" sz="1600">
                <a:ea typeface="+mn-lt"/>
                <a:cs typeface="+mn-lt"/>
              </a:rPr>
              <a:t>Fasten your safety belt when on the road. Apply the parking brake when you leave your vehicle.</a:t>
            </a:r>
          </a:p>
          <a:p>
            <a:r>
              <a:rPr lang="en-US" sz="1600">
                <a:ea typeface="+mn-lt"/>
                <a:cs typeface="+mn-lt"/>
              </a:rPr>
              <a:t>Do not roll back when you start. You may hit someone behind you. Partly engage the clutch before you take your right foot off the brake. Put on the parking brake whenever necessary to keep from rolling back. Release the parking brake only when you have applied enough engine power to keep from rolling back. On a tractor-trailer equipped with a trailer brake hand valve, the hand valve can be applied to keep from rolling back.</a:t>
            </a:r>
          </a:p>
          <a:p>
            <a:r>
              <a:rPr lang="en-US" sz="1600">
                <a:cs typeface="Calibri"/>
              </a:rPr>
              <a:t>Review your vehicle’s dashboard with your instructor. </a:t>
            </a:r>
          </a:p>
          <a:p>
            <a:endParaRPr lang="en-US" sz="1600">
              <a:cs typeface="Calibri"/>
            </a:endParaRPr>
          </a:p>
        </p:txBody>
      </p:sp>
      <p:sp>
        <p:nvSpPr>
          <p:cNvPr id="16" name="Slide Number Placeholder 15">
            <a:extLst>
              <a:ext uri="{FF2B5EF4-FFF2-40B4-BE49-F238E27FC236}">
                <a16:creationId xmlns:a16="http://schemas.microsoft.com/office/drawing/2014/main" id="{52DF7678-25EE-B441-99A2-E9B8BD4AAA5D}"/>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44</a:t>
            </a:fld>
            <a:endParaRPr lang="en-US"/>
          </a:p>
        </p:txBody>
      </p:sp>
      <p:sp>
        <p:nvSpPr>
          <p:cNvPr id="4" name="Oval 3">
            <a:extLst>
              <a:ext uri="{FF2B5EF4-FFF2-40B4-BE49-F238E27FC236}">
                <a16:creationId xmlns:a16="http://schemas.microsoft.com/office/drawing/2014/main" id="{7C56240C-8599-D440-8071-9E1488CE5ED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899D73-2B43-874F-8325-69B9340FFC1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77C90D-7D16-FF49-8A58-6B3BB4A4166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4E8DB9-01E9-F147-B9AB-139B33966EB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BB0EEC-E3A5-0D4A-8063-6C64F5B376E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D1B698-09AF-8645-A24C-0FB637DCD91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844BB9-B052-B648-8796-0A8403A2F9A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3CC36A-1258-3046-8354-D873E57F5EF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731E37-BC30-414D-9984-8BECCD48362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3" name="TextBox 12">
            <a:extLst>
              <a:ext uri="{FF2B5EF4-FFF2-40B4-BE49-F238E27FC236}">
                <a16:creationId xmlns:a16="http://schemas.microsoft.com/office/drawing/2014/main" id="{9CD53551-0C99-ED46-A3B8-E6AC405E4FD4}"/>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4" name="Oval 13">
            <a:extLst>
              <a:ext uri="{FF2B5EF4-FFF2-40B4-BE49-F238E27FC236}">
                <a16:creationId xmlns:a16="http://schemas.microsoft.com/office/drawing/2014/main" id="{0ED8F9C3-00F6-2B42-B20B-74158D82B590}"/>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5" name="TextBox 14">
            <a:extLst>
              <a:ext uri="{FF2B5EF4-FFF2-40B4-BE49-F238E27FC236}">
                <a16:creationId xmlns:a16="http://schemas.microsoft.com/office/drawing/2014/main" id="{3D1ED76D-B2DD-9E46-8AEE-A7B133ADA38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8088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1.3 Pre-Trip, Enroute, and Post-Trip Inspections </a:t>
            </a:r>
            <a:br>
              <a:rPr lang="en-US" b="0" dirty="0">
                <a:ea typeface="+mj-lt"/>
                <a:cs typeface="+mj-lt"/>
              </a:rPr>
            </a:br>
            <a:r>
              <a:rPr lang="en-US" sz="2000" b="0">
                <a:cs typeface="Calibri Light"/>
              </a:rPr>
              <a:t>*Note that the CDL Manual Now Refers to this as "Vehicle Inspections"</a:t>
            </a:r>
            <a:endParaRPr lang="en-US">
              <a:cs typeface="Calibri Light"/>
            </a:endParaRPr>
          </a:p>
        </p:txBody>
      </p:sp>
      <p:sp>
        <p:nvSpPr>
          <p:cNvPr id="8" name="Oval 7">
            <a:extLst>
              <a:ext uri="{FF2B5EF4-FFF2-40B4-BE49-F238E27FC236}">
                <a16:creationId xmlns:a16="http://schemas.microsoft.com/office/drawing/2014/main" id="{D4E07F94-D99F-9A4C-BAF1-C9D40978BA7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039DD3-C874-D141-871E-30BAC8F6B0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5CB125-0703-2745-A629-E9CBAA6D641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C8F900-1BEE-2A44-AB47-8441260B1BF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A0EB56-1DA7-654E-89B5-003210C5DA9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5556E8-13D6-CF4C-9E4D-BCB2B7F23D2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B25E9A-725A-BE41-8673-F2F74440313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06FD12-6844-3643-895B-B0497EFD423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C3A46A9-16A8-4F40-B89F-DE44A116C2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1AE471-BD60-1B4B-95D2-16699E69919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4657B6-6A68-C94C-A58B-482088D7C2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4FCF22D-77F8-FC46-994C-F85295F3EC3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1" name="Oval 30">
            <a:extLst>
              <a:ext uri="{FF2B5EF4-FFF2-40B4-BE49-F238E27FC236}">
                <a16:creationId xmlns:a16="http://schemas.microsoft.com/office/drawing/2014/main" id="{C993FE4F-E237-6442-9BFF-8447CD5D586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EDBDBFF-B0F0-D94E-894C-19E1D76B1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33" name="TextBox 32">
            <a:extLst>
              <a:ext uri="{FF2B5EF4-FFF2-40B4-BE49-F238E27FC236}">
                <a16:creationId xmlns:a16="http://schemas.microsoft.com/office/drawing/2014/main" id="{11E593F4-2E7C-3D4C-A1D0-C075A8A0D28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4" name="Oval 33">
            <a:extLst>
              <a:ext uri="{FF2B5EF4-FFF2-40B4-BE49-F238E27FC236}">
                <a16:creationId xmlns:a16="http://schemas.microsoft.com/office/drawing/2014/main" id="{50E9C02E-DEC0-8F4C-A680-64ABCA6C7E5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5" name="TextBox 34">
            <a:extLst>
              <a:ext uri="{FF2B5EF4-FFF2-40B4-BE49-F238E27FC236}">
                <a16:creationId xmlns:a16="http://schemas.microsoft.com/office/drawing/2014/main" id="{0289DD8F-DD18-5446-9677-5C26DC5D8CE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6" name="TextBox 35">
            <a:extLst>
              <a:ext uri="{FF2B5EF4-FFF2-40B4-BE49-F238E27FC236}">
                <a16:creationId xmlns:a16="http://schemas.microsoft.com/office/drawing/2014/main" id="{B3D2DDB0-E655-4F48-9124-540B0B56A3BC}"/>
              </a:ext>
            </a:extLst>
          </p:cNvPr>
          <p:cNvSpPr txBox="1"/>
          <p:nvPr/>
        </p:nvSpPr>
        <p:spPr>
          <a:xfrm>
            <a:off x="1497969" y="6459976"/>
            <a:ext cx="5681940" cy="276999"/>
          </a:xfrm>
          <a:prstGeom prst="rect">
            <a:avLst/>
          </a:prstGeom>
          <a:noFill/>
        </p:spPr>
        <p:txBody>
          <a:bodyPr wrap="none" rtlCol="0">
            <a:spAutoFit/>
          </a:bodyPr>
          <a:lstStyle/>
          <a:p>
            <a:r>
              <a:rPr lang="en-US" sz="1200" i="1"/>
              <a:t>This unit satisfies FMCSA’s ELDT requirements for units A1.1.3, BA.1.1.3, B1.1.3, and C1.4</a:t>
            </a:r>
          </a:p>
        </p:txBody>
      </p:sp>
    </p:spTree>
    <p:extLst>
      <p:ext uri="{BB962C8B-B14F-4D97-AF65-F5344CB8AC3E}">
        <p14:creationId xmlns:p14="http://schemas.microsoft.com/office/powerpoint/2010/main" val="1226073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86A553-68DD-A04E-B933-3B98B7DD7F06}"/>
              </a:ext>
            </a:extLst>
          </p:cNvPr>
          <p:cNvSpPr>
            <a:spLocks noGrp="1"/>
          </p:cNvSpPr>
          <p:nvPr>
            <p:ph type="title"/>
          </p:nvPr>
        </p:nvSpPr>
        <p:spPr>
          <a:xfrm>
            <a:off x="628650" y="470363"/>
            <a:ext cx="7886700" cy="1325563"/>
          </a:xfrm>
        </p:spPr>
        <p:txBody>
          <a:bodyPr/>
          <a:lstStyle/>
          <a:p>
            <a:r>
              <a:rPr lang="en-US" sz="2700" b="0" dirty="0">
                <a:ea typeface="+mj-lt"/>
                <a:cs typeface="+mj-lt"/>
              </a:rPr>
              <a:t>Pre-Trip, Enroute, &amp; Post-Trip Inspections</a:t>
            </a:r>
            <a:r>
              <a:rPr lang="en-US" sz="2700" dirty="0">
                <a:ea typeface="+mj-lt"/>
                <a:cs typeface="+mj-lt"/>
              </a:rPr>
              <a:t> (Referred to as Vehicle Inspections in the CDL Manual)</a:t>
            </a:r>
            <a:br>
              <a:rPr lang="en-US" sz="2700" dirty="0">
                <a:ea typeface="+mj-lt"/>
                <a:cs typeface="+mj-lt"/>
              </a:rPr>
            </a:br>
            <a:endParaRPr lang="en-US" sz="2700" dirty="0">
              <a:ea typeface="+mj-lt"/>
              <a:cs typeface="+mj-lt"/>
            </a:endParaRPr>
          </a:p>
        </p:txBody>
      </p:sp>
      <p:pic>
        <p:nvPicPr>
          <p:cNvPr id="10" name="Content Placeholder 9" descr="Timeline&#10;&#10;Description automatically generated">
            <a:extLst>
              <a:ext uri="{FF2B5EF4-FFF2-40B4-BE49-F238E27FC236}">
                <a16:creationId xmlns:a16="http://schemas.microsoft.com/office/drawing/2014/main" id="{00390F91-8ECE-CB48-9818-72A4470F7E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613" y="1775266"/>
            <a:ext cx="7886700" cy="4120324"/>
          </a:xfrm>
        </p:spPr>
      </p:pic>
      <p:sp>
        <p:nvSpPr>
          <p:cNvPr id="2" name="Slide Number Placeholder 1">
            <a:extLst>
              <a:ext uri="{FF2B5EF4-FFF2-40B4-BE49-F238E27FC236}">
                <a16:creationId xmlns:a16="http://schemas.microsoft.com/office/drawing/2014/main" id="{D8022100-DE7D-F24F-9427-CD30AFC99247}"/>
              </a:ext>
            </a:extLst>
          </p:cNvPr>
          <p:cNvSpPr>
            <a:spLocks noGrp="1"/>
          </p:cNvSpPr>
          <p:nvPr>
            <p:ph type="sldNum" sz="quarter" idx="10"/>
          </p:nvPr>
        </p:nvSpPr>
        <p:spPr/>
        <p:txBody>
          <a:bodyPr/>
          <a:lstStyle/>
          <a:p>
            <a:r>
              <a:rPr lang="en-US" altLang="en-US"/>
              <a:t>/ </a:t>
            </a:r>
            <a:fld id="{C3C0AEC5-A6E4-4AB2-9AD5-E7FD2AE07E24}" type="slidenum">
              <a:rPr lang="en-US" altLang="en-US" smtClean="0"/>
              <a:pPr/>
              <a:t>46</a:t>
            </a:fld>
            <a:endParaRPr lang="en-US" altLang="en-US"/>
          </a:p>
        </p:txBody>
      </p:sp>
      <p:sp>
        <p:nvSpPr>
          <p:cNvPr id="11" name="TextBox 10">
            <a:extLst>
              <a:ext uri="{FF2B5EF4-FFF2-40B4-BE49-F238E27FC236}">
                <a16:creationId xmlns:a16="http://schemas.microsoft.com/office/drawing/2014/main" id="{E44144D7-A974-264E-8FBE-645ED8A3643A}"/>
              </a:ext>
            </a:extLst>
          </p:cNvPr>
          <p:cNvSpPr txBox="1"/>
          <p:nvPr/>
        </p:nvSpPr>
        <p:spPr>
          <a:xfrm>
            <a:off x="899216" y="5895590"/>
            <a:ext cx="6553269" cy="584775"/>
          </a:xfrm>
          <a:prstGeom prst="rect">
            <a:avLst/>
          </a:prstGeom>
          <a:noFill/>
        </p:spPr>
        <p:txBody>
          <a:bodyPr wrap="none" rtlCol="0">
            <a:spAutoFit/>
          </a:bodyPr>
          <a:lstStyle/>
          <a:p>
            <a:r>
              <a:rPr lang="en-US" sz="1400" i="1"/>
              <a:t>Source: </a:t>
            </a:r>
            <a:r>
              <a:rPr lang="en-US" sz="1400" i="1">
                <a:hlinkClick r:id="rId3"/>
              </a:rPr>
              <a:t>National RTAP. Emergency Procedures for Rural Transit Drivers Training Module</a:t>
            </a:r>
            <a:r>
              <a:rPr lang="en-US" sz="1800" b="1"/>
              <a:t> </a:t>
            </a:r>
            <a:endParaRPr lang="en-US" sz="1800"/>
          </a:p>
          <a:p>
            <a:endParaRPr lang="en-US" sz="1400" i="1"/>
          </a:p>
        </p:txBody>
      </p:sp>
      <p:sp>
        <p:nvSpPr>
          <p:cNvPr id="13" name="Oval 12">
            <a:extLst>
              <a:ext uri="{FF2B5EF4-FFF2-40B4-BE49-F238E27FC236}">
                <a16:creationId xmlns:a16="http://schemas.microsoft.com/office/drawing/2014/main" id="{5A4B3526-0A9F-774C-92C6-5D6D3828721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62AE15-E405-5548-AADF-82102C2832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C5708F-85AE-8942-8960-21B8C19713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7737CC-107F-E548-9414-BB7FC81DE72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4CFFEB-4A14-9B43-92A0-6B88EE12BE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A72343-58FE-8044-831F-6497290CAC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5C5445-518A-FC44-A802-C791142572B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F30E442-A04F-2D42-8AE3-8028646BAE4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0A2E8F-9984-014C-82F5-5793DFEF38F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60E9A1-37F1-C64E-8FAA-B229C0EF996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6D41A3-BCDD-2F4E-B71E-AB5C6A19F11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0FBB6A0-AA9E-8944-A59E-DC0A8161B73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5" name="Oval 24">
            <a:extLst>
              <a:ext uri="{FF2B5EF4-FFF2-40B4-BE49-F238E27FC236}">
                <a16:creationId xmlns:a16="http://schemas.microsoft.com/office/drawing/2014/main" id="{175B49BE-3803-8B4A-86EC-A741A3356CD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9D420C-ABB9-BC40-AA7F-14218861F1F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7" name="TextBox 26">
            <a:extLst>
              <a:ext uri="{FF2B5EF4-FFF2-40B4-BE49-F238E27FC236}">
                <a16:creationId xmlns:a16="http://schemas.microsoft.com/office/drawing/2014/main" id="{52BE93E1-B8B5-1344-A0EC-86E8CDB26B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8" name="Oval 27">
            <a:extLst>
              <a:ext uri="{FF2B5EF4-FFF2-40B4-BE49-F238E27FC236}">
                <a16:creationId xmlns:a16="http://schemas.microsoft.com/office/drawing/2014/main" id="{43D8193E-3BDD-FB4B-A2C8-52A56751B43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9" name="TextBox 28">
            <a:extLst>
              <a:ext uri="{FF2B5EF4-FFF2-40B4-BE49-F238E27FC236}">
                <a16:creationId xmlns:a16="http://schemas.microsoft.com/office/drawing/2014/main" id="{87C5FD5D-2B64-8148-BF39-A62665862D4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0" name="TextBox 29">
            <a:extLst>
              <a:ext uri="{FF2B5EF4-FFF2-40B4-BE49-F238E27FC236}">
                <a16:creationId xmlns:a16="http://schemas.microsoft.com/office/drawing/2014/main" id="{F9470230-95C7-4145-908C-EE3B886B7E7B}"/>
              </a:ext>
            </a:extLst>
          </p:cNvPr>
          <p:cNvSpPr txBox="1"/>
          <p:nvPr/>
        </p:nvSpPr>
        <p:spPr>
          <a:xfrm>
            <a:off x="637613" y="1479003"/>
            <a:ext cx="2076979" cy="369332"/>
          </a:xfrm>
          <a:prstGeom prst="rect">
            <a:avLst/>
          </a:prstGeom>
          <a:noFill/>
        </p:spPr>
        <p:txBody>
          <a:bodyPr wrap="none" rtlCol="0">
            <a:spAutoFit/>
          </a:bodyPr>
          <a:lstStyle/>
          <a:p>
            <a:r>
              <a:rPr lang="en-US" b="1"/>
              <a:t>Enroute Inspections</a:t>
            </a:r>
          </a:p>
        </p:txBody>
      </p:sp>
    </p:spTree>
    <p:extLst>
      <p:ext uri="{BB962C8B-B14F-4D97-AF65-F5344CB8AC3E}">
        <p14:creationId xmlns:p14="http://schemas.microsoft.com/office/powerpoint/2010/main" val="2840763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3710-29AC-4501-B2CA-BED2BF81C6A6}"/>
              </a:ext>
            </a:extLst>
          </p:cNvPr>
          <p:cNvSpPr>
            <a:spLocks noGrp="1"/>
          </p:cNvSpPr>
          <p:nvPr>
            <p:ph type="title"/>
          </p:nvPr>
        </p:nvSpPr>
        <p:spPr>
          <a:xfrm>
            <a:off x="628650" y="294966"/>
            <a:ext cx="7886700" cy="1325563"/>
          </a:xfrm>
        </p:spPr>
        <p:txBody>
          <a:bodyPr/>
          <a:lstStyle/>
          <a:p>
            <a:r>
              <a:rPr lang="en-US" sz="2700" dirty="0">
                <a:ea typeface="+mj-lt"/>
                <a:cs typeface="+mj-lt"/>
              </a:rPr>
              <a:t>Pre-Trip, Enroute, &amp; Post-Trip Inspections (Referred to as Vehicle Inspections in the CDL Manual)</a:t>
            </a:r>
          </a:p>
        </p:txBody>
      </p:sp>
      <p:sp>
        <p:nvSpPr>
          <p:cNvPr id="3" name="Content Placeholder 2"/>
          <p:cNvSpPr>
            <a:spLocks noGrp="1"/>
          </p:cNvSpPr>
          <p:nvPr>
            <p:ph idx="1"/>
          </p:nvPr>
        </p:nvSpPr>
        <p:spPr/>
        <p:txBody>
          <a:bodyPr/>
          <a:lstStyle/>
          <a:p>
            <a:pPr>
              <a:defRPr/>
            </a:pPr>
            <a:r>
              <a:rPr lang="en-US" sz="2900"/>
              <a:t>Pre-trip, enroute, and post-trip inspections are essential to a safe trip</a:t>
            </a:r>
          </a:p>
          <a:p>
            <a:pPr>
              <a:defRPr/>
            </a:pPr>
            <a:r>
              <a:rPr lang="en-US" sz="2900"/>
              <a:t>What is your organization’s policy regarding inspecting your vehicle?</a:t>
            </a:r>
            <a:endParaRPr lang="en-US" sz="2900">
              <a:cs typeface="Calibri"/>
            </a:endParaRPr>
          </a:p>
          <a:p>
            <a:pPr>
              <a:defRPr/>
            </a:pPr>
            <a:r>
              <a:rPr lang="en-US" sz="2900"/>
              <a:t>Where are the blind spots on the vehicle you drive?</a:t>
            </a:r>
            <a:endParaRPr lang="en-US" sz="2900">
              <a:cs typeface="Calibri"/>
            </a:endParaRPr>
          </a:p>
          <a:p>
            <a:pPr>
              <a:defRPr/>
            </a:pPr>
            <a:r>
              <a:rPr lang="en-US" sz="2900"/>
              <a:t>Proper mirror adjustment: will it eliminate all your blind spots?</a:t>
            </a:r>
            <a:endParaRPr lang="en-US" sz="2900">
              <a:cs typeface="Calibri"/>
            </a:endParaRPr>
          </a:p>
          <a:p>
            <a:pPr>
              <a:defRPr/>
            </a:pPr>
            <a:r>
              <a:rPr lang="en-US" sz="2900"/>
              <a:t>How should you adjust your mirrors?</a:t>
            </a:r>
            <a:endParaRPr lang="en-US" sz="2900">
              <a:cs typeface="Calibri"/>
            </a:endParaRPr>
          </a:p>
        </p:txBody>
      </p:sp>
      <p:sp>
        <p:nvSpPr>
          <p:cNvPr id="4" name="Slide Number Placeholder 3">
            <a:extLst>
              <a:ext uri="{FF2B5EF4-FFF2-40B4-BE49-F238E27FC236}">
                <a16:creationId xmlns:a16="http://schemas.microsoft.com/office/drawing/2014/main" id="{A18D334D-58FA-4BCA-9FFF-954C5B52610D}"/>
              </a:ext>
            </a:extLst>
          </p:cNvPr>
          <p:cNvSpPr>
            <a:spLocks noGrp="1"/>
          </p:cNvSpPr>
          <p:nvPr>
            <p:ph type="sldNum" sz="quarter" idx="10"/>
          </p:nvPr>
        </p:nvSpPr>
        <p:spPr/>
        <p:txBody>
          <a:bodyPr/>
          <a:lstStyle/>
          <a:p>
            <a:pPr>
              <a:defRPr/>
            </a:pPr>
            <a:r>
              <a:rPr lang="en-US"/>
              <a:t>  </a:t>
            </a:r>
            <a:fld id="{5E95E51F-7BE0-40B9-9982-033A63A612CB}" type="slidenum">
              <a:rPr lang="en-US" smtClean="0"/>
              <a:pPr>
                <a:defRPr/>
              </a:pPr>
              <a:t>47</a:t>
            </a:fld>
            <a:endParaRPr lang="en-US"/>
          </a:p>
        </p:txBody>
      </p:sp>
      <p:sp>
        <p:nvSpPr>
          <p:cNvPr id="10" name="Oval 9">
            <a:extLst>
              <a:ext uri="{FF2B5EF4-FFF2-40B4-BE49-F238E27FC236}">
                <a16:creationId xmlns:a16="http://schemas.microsoft.com/office/drawing/2014/main" id="{78BEDD68-723C-B849-8F48-740EB2114AE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CCA6AF1-1AE4-FE46-AF69-A8CFB4C739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44E358-F1DB-094E-996B-9C40F9A3BC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986933-5889-8940-B43D-905E9FE7545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228017-CBA6-5C46-93F4-695D1BAFE4E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B01307-CF50-3647-9663-8022DD847C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4BC3C2-D2B7-7946-BEBE-84D653A8583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1B8108-A19E-3244-9F99-86056C2118F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C03A5D2-A09E-9A40-8A39-5DB4C12881B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6FDECA-285D-7B44-A953-FA493B70C7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4F0EBCB-F4DB-B946-B0E0-8CAC0D76986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1850C-4D8F-1843-9E81-3372D935BC1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B49DA6-73AF-1B49-9FD2-C064DDFEFD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24B073-C380-E340-B2EB-913743298CD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7DF0CD-09E5-7249-A3D5-AEA9DAC4D4B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Oval 22">
            <a:extLst>
              <a:ext uri="{FF2B5EF4-FFF2-40B4-BE49-F238E27FC236}">
                <a16:creationId xmlns:a16="http://schemas.microsoft.com/office/drawing/2014/main" id="{26BF03FA-7CC6-CC42-ABEA-1F1430A388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93F69-4376-B148-BE28-3BA127C0AB3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5" name="TextBox 24">
            <a:extLst>
              <a:ext uri="{FF2B5EF4-FFF2-40B4-BE49-F238E27FC236}">
                <a16:creationId xmlns:a16="http://schemas.microsoft.com/office/drawing/2014/main" id="{CDCAFC89-62C5-7E40-8AD3-D04A73482A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6" name="Oval 25">
            <a:extLst>
              <a:ext uri="{FF2B5EF4-FFF2-40B4-BE49-F238E27FC236}">
                <a16:creationId xmlns:a16="http://schemas.microsoft.com/office/drawing/2014/main" id="{C0706956-AC38-4A4B-ACF0-ACE1F29DC44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7" name="TextBox 26">
            <a:extLst>
              <a:ext uri="{FF2B5EF4-FFF2-40B4-BE49-F238E27FC236}">
                <a16:creationId xmlns:a16="http://schemas.microsoft.com/office/drawing/2014/main" id="{3C7B498D-22C7-074B-A825-EA97F1313C7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499318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2373"/>
            <a:ext cx="7886700" cy="1325563"/>
          </a:xfrm>
        </p:spPr>
        <p:txBody>
          <a:bodyPr>
            <a:normAutofit fontScale="90000"/>
          </a:bodyPr>
          <a:lstStyle/>
          <a:p>
            <a:r>
              <a:rPr lang="en-US" sz="3000" dirty="0">
                <a:ea typeface="+mj-lt"/>
                <a:cs typeface="+mj-lt"/>
              </a:rPr>
              <a:t>Pre-Trip, Enroute, &amp; Post-Trip Inspections (Referred to as Vehicle Inspections in the CDL Manual)</a:t>
            </a:r>
            <a:br>
              <a:rPr lang="en-US" sz="3000" dirty="0">
                <a:ea typeface="+mj-lt"/>
                <a:cs typeface="+mj-lt"/>
              </a:rPr>
            </a:br>
            <a:r>
              <a:rPr lang="en-US" sz="3000" dirty="0">
                <a:ea typeface="+mj-lt"/>
                <a:cs typeface="+mj-lt"/>
              </a:rPr>
              <a:t> </a:t>
            </a:r>
            <a:endParaRPr lang="en-US" sz="3000" dirty="0">
              <a:solidFill>
                <a:srgbClr val="000000"/>
              </a:solidFill>
              <a:ea typeface="+mj-lt"/>
              <a:cs typeface="+mj-lt"/>
            </a:endParaRPr>
          </a:p>
          <a:p>
            <a:endParaRPr lang="en-US" sz="2700" dirty="0">
              <a:ea typeface="Calibri Light"/>
              <a:cs typeface="Calibri Light"/>
            </a:endParaRPr>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137160" indent="0">
              <a:buNone/>
            </a:pPr>
            <a:r>
              <a:rPr lang="en-US" sz="2800" b="1">
                <a:ea typeface="+mn-lt"/>
                <a:cs typeface="+mn-lt"/>
              </a:rPr>
              <a:t>Passenger Safety Issue One: Pre-trip Inspection - Prepare for vehicle walk-around</a:t>
            </a:r>
            <a:endParaRPr lang="en-US" sz="2800">
              <a:cs typeface="Calibri"/>
            </a:endParaRPr>
          </a:p>
          <a:p>
            <a:pPr marL="0" indent="0">
              <a:buNone/>
            </a:pPr>
            <a:endParaRPr lang="en-US" sz="800" b="1">
              <a:cs typeface="Calibri" panose="020F0502020204030204"/>
            </a:endParaRPr>
          </a:p>
          <a:p>
            <a:pPr marL="457200" indent="-457200">
              <a:buAutoNum type="arabicPeriod"/>
            </a:pPr>
            <a:r>
              <a:rPr lang="en-US" sz="2400"/>
              <a:t>Start the engine</a:t>
            </a:r>
            <a:r>
              <a:rPr lang="uk-UA" sz="2400"/>
              <a:t> &amp; </a:t>
            </a:r>
            <a:r>
              <a:rPr lang="en-US" sz="2400"/>
              <a:t>turn on the fast idle. </a:t>
            </a:r>
            <a:endParaRPr lang="en-US" sz="2400">
              <a:cs typeface="Calibri" panose="020F0502020204030204"/>
            </a:endParaRPr>
          </a:p>
          <a:p>
            <a:pPr marL="457200" indent="-457200">
              <a:buAutoNum type="arabicPeriod"/>
            </a:pPr>
            <a:r>
              <a:rPr lang="en-US" sz="2400"/>
              <a:t>Make sure the transmission is in neutral or park</a:t>
            </a:r>
            <a:r>
              <a:rPr lang="uk-UA" sz="2400"/>
              <a:t> &amp; </a:t>
            </a:r>
            <a:r>
              <a:rPr lang="en-US" sz="2400"/>
              <a:t>the parking brake is set. </a:t>
            </a:r>
            <a:endParaRPr lang="en-US" sz="2400">
              <a:cs typeface="Calibri" panose="020F0502020204030204"/>
            </a:endParaRPr>
          </a:p>
          <a:p>
            <a:pPr marL="457200" indent="-457200">
              <a:buAutoNum type="arabicPeriod"/>
            </a:pPr>
            <a:r>
              <a:rPr lang="en-US" sz="2400"/>
              <a:t>Turn on inside &amp; outside lights &amp; 4-way flashers. </a:t>
            </a:r>
            <a:endParaRPr lang="en-US" sz="2400">
              <a:cs typeface="Calibri" panose="020F0502020204030204"/>
            </a:endParaRPr>
          </a:p>
          <a:p>
            <a:pPr marL="457200" indent="-457200">
              <a:buAutoNum type="arabicPeriod"/>
            </a:pPr>
            <a:r>
              <a:rPr lang="en-US" sz="2400"/>
              <a:t>Turn on heater or A/C, depending on weather. </a:t>
            </a:r>
            <a:endParaRPr lang="en-US" sz="2400">
              <a:cs typeface="Calibri" panose="020F0502020204030204"/>
            </a:endParaRPr>
          </a:p>
          <a:p>
            <a:pPr marL="457200" indent="-457200">
              <a:buAutoNum type="arabicPeriod"/>
            </a:pPr>
            <a:r>
              <a:rPr lang="en-US" sz="2400"/>
              <a:t>Briefly test horn</a:t>
            </a:r>
            <a:r>
              <a:rPr lang="uk-UA" sz="2400"/>
              <a:t> &amp; </a:t>
            </a:r>
            <a:r>
              <a:rPr lang="en-US" sz="2400"/>
              <a:t>windshield washer/wipers. </a:t>
            </a:r>
            <a:endParaRPr lang="en-US" sz="2400">
              <a:cs typeface="Calibri"/>
            </a:endParaRPr>
          </a:p>
          <a:p>
            <a:pPr marL="0" indent="0">
              <a:spcBef>
                <a:spcPts val="1200"/>
              </a:spcBef>
              <a:buNone/>
            </a:pPr>
            <a:r>
              <a:rPr lang="en-US" sz="2400" i="1"/>
              <a:t>* It is important to check that the parking brake is working</a:t>
            </a:r>
            <a:endParaRPr lang="en-US" sz="2400" i="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48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77AE0D-128F-2448-8718-7AA4B307B6D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BD6802-67BC-1541-BEE9-3EEABDD4DA9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17C884-C6FB-C248-9D05-2BA5783197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6EE1B5-99AF-7542-BC4A-13786874C7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524FCD-3D18-4643-852F-0E2CD49D72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7B8B50-6041-334F-BF53-F8B4FA9B501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E7B9E9-0BDC-9F44-BA0F-11E5A170240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414917-D437-6E41-9D89-CD324151400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2F1F45-C99F-494E-90D3-233E372237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97C719-065E-9F4A-98F8-476967B38A5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676394-A841-7B4B-9B62-4DF3BAA7308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B405ED-2086-3C4B-A161-C7083A91FB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37BAC3CE-4C5B-EE44-AA7A-BCD69696462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882996B-2D98-FE4A-B9D4-946DFE9FA94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A42D8769-7303-6A4C-88F5-184758896D4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B69FFCA-0DC5-294D-BE88-78EF28B054C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6109F4A4-9E30-2644-8443-EFF5C529199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15834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966"/>
            <a:ext cx="7886700" cy="1325563"/>
          </a:xfrm>
        </p:spPr>
        <p:txBody>
          <a:bodyPr>
            <a:normAutofit fontScale="90000"/>
          </a:bodyPr>
          <a:lstStyle/>
          <a:p>
            <a:r>
              <a:rPr lang="en-US" sz="3000" b="0" dirty="0">
                <a:ea typeface="+mj-lt"/>
                <a:cs typeface="+mj-lt"/>
              </a:rPr>
              <a:t>Pre-Trip, Enroute, &amp; Post-Trip Inspections (Referred to as Vehicle Inspections in the CDL Manual)</a:t>
            </a:r>
          </a:p>
        </p:txBody>
      </p:sp>
      <p:sp>
        <p:nvSpPr>
          <p:cNvPr id="3" name="Content Placeholder 2"/>
          <p:cNvSpPr>
            <a:spLocks noGrp="1"/>
          </p:cNvSpPr>
          <p:nvPr>
            <p:ph sz="half"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This law states that no CMV shall be driven unless the driver is satisfied that the following parts and accessories are in good working order or fail to use these parts when needed</a:t>
            </a:r>
            <a:endParaRPr lang="en-US" sz="1800">
              <a:cs typeface="Calibri"/>
            </a:endParaRPr>
          </a:p>
          <a:p>
            <a:r>
              <a:rPr lang="en-US" sz="1800">
                <a:ea typeface="+mn-lt"/>
                <a:cs typeface="+mn-lt"/>
              </a:rPr>
              <a:t>Service brakes, including trailer brake connections</a:t>
            </a:r>
          </a:p>
          <a:p>
            <a:r>
              <a:rPr lang="en-US" sz="1800">
                <a:ea typeface="+mn-lt"/>
                <a:cs typeface="+mn-lt"/>
              </a:rPr>
              <a:t>Parking (hand) brake</a:t>
            </a:r>
            <a:endParaRPr lang="en-US" sz="1800">
              <a:cs typeface="Calibri"/>
            </a:endParaRPr>
          </a:p>
          <a:p>
            <a:r>
              <a:rPr lang="en-US" sz="1800">
                <a:ea typeface="+mn-lt"/>
                <a:cs typeface="+mn-lt"/>
              </a:rPr>
              <a:t>Steering mechanism</a:t>
            </a:r>
          </a:p>
          <a:p>
            <a:r>
              <a:rPr lang="en-US" sz="1800">
                <a:ea typeface="+mn-lt"/>
                <a:cs typeface="+mn-lt"/>
              </a:rPr>
              <a:t>Lighting devices and reflectors</a:t>
            </a:r>
          </a:p>
          <a:p>
            <a:r>
              <a:rPr lang="en-US" sz="1800">
                <a:ea typeface="+mn-lt"/>
                <a:cs typeface="+mn-lt"/>
              </a:rPr>
              <a:t>Wheels and rims</a:t>
            </a:r>
            <a:endParaRPr lang="en-US" sz="1800">
              <a:cs typeface="Calibri" panose="020F0502020204030204"/>
            </a:endParaRPr>
          </a:p>
          <a:p>
            <a:r>
              <a:rPr lang="en-US" sz="1800">
                <a:ea typeface="+mn-lt"/>
                <a:cs typeface="+mn-lt"/>
              </a:rPr>
              <a:t>Emergency equipment</a:t>
            </a:r>
            <a:endParaRPr lang="en-US" sz="1800">
              <a:cs typeface="Calibri" panose="020F0502020204030204"/>
            </a:endParaRPr>
          </a:p>
          <a:p>
            <a:pPr>
              <a:buNone/>
            </a:pPr>
            <a:endParaRPr lang="en-US" sz="1800">
              <a:cs typeface="Calibri" panose="020F0502020204030204"/>
            </a:endParaRPr>
          </a:p>
          <a:p>
            <a:pPr marL="137160" indent="0">
              <a:buNone/>
            </a:pPr>
            <a:endParaRPr lang="en-US" sz="1800" b="1">
              <a:cs typeface="Calibri" panose="020F0502020204030204"/>
            </a:endParaRPr>
          </a:p>
        </p:txBody>
      </p:sp>
      <p:sp>
        <p:nvSpPr>
          <p:cNvPr id="25" name="Content Placeholder 24">
            <a:extLst>
              <a:ext uri="{FF2B5EF4-FFF2-40B4-BE49-F238E27FC236}">
                <a16:creationId xmlns:a16="http://schemas.microsoft.com/office/drawing/2014/main" id="{0FE737D7-B190-D645-BB86-3A55296743A5}"/>
              </a:ext>
            </a:extLst>
          </p:cNvPr>
          <p:cNvSpPr>
            <a:spLocks noGrp="1"/>
          </p:cNvSpPr>
          <p:nvPr>
            <p:ph sz="half" idx="2"/>
          </p:nvPr>
        </p:nvSpPr>
        <p:spPr/>
        <p:txBody>
          <a:bodyPr/>
          <a:lstStyle/>
          <a:p>
            <a:r>
              <a:rPr lang="en-US" sz="1800">
                <a:ea typeface="+mn-lt"/>
                <a:cs typeface="+mn-lt"/>
              </a:rPr>
              <a:t>Tires</a:t>
            </a:r>
            <a:endParaRPr lang="en-US" sz="1800">
              <a:cs typeface="Calibri" panose="020F0502020204030204"/>
            </a:endParaRPr>
          </a:p>
          <a:p>
            <a:r>
              <a:rPr lang="en-US" sz="1800">
                <a:ea typeface="+mn-lt"/>
                <a:cs typeface="+mn-lt"/>
              </a:rPr>
              <a:t>Horn</a:t>
            </a:r>
          </a:p>
          <a:p>
            <a:r>
              <a:rPr lang="en-US" sz="1800">
                <a:ea typeface="+mn-lt"/>
                <a:cs typeface="+mn-lt"/>
              </a:rPr>
              <a:t>Windshield wiper or wipers</a:t>
            </a:r>
          </a:p>
          <a:p>
            <a:r>
              <a:rPr lang="en-US" sz="1800">
                <a:ea typeface="+mn-lt"/>
                <a:cs typeface="+mn-lt"/>
              </a:rPr>
              <a:t>Rear-vision mirror or mirrors</a:t>
            </a:r>
            <a:endParaRPr lang="en-US" sz="1800">
              <a:cs typeface="Calibri"/>
            </a:endParaRPr>
          </a:p>
          <a:p>
            <a:r>
              <a:rPr lang="en-US" sz="1800">
                <a:ea typeface="+mn-lt"/>
                <a:cs typeface="+mn-lt"/>
              </a:rPr>
              <a:t>Coupling devices</a:t>
            </a:r>
            <a:endParaRPr lang="en-US" sz="1800">
              <a:cs typeface="Calibri" panose="020F0502020204030204"/>
            </a:endParaRPr>
          </a:p>
          <a:p>
            <a:endParaRPr lang="en-US" sz="1800"/>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49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AD43EB-BA67-774F-AF31-A5EAA2613D6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5BB09-6991-C74B-A9AF-DC5253C1EFF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99C61F-7B56-9645-BC28-A9F5B2C1D44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D15F10-1292-7B4C-9CA6-49C2E81A3F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0654A4-A7B2-6B44-8F77-BC936D94EE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AFE9F4-7AC4-4444-888E-0BC3B5765E7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825536-1F69-2B4C-BE45-967C21AC0E7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C1DE3A-698A-434B-B066-B93006BA824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8E2D6D-C821-9441-AE80-AC8A7B8B2CB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F08D9C-0A2B-F44F-A153-44C5EF53FA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D02C317-E859-8346-83C8-B0343A8A8E4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69609A1-6F58-2A41-B45E-35CF045AA972}"/>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2BBE55B5-A739-EA4F-B493-2636932D84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A8A570-4479-104A-BE74-39C6240871F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4375B176-532B-3245-9E40-2C26E030577F}"/>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D2DC8894-6532-7249-9723-DF87E09A0EFC}"/>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115B614D-11CE-ED4A-ACDA-6AEE2E9DDFB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95141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329407" y="5815571"/>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1.1 Orientation</a:t>
            </a:r>
            <a:br>
              <a:rPr lang="en-US" b="0">
                <a:ea typeface="+mj-lt"/>
                <a:cs typeface="+mj-lt"/>
              </a:rPr>
            </a:br>
            <a:endParaRPr lang="en-US" sz="1500"/>
          </a:p>
        </p:txBody>
      </p:sp>
      <p:sp>
        <p:nvSpPr>
          <p:cNvPr id="15" name="Oval 14">
            <a:extLst>
              <a:ext uri="{FF2B5EF4-FFF2-40B4-BE49-F238E27FC236}">
                <a16:creationId xmlns:a16="http://schemas.microsoft.com/office/drawing/2014/main" id="{03C99F08-2D9A-A74F-93C3-EB3A2D0667B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ACBED6-3F7E-4F44-8E39-2BAD10144B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E8040F-2357-A040-838C-02657FF4042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Oval 17">
            <a:extLst>
              <a:ext uri="{FF2B5EF4-FFF2-40B4-BE49-F238E27FC236}">
                <a16:creationId xmlns:a16="http://schemas.microsoft.com/office/drawing/2014/main" id="{F281B6AE-85AA-6B46-84E9-57ED70654E7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2552A88-8FD1-B643-97AC-7373F737752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0" name="TextBox 19">
            <a:extLst>
              <a:ext uri="{FF2B5EF4-FFF2-40B4-BE49-F238E27FC236}">
                <a16:creationId xmlns:a16="http://schemas.microsoft.com/office/drawing/2014/main" id="{D166F0A1-8CDF-A640-9DD1-9656AE7639C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048DCBF3-9236-A14C-AC2D-31FEA4B5FC7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760AB755-5BD2-E34C-A431-21F1C14C884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 name="TextBox 1">
            <a:extLst>
              <a:ext uri="{FF2B5EF4-FFF2-40B4-BE49-F238E27FC236}">
                <a16:creationId xmlns:a16="http://schemas.microsoft.com/office/drawing/2014/main" id="{7447A23D-6CD9-8443-AA16-D4B508525E6A}"/>
              </a:ext>
            </a:extLst>
          </p:cNvPr>
          <p:cNvSpPr txBox="1"/>
          <p:nvPr/>
        </p:nvSpPr>
        <p:spPr>
          <a:xfrm>
            <a:off x="1721530" y="6345191"/>
            <a:ext cx="5916684" cy="276999"/>
          </a:xfrm>
          <a:prstGeom prst="rect">
            <a:avLst/>
          </a:prstGeom>
          <a:noFill/>
        </p:spPr>
        <p:txBody>
          <a:bodyPr wrap="none" rtlCol="0">
            <a:spAutoFit/>
          </a:bodyPr>
          <a:lstStyle/>
          <a:p>
            <a:r>
              <a:rPr lang="en-US" sz="1200" i="1"/>
              <a:t>This unit satisfies FMCSA’s ELDT requirements for units A1.1.1, BA1.1.1, and B1.1.1, and C1.3.</a:t>
            </a:r>
          </a:p>
        </p:txBody>
      </p:sp>
    </p:spTree>
    <p:extLst>
      <p:ext uri="{BB962C8B-B14F-4D97-AF65-F5344CB8AC3E}">
        <p14:creationId xmlns:p14="http://schemas.microsoft.com/office/powerpoint/2010/main" val="111812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966"/>
            <a:ext cx="7886700" cy="1325563"/>
          </a:xfrm>
        </p:spPr>
        <p:txBody>
          <a:bodyPr>
            <a:normAutofit/>
          </a:bodyPr>
          <a:lstStyle/>
          <a:p>
            <a:r>
              <a:rPr lang="en-US" sz="2700" dirty="0">
                <a:ea typeface="+mj-lt"/>
                <a:cs typeface="+mj-lt"/>
              </a:rPr>
              <a:t>Pre-Trip, Enroute, &amp; Post-Trip Inspections (Referred to as Vehicle Inspections in the CDL Manual)</a:t>
            </a:r>
            <a:endParaRPr lang="en-US" sz="2700" dirty="0">
              <a:ea typeface="Calibri Light"/>
              <a:cs typeface="Calibri Light"/>
            </a:endParaRPr>
          </a:p>
        </p:txBody>
      </p:sp>
      <p:sp>
        <p:nvSpPr>
          <p:cNvPr id="3" name="Content Placeholder 2"/>
          <p:cNvSpPr>
            <a:spLocks noGrp="1"/>
          </p:cNvSpPr>
          <p:nvPr>
            <p:ph idx="1"/>
          </p:nvPr>
        </p:nvSpPr>
        <p:spPr/>
        <p:txBody>
          <a:bodyPr vert="horz" wrap="square" lIns="91440" tIns="45720" rIns="91440" bIns="45720" numCol="1" anchor="t" anchorCtr="0" compatLnSpc="1">
            <a:prstTxWarp prst="textNoShape">
              <a:avLst/>
            </a:prstTxWarp>
            <a:noAutofit/>
          </a:bodyPr>
          <a:lstStyle/>
          <a:p>
            <a:pPr marL="0" indent="0">
              <a:buNone/>
            </a:pPr>
            <a:r>
              <a:rPr lang="en-US" sz="1800" b="1">
                <a:ea typeface="+mj-lt"/>
                <a:cs typeface="+mj-lt"/>
              </a:rPr>
              <a:t>FMCSA § 392.7</a:t>
            </a:r>
            <a:r>
              <a:rPr lang="en-US" sz="1800" b="1"/>
              <a:t> and </a:t>
            </a:r>
            <a:r>
              <a:rPr lang="en-US" sz="1800" b="1">
                <a:ea typeface="+mj-lt"/>
                <a:cs typeface="+mj-lt"/>
              </a:rPr>
              <a:t>§</a:t>
            </a:r>
            <a:r>
              <a:rPr lang="en-US" sz="1800" b="1"/>
              <a:t> 396.11 </a:t>
            </a:r>
          </a:p>
          <a:p>
            <a:pPr marL="0" indent="0">
              <a:buNone/>
            </a:pPr>
            <a:r>
              <a:rPr lang="en-US" sz="1800">
                <a:ea typeface="+mn-lt"/>
                <a:cs typeface="+mn-lt"/>
              </a:rPr>
              <a:t>Drivers transporting intermodal equipment (like trailers) must additionally inspect the following: </a:t>
            </a:r>
            <a:endParaRPr lang="en-US"/>
          </a:p>
          <a:p>
            <a:pPr marL="285750" indent="-285750"/>
            <a:r>
              <a:rPr lang="en-US" sz="1800">
                <a:ea typeface="+mn-lt"/>
                <a:cs typeface="+mn-lt"/>
              </a:rPr>
              <a:t>Lighting devices, lamps, markers, and conspicuity marking material </a:t>
            </a:r>
            <a:endParaRPr lang="en-US">
              <a:cs typeface="Calibri" panose="020F0502020204030204"/>
            </a:endParaRPr>
          </a:p>
          <a:p>
            <a:pPr marL="285750" indent="-285750"/>
            <a:r>
              <a:rPr lang="en-US" sz="1800">
                <a:ea typeface="+mn-lt"/>
                <a:cs typeface="+mn-lt"/>
              </a:rPr>
              <a:t>Wheels, rims, lugs, tires </a:t>
            </a:r>
            <a:endParaRPr lang="en-US">
              <a:cs typeface="Calibri" panose="020F0502020204030204"/>
            </a:endParaRPr>
          </a:p>
          <a:p>
            <a:pPr marL="285750" indent="-285750"/>
            <a:r>
              <a:rPr lang="en-US" sz="1800">
                <a:ea typeface="+mn-lt"/>
                <a:cs typeface="+mn-lt"/>
              </a:rPr>
              <a:t>Air line connections, hoses, and couplers </a:t>
            </a:r>
            <a:endParaRPr lang="en-US">
              <a:cs typeface="Calibri" panose="020F0502020204030204"/>
            </a:endParaRPr>
          </a:p>
          <a:p>
            <a:pPr marL="285750" indent="-285750"/>
            <a:r>
              <a:rPr lang="en-US" sz="1800">
                <a:ea typeface="+mn-lt"/>
                <a:cs typeface="+mn-lt"/>
              </a:rPr>
              <a:t>King pin upper coupling device </a:t>
            </a:r>
            <a:endParaRPr lang="en-US">
              <a:cs typeface="Calibri" panose="020F0502020204030204"/>
            </a:endParaRPr>
          </a:p>
          <a:p>
            <a:pPr marL="285750" indent="-285750"/>
            <a:r>
              <a:rPr lang="en-US" sz="1800">
                <a:ea typeface="+mn-lt"/>
                <a:cs typeface="+mn-lt"/>
              </a:rPr>
              <a:t>Rails or support frames </a:t>
            </a:r>
            <a:endParaRPr lang="en-US">
              <a:cs typeface="Calibri" panose="020F0502020204030204"/>
            </a:endParaRPr>
          </a:p>
          <a:p>
            <a:pPr marL="285750" indent="-285750"/>
            <a:r>
              <a:rPr lang="en-US" sz="1800">
                <a:ea typeface="+mn-lt"/>
                <a:cs typeface="+mn-lt"/>
              </a:rPr>
              <a:t>Tie down bolsters </a:t>
            </a:r>
            <a:endParaRPr lang="en-US">
              <a:cs typeface="Calibri" panose="020F0502020204030204"/>
            </a:endParaRPr>
          </a:p>
          <a:p>
            <a:pPr marL="285750" indent="-285750"/>
            <a:r>
              <a:rPr lang="en-US" sz="1800">
                <a:ea typeface="+mn-lt"/>
                <a:cs typeface="+mn-lt"/>
              </a:rPr>
              <a:t>Locking pins, clevises, clamps, or hooks </a:t>
            </a:r>
            <a:endParaRPr lang="en-US">
              <a:cs typeface="Calibri" panose="020F0502020204030204"/>
            </a:endParaRPr>
          </a:p>
          <a:p>
            <a:pPr marL="285750" indent="-285750"/>
            <a:r>
              <a:rPr lang="en-US" sz="1800">
                <a:ea typeface="+mn-lt"/>
                <a:cs typeface="+mn-lt"/>
              </a:rPr>
              <a:t>Sliders or sliding frame lock</a:t>
            </a:r>
            <a:endParaRPr lang="en-US">
              <a:cs typeface="Calibri" panose="020F0502020204030204"/>
            </a:endParaRPr>
          </a:p>
          <a:p>
            <a:pPr marL="0" indent="0">
              <a:buNone/>
            </a:pPr>
            <a:endParaRPr lang="en-US" sz="1800">
              <a:cs typeface="Calibri"/>
            </a:endParaRPr>
          </a:p>
          <a:p>
            <a:pPr>
              <a:buNone/>
            </a:pPr>
            <a:endParaRPr lang="en-US" sz="2800">
              <a:cs typeface="Calibri"/>
            </a:endParaRPr>
          </a:p>
          <a:p>
            <a:pPr marL="137160" indent="0">
              <a:buNone/>
            </a:pPr>
            <a:endParaRPr lang="en-US" sz="2800" b="1">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18BD1E-5D7B-ED40-B1FB-120EA7DC85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06D912-9A25-CA42-A219-6366F15C33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2E502A-00E0-964D-AA4C-77142B3A9A6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E0A477C-056C-7C49-8DBF-85DBCF2446F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B2CCE-42B3-934F-BF39-3084AB86F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F865D6-8A69-5C4F-96C5-E62BCD47389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66B78E-75EA-0A41-B95B-F27C4FDC58D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157CC9-4C0C-4F47-8682-B79C886FD1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98D50C-58F5-0647-A124-F3AF779AB88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5E5C9F-0BB0-DA4E-B62B-9EC49D3A6C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246AF6-476C-6246-9919-02146692316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EC1C486-FAB9-FC45-9EA2-CD94ED1366A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Oval 19">
            <a:extLst>
              <a:ext uri="{FF2B5EF4-FFF2-40B4-BE49-F238E27FC236}">
                <a16:creationId xmlns:a16="http://schemas.microsoft.com/office/drawing/2014/main" id="{EA4548FA-D239-B643-A30D-1C56D6A3A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84BFB3-B23A-B24F-BC27-A0AF2C37EB45}"/>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011CFC23-D5BE-214B-9475-7647855DDD0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51337CDB-E50A-2640-853E-7CCCFAD4AA8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05A9AAB8-4CB4-A648-BEE1-3F7E3F169DD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88615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12" y="283273"/>
            <a:ext cx="8874766" cy="1325563"/>
          </a:xfrm>
        </p:spPr>
        <p:txBody>
          <a:bodyPr>
            <a:noAutofit/>
          </a:bodyPr>
          <a:lstStyle/>
          <a:p>
            <a:br>
              <a:rPr lang="en-US" sz="2700" dirty="0"/>
            </a:br>
            <a:r>
              <a:rPr lang="en-US" sz="2700" dirty="0">
                <a:ea typeface="+mj-lt"/>
                <a:cs typeface="+mj-lt"/>
              </a:rPr>
              <a:t>Pre-Trip, Enroute, &amp; Post-Trip Inspections (Referred to  as Vehicle Inspections in the CDL Manual)</a:t>
            </a:r>
            <a:br>
              <a:rPr lang="en-US" sz="2700" dirty="0"/>
            </a:br>
            <a:endParaRPr lang="en-US" sz="2700">
              <a:cs typeface="Calibri Ligh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7406A0-B3D9-9643-9225-CFC7F438AA5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96E967-FEA0-3D44-BB39-38761D6EF1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0F9345-7011-FC44-B577-64C7F0D42C6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7D96C2-D647-7A43-A762-6880D50D6C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7AF7DB8-E195-FA4F-83E3-E0776383F9A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B4C44-BFFB-9345-8D18-1AD48B92E07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E3D6D0-FBE1-574B-B185-141A9DF1FE9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8151B3-EF5E-CE42-985F-AA3AD106CF9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92B43D-6BA7-3E4D-9AF9-FC74B530963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1FEF03-E83A-2941-A740-1E9987E82D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D9CEAD-3241-294D-991C-E443E44FF5A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56D10D-9F2C-264C-AC30-AC55E864C6FD}"/>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23AF431-C5A3-524A-B37D-892E545604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A9C051-049F-8B43-82E6-CE52774DDB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1DF1D67-C503-614B-BAC2-0CF3D0FDCBF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FBEAF02-2C39-4B49-A0AC-8316D8E3E39A}"/>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A9EB681-D046-0F42-B540-4854177802E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Content Placeholder 25">
            <a:extLst>
              <a:ext uri="{FF2B5EF4-FFF2-40B4-BE49-F238E27FC236}">
                <a16:creationId xmlns:a16="http://schemas.microsoft.com/office/drawing/2014/main" id="{4091D3CF-F470-94EC-7284-1EBE121E1D18}"/>
              </a:ext>
            </a:extLst>
          </p:cNvPr>
          <p:cNvSpPr>
            <a:spLocks noGrp="1"/>
          </p:cNvSpPr>
          <p:nvPr>
            <p:ph idx="1"/>
          </p:nvPr>
        </p:nvSpPr>
        <p:spPr/>
        <p:txBody>
          <a:bodyPr/>
          <a:lstStyle/>
          <a:p>
            <a:pPr marL="0" indent="0">
              <a:buNone/>
            </a:pPr>
            <a:r>
              <a:rPr lang="en-US" sz="2400" dirty="0">
                <a:ea typeface="+mn-lt"/>
                <a:cs typeface="+mn-lt"/>
              </a:rPr>
              <a:t>American Association of Motor Vehicle Administrators (</a:t>
            </a:r>
            <a:r>
              <a:rPr lang="en-US" sz="2400" b="1" dirty="0">
                <a:cs typeface="Calibri" panose="020F0502020204030204"/>
              </a:rPr>
              <a:t>AAMVA)'s Vehicle Inspection Checklist Instructions</a:t>
            </a:r>
          </a:p>
          <a:p>
            <a:pPr marL="0" indent="0">
              <a:buNone/>
            </a:pPr>
            <a:endParaRPr lang="en-US" sz="2400" b="1" dirty="0">
              <a:cs typeface="Calibri" panose="020F0502020204030204"/>
            </a:endParaRPr>
          </a:p>
          <a:p>
            <a:pPr marL="0" indent="0">
              <a:buNone/>
            </a:pPr>
            <a:r>
              <a:rPr lang="en-US" sz="2400" dirty="0">
                <a:cs typeface="Calibri" panose="020F0502020204030204"/>
              </a:rPr>
              <a:t>"</a:t>
            </a:r>
            <a:r>
              <a:rPr lang="en-US" sz="2400" dirty="0">
                <a:ea typeface="+mn-lt"/>
                <a:cs typeface="+mn-lt"/>
              </a:rPr>
              <a:t>You are only required to inspect the items on the CDL Vehicle Inspection checklist. You may use this checklist for your test and check off items as you have completed them, NO additional markings or writing may be placed on this list. You MUST name, point to and/or touch and fully explain what you are inspecting each safety critical item for. If you do not do so, you will not get credit for the item(s)"</a:t>
            </a:r>
          </a:p>
        </p:txBody>
      </p:sp>
    </p:spTree>
    <p:extLst>
      <p:ext uri="{BB962C8B-B14F-4D97-AF65-F5344CB8AC3E}">
        <p14:creationId xmlns:p14="http://schemas.microsoft.com/office/powerpoint/2010/main" val="3794882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71" y="278245"/>
            <a:ext cx="8429693" cy="1320133"/>
          </a:xfrm>
        </p:spPr>
        <p:txBody>
          <a:bodyPr>
            <a:normAutofit/>
          </a:bodyPr>
          <a:lstStyle/>
          <a:p>
            <a:r>
              <a:rPr lang="en-US" sz="2700" dirty="0">
                <a:ea typeface="+mj-lt"/>
                <a:cs typeface="+mj-lt"/>
              </a:rPr>
              <a:t>Pre-Trip, Enroute, and Post-Trip Inspections (Referred to as Vehicle Inspections in the CDL Manual) </a:t>
            </a:r>
            <a:endParaRPr lang="en-US" sz="2700">
              <a:cs typeface="Calibri Light" panose="020F03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39" name="Picture 38">
            <a:extLst>
              <a:ext uri="{FF2B5EF4-FFF2-40B4-BE49-F238E27FC236}">
                <a16:creationId xmlns:a16="http://schemas.microsoft.com/office/drawing/2014/main" id="{96C9869B-6640-D71F-BEE1-104BFDAB7759}"/>
              </a:ext>
            </a:extLst>
          </p:cNvPr>
          <p:cNvPicPr>
            <a:picLocks noChangeAspect="1"/>
          </p:cNvPicPr>
          <p:nvPr/>
        </p:nvPicPr>
        <p:blipFill>
          <a:blip r:embed="rId3"/>
          <a:stretch>
            <a:fillRect/>
          </a:stretch>
        </p:blipFill>
        <p:spPr>
          <a:xfrm>
            <a:off x="334501" y="1310907"/>
            <a:ext cx="4915414" cy="5514145"/>
          </a:xfrm>
          <a:prstGeom prst="rect">
            <a:avLst/>
          </a:prstGeom>
        </p:spPr>
      </p:pic>
      <p:sp>
        <p:nvSpPr>
          <p:cNvPr id="40" name="TextBox 39">
            <a:extLst>
              <a:ext uri="{FF2B5EF4-FFF2-40B4-BE49-F238E27FC236}">
                <a16:creationId xmlns:a16="http://schemas.microsoft.com/office/drawing/2014/main" id="{8C18227E-BF0F-359F-7C61-D579A40D438D}"/>
              </a:ext>
            </a:extLst>
          </p:cNvPr>
          <p:cNvSpPr txBox="1"/>
          <p:nvPr/>
        </p:nvSpPr>
        <p:spPr>
          <a:xfrm>
            <a:off x="5652128" y="2706653"/>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4056799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9106"/>
            <a:ext cx="7886700" cy="1325563"/>
          </a:xfrm>
        </p:spPr>
        <p:txBody>
          <a:bodyPr>
            <a:normAutofit/>
          </a:bodyPr>
          <a:lstStyle/>
          <a:p>
            <a:r>
              <a:rPr lang="en-US" sz="2700" dirty="0">
                <a:cs typeface="Calibri Light"/>
              </a:rPr>
              <a:t>Pre-Trip, Enroute, and Post-Trip Inspections (Referred to as Vehicle Inspections in the CDL Manual)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1139A12-2E3B-554A-9772-644B5E47E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BF30EC6-CE31-E24D-82C9-16EBA8BD9F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8DE1B7-1452-524C-96DE-C0BE25480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A13D21-56D5-264A-8A54-44866AD37A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38AD6-E2B9-3E4F-959E-A2D8CA9AD4E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9C24EF-43D2-D74D-A2BF-CF4729AE42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6CFF0-BD14-EF47-B41B-7271CC3A99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DDC2CE-DC88-7E4C-A193-D6EE20290E5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E3082E-8BCC-5C46-A318-192AB63E1BE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ADC646-21E6-764A-8420-4A60900B3B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50172-51CF-3A4C-B12D-38B3886C6A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89B17-E85A-DF47-9193-A1DAD3FBABF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1E287F1-54F2-3B41-8A70-9783BB38F6A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A2A9AB2-F15A-A247-9BB3-2551705ED46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A5C334-A093-2847-9D7E-C7BF866588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50177F0C-C8DB-3646-BE37-78DA086C4CD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FFE5601C-6001-A242-A63A-5581FF4A24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9" name="Picture 8">
            <a:extLst>
              <a:ext uri="{FF2B5EF4-FFF2-40B4-BE49-F238E27FC236}">
                <a16:creationId xmlns:a16="http://schemas.microsoft.com/office/drawing/2014/main" id="{ECC3DB2A-ECB5-69E4-C178-622CA744541F}"/>
              </a:ext>
            </a:extLst>
          </p:cNvPr>
          <p:cNvPicPr>
            <a:picLocks noChangeAspect="1"/>
          </p:cNvPicPr>
          <p:nvPr/>
        </p:nvPicPr>
        <p:blipFill>
          <a:blip r:embed="rId3"/>
          <a:stretch>
            <a:fillRect/>
          </a:stretch>
        </p:blipFill>
        <p:spPr>
          <a:xfrm>
            <a:off x="487263" y="1370154"/>
            <a:ext cx="5959156" cy="5471924"/>
          </a:xfrm>
          <a:prstGeom prst="rect">
            <a:avLst/>
          </a:prstGeom>
        </p:spPr>
      </p:pic>
      <p:sp>
        <p:nvSpPr>
          <p:cNvPr id="27" name="TextBox 26">
            <a:extLst>
              <a:ext uri="{FF2B5EF4-FFF2-40B4-BE49-F238E27FC236}">
                <a16:creationId xmlns:a16="http://schemas.microsoft.com/office/drawing/2014/main" id="{299B0C9A-9C0C-05BB-7D1C-3CBCF3065021}"/>
              </a:ext>
            </a:extLst>
          </p:cNvPr>
          <p:cNvSpPr txBox="1"/>
          <p:nvPr/>
        </p:nvSpPr>
        <p:spPr>
          <a:xfrm>
            <a:off x="6128629" y="3430452"/>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3159193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8670"/>
            <a:ext cx="7886700" cy="1325563"/>
          </a:xfrm>
        </p:spPr>
        <p:txBody>
          <a:bodyPr>
            <a:normAutofit/>
          </a:bodyPr>
          <a:lstStyle/>
          <a:p>
            <a:r>
              <a:rPr lang="en-US" sz="2700" dirty="0">
                <a:ea typeface="+mj-lt"/>
                <a:cs typeface="+mj-lt"/>
              </a:rPr>
              <a:t>Pre-Trip, Enroute, &amp; Post-Trip Inspections (Referred to as Vehicle Inspections in the CDL Manual)</a:t>
            </a:r>
            <a:br>
              <a:rPr lang="en-US" sz="2700" dirty="0">
                <a:ea typeface="+mj-lt"/>
                <a:cs typeface="+mj-lt"/>
              </a:rPr>
            </a:br>
            <a:r>
              <a:rPr lang="en-US" sz="2700" dirty="0">
                <a:ea typeface="+mj-lt"/>
                <a:cs typeface="+mj-lt"/>
              </a:rPr>
              <a:t> </a:t>
            </a:r>
            <a:endParaRPr lang="en-US" sz="2700" dirty="0">
              <a:solidFill>
                <a:srgbClr val="000000"/>
              </a:solidFill>
              <a:ea typeface="+mj-lt"/>
              <a:cs typeface="+mj-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5590E5-CBCB-2841-BEA1-F5C16B5B5D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0B2C81-1EDD-2741-9D39-8F733FC6B61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0D131F-59D8-DE4B-B07C-8ECBDF056AC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E6AFC7-B8D0-8141-A64E-A38A59074B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C7106B-B691-C54B-B9DD-6C2119CFA68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A8A9B3-D7CA-9F43-A1E5-EC3D5AF47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FA083C-6BB8-C541-95C8-ED142A5CC8D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577AB0D-BD7F-1342-B464-DA3E16E3586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EBC672-EE20-9C47-8032-70A7E762F3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955E3C-76D5-A14A-8E88-EC4DEE5EC76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60E0B89-1B0B-2845-9DA8-CE381967249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1CE2B84-B877-AF4F-9189-BE51B4A163E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E14C707-082D-D14F-949E-FBBFBC03B50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F1EA9C-19F1-9B4E-B974-320D813AF1C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935554-01F9-8D4D-B72F-B24D212C975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8EEE5B1-3FD4-9B4A-97F5-A6C3E771DB9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FCAC567-C805-2C49-889F-B43B2062E05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pic>
        <p:nvPicPr>
          <p:cNvPr id="27" name="Content Placeholder 26">
            <a:extLst>
              <a:ext uri="{FF2B5EF4-FFF2-40B4-BE49-F238E27FC236}">
                <a16:creationId xmlns:a16="http://schemas.microsoft.com/office/drawing/2014/main" id="{B0A1B9C2-A8E9-8311-B957-5D47467562CF}"/>
              </a:ext>
            </a:extLst>
          </p:cNvPr>
          <p:cNvPicPr>
            <a:picLocks noGrp="1" noChangeAspect="1"/>
          </p:cNvPicPr>
          <p:nvPr>
            <p:ph idx="1"/>
          </p:nvPr>
        </p:nvPicPr>
        <p:blipFill>
          <a:blip r:embed="rId3"/>
          <a:stretch>
            <a:fillRect/>
          </a:stretch>
        </p:blipFill>
        <p:spPr>
          <a:xfrm>
            <a:off x="491370" y="1373752"/>
            <a:ext cx="5220316" cy="5459860"/>
          </a:xfrm>
        </p:spPr>
      </p:pic>
      <p:sp>
        <p:nvSpPr>
          <p:cNvPr id="29" name="TextBox 28">
            <a:extLst>
              <a:ext uri="{FF2B5EF4-FFF2-40B4-BE49-F238E27FC236}">
                <a16:creationId xmlns:a16="http://schemas.microsoft.com/office/drawing/2014/main" id="{2A73B1E7-6585-9ACA-8E18-4BD908BC1A5C}"/>
              </a:ext>
            </a:extLst>
          </p:cNvPr>
          <p:cNvSpPr txBox="1"/>
          <p:nvPr/>
        </p:nvSpPr>
        <p:spPr>
          <a:xfrm>
            <a:off x="5712445" y="3183154"/>
            <a:ext cx="271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From the </a:t>
            </a:r>
            <a:r>
              <a:rPr lang="en-US" dirty="0">
                <a:latin typeface="Calibri"/>
                <a:cs typeface="Calibri"/>
                <a:hlinkClick r:id="rId4"/>
              </a:rPr>
              <a:t>Minnesota CDL Manual</a:t>
            </a:r>
            <a:r>
              <a:rPr lang="en-US" dirty="0">
                <a:latin typeface="Calibri"/>
                <a:cs typeface="Calibri"/>
              </a:rPr>
              <a:t>. See the manual for a larger version. </a:t>
            </a:r>
            <a:endParaRPr lang="en-US" dirty="0"/>
          </a:p>
        </p:txBody>
      </p:sp>
    </p:spTree>
    <p:extLst>
      <p:ext uri="{BB962C8B-B14F-4D97-AF65-F5344CB8AC3E}">
        <p14:creationId xmlns:p14="http://schemas.microsoft.com/office/powerpoint/2010/main" val="2935520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73"/>
            <a:ext cx="7886700" cy="1325563"/>
          </a:xfrm>
        </p:spPr>
        <p:txBody>
          <a:bodyPr>
            <a:normAutofit/>
          </a:bodyPr>
          <a:lstStyle/>
          <a:p>
            <a:r>
              <a:rPr lang="en-US" sz="2700" dirty="0">
                <a:ea typeface="+mj-lt"/>
                <a:cs typeface="+mj-lt"/>
              </a:rPr>
              <a:t>Pre-Trip, Enroute, &amp; Post-Trip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cs typeface="Calibri" panose="020F0502020204030204"/>
              </a:rPr>
              <a:t>Basic Pre-trip Inspection</a:t>
            </a:r>
            <a:endParaRPr lang="en-US" b="1"/>
          </a:p>
          <a:p>
            <a:pPr marL="457200" indent="-457200">
              <a:buFont typeface="+mj-lt"/>
              <a:buAutoNum type="arabicPeriod"/>
            </a:pPr>
            <a:r>
              <a:rPr lang="en-US">
                <a:ea typeface="+mn-lt"/>
                <a:cs typeface="+mn-lt"/>
              </a:rPr>
              <a:t>Check the overall appearance of the coach when approaching</a:t>
            </a:r>
            <a:endParaRPr lang="en-US"/>
          </a:p>
          <a:p>
            <a:pPr marL="457200" indent="-457200">
              <a:buFont typeface="+mj-lt"/>
              <a:buAutoNum type="arabicPeriod"/>
            </a:pPr>
            <a:r>
              <a:rPr lang="en-US">
                <a:ea typeface="+mn-lt"/>
                <a:cs typeface="+mn-lt"/>
              </a:rPr>
              <a:t>Review the previous trip vehicle inspection report</a:t>
            </a:r>
            <a:endParaRPr lang="en-US"/>
          </a:p>
          <a:p>
            <a:pPr marL="457200" indent="-457200">
              <a:buFont typeface="+mj-lt"/>
              <a:buAutoNum type="arabicPeriod"/>
            </a:pPr>
            <a:r>
              <a:rPr lang="en-US">
                <a:ea typeface="+mn-lt"/>
                <a:cs typeface="+mn-lt"/>
              </a:rPr>
              <a:t>Conduct a walk-around inspection</a:t>
            </a:r>
          </a:p>
          <a:p>
            <a:pPr marL="457200" indent="-457200">
              <a:buFont typeface="+mj-lt"/>
              <a:buAutoNum type="arabicPeriod"/>
            </a:pPr>
            <a:r>
              <a:rPr lang="en-US">
                <a:ea typeface="+mn-lt"/>
                <a:cs typeface="+mn-lt"/>
              </a:rPr>
              <a:t>Check the headlights, auxiliary lights, and four-way flashers</a:t>
            </a:r>
            <a:endParaRPr lang="en-US"/>
          </a:p>
          <a:p>
            <a:pPr marL="457200" indent="-457200">
              <a:buFont typeface="+mj-lt"/>
              <a:buAutoNum type="arabicPeriod"/>
            </a:pPr>
            <a:r>
              <a:rPr lang="en-US">
                <a:ea typeface="+mn-lt"/>
                <a:cs typeface="+mn-lt"/>
              </a:rPr>
              <a:t>Check the stop lights and turn signals</a:t>
            </a:r>
            <a:endParaRPr lang="en-US"/>
          </a:p>
          <a:p>
            <a:pPr marL="457200" indent="-457200">
              <a:buFont typeface="+mj-lt"/>
              <a:buAutoNum type="arabicPeriod"/>
            </a:pPr>
            <a:r>
              <a:rPr lang="en-US">
                <a:ea typeface="+mn-lt"/>
                <a:cs typeface="+mn-lt"/>
              </a:rPr>
              <a:t>Check the engine compartment</a:t>
            </a:r>
            <a:endParaRPr lang="en-US"/>
          </a:p>
          <a:p>
            <a:pPr marL="457200" indent="-457200">
              <a:buFont typeface="+mj-lt"/>
              <a:buAutoNum type="arabicPeriod"/>
            </a:pPr>
            <a:r>
              <a:rPr lang="en-US">
                <a:ea typeface="+mn-lt"/>
                <a:cs typeface="+mn-lt"/>
              </a:rPr>
              <a:t>Adjust the seat/mirrors and inspect the interior compartment</a:t>
            </a:r>
            <a:endParaRPr lang="en-US"/>
          </a:p>
          <a:p>
            <a:pPr marL="457200" indent="-457200">
              <a:buFont typeface="+mj-lt"/>
              <a:buAutoNum type="arabicPeriod"/>
            </a:pPr>
            <a:r>
              <a:rPr lang="en-US">
                <a:ea typeface="+mn-lt"/>
                <a:cs typeface="+mn-lt"/>
              </a:rPr>
              <a:t>Air-brake system check</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BCC8D-BEAB-9044-8DF9-37DD1AA15A0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294943-BCA8-F94D-9DFE-A073DC509F7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F5B642-F55A-7E4D-8498-028974DB79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E2F42F-DDAC-4340-89BF-290E8C7C7BB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939C3A-9BB4-2E4F-BD59-4D67754021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C53F5F-AC1A-AC44-A9A8-148AC0E686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91B18C-4287-7046-B826-DF5CE74D26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52842E-F312-0646-B7A8-B3767BAA66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AE83E2-2750-1A44-BC69-69AFCFEC5B8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0A52A1-2939-8244-9F04-4918A5621C1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A7F8E0-14C6-CA42-9D7C-6E18579978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37FF97-DA66-EE40-B5B8-E0ADF1D913C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4E6F2E4-1833-9D4A-9A3F-51EA202AD0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4251A0-52F9-6341-BB58-D7BF459DFAE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3EEE6FA-27D4-934D-9136-A111507AE744}"/>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27E1927-38B7-A347-883B-1E431A54AB1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8F7CE61-E019-C148-9F51-6DD128D5EDF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64642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73"/>
            <a:ext cx="7886700" cy="1325563"/>
          </a:xfrm>
        </p:spPr>
        <p:txBody>
          <a:bodyPr>
            <a:normAutofit/>
          </a:bodyPr>
          <a:lstStyle/>
          <a:p>
            <a:r>
              <a:rPr lang="en-US" sz="2700" dirty="0">
                <a:ea typeface="+mj-lt"/>
                <a:cs typeface="+mj-lt"/>
              </a:rPr>
              <a:t>Pre-Trip, Enroute, &amp; Post-Trip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Overall Appearance</a:t>
            </a:r>
            <a:endParaRPr lang="en-US" b="1">
              <a:cs typeface="Calibri"/>
            </a:endParaRPr>
          </a:p>
          <a:p>
            <a:pPr>
              <a:buNone/>
            </a:pPr>
            <a:r>
              <a:rPr lang="en-US"/>
              <a:t>As you approach the bus, note its general condition.</a:t>
            </a:r>
          </a:p>
          <a:p>
            <a:r>
              <a:rPr lang="en-US"/>
              <a:t>Do you notice any damage?</a:t>
            </a:r>
            <a:endParaRPr lang="en-US">
              <a:cs typeface="Calibri" panose="020F0502020204030204"/>
            </a:endParaRPr>
          </a:p>
          <a:p>
            <a:r>
              <a:rPr lang="en-US"/>
              <a:t>Is it leaning to one side?</a:t>
            </a:r>
            <a:endParaRPr lang="en-US">
              <a:cs typeface="Calibri" panose="020F0502020204030204"/>
            </a:endParaRPr>
          </a:p>
          <a:p>
            <a:r>
              <a:rPr lang="en-US"/>
              <a:t>Is there anything hanging from underneath?</a:t>
            </a:r>
            <a:endParaRPr lang="en-US">
              <a:cs typeface="Calibri" panose="020F0502020204030204"/>
            </a:endParaRPr>
          </a:p>
          <a:p>
            <a:pPr marL="0" indent="0">
              <a:buNone/>
            </a:pPr>
            <a:endParaRPr lang="en-US"/>
          </a:p>
          <a:p>
            <a:pPr marL="0" indent="0">
              <a:buNone/>
            </a:pPr>
            <a:r>
              <a:rPr lang="en-US"/>
              <a:t>Look under the bus for any fresh fluids. If fresh fluid is observed under the engine area, a leak can be further investigated/confirmed by inspecting the engine compartment. If you see any confirmed leaks or suspicious fresh fluid puddles, try to determine the fluid type and have the leak evaluated by a mechanic or supervisor.</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71707C-5BB7-4B4E-91D2-BC1C942BF4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8856ED-75ED-AA42-AD3B-BA5DDA432D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50B774-E7A8-3A41-8837-A75B7B35E65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DF97C6-8F61-5F4A-8D02-C8E03EFE0F6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5794A7-81F2-A947-A826-6732D996BF6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B9BB1C-8F47-B34D-96E9-B4062310F8E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8ACD9D-DA79-1246-AF40-358F399B17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A04C99-99F6-1A4C-861F-79A281AEB88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D0D246-CE87-3747-BDEA-AD95AF145C5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9D7DC4-AE67-134D-81F9-C2D9FD74F58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641690-3C0F-DB45-989A-E7A6205F79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020682-CA1E-7C48-AF93-31B56BB7DF0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FC99A45-6F4B-8144-B600-B3ABC4EDB35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2B49F3D-1A3F-3246-800E-760B075FCA0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16CF013-73F0-5D43-B740-6F74A260F2B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5A4B2AF-81F2-744E-8782-730567203E3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BBA601C5-FD14-3B45-8A32-89E799E8D2E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63706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0363"/>
            <a:ext cx="7886700" cy="1325563"/>
          </a:xfrm>
        </p:spPr>
        <p:txBody>
          <a:bodyPr>
            <a:normAutofit/>
          </a:bodyPr>
          <a:lstStyle/>
          <a:p>
            <a:r>
              <a:rPr lang="en-US" sz="2700" dirty="0">
                <a:ea typeface="+mj-lt"/>
                <a:cs typeface="+mj-lt"/>
              </a:rPr>
              <a:t>Pre-Trip Inspections (Referred to as Vehicle Inspections in the CDL Manual)</a:t>
            </a:r>
            <a:br>
              <a:rPr lang="en-US" sz="2700" dirty="0">
                <a:ea typeface="+mj-lt"/>
                <a:cs typeface="+mj-lt"/>
              </a:rPr>
            </a:br>
            <a:endParaRPr lang="en-US" sz="2700" dirty="0">
              <a:ea typeface="+mj-lt"/>
              <a:cs typeface="+mj-l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Review the Previous Trip Vehicle Inspection Report (VIR)</a:t>
            </a:r>
          </a:p>
          <a:p>
            <a:r>
              <a:rPr lang="en-US"/>
              <a:t>Check the previous VIR and make a mental note of any reported defects or issues – you will be checking the status of these during the rest of your inspection. Any safety-related defects must be corrected before the vehicle is used again and any repairs performed should be accompanied by the mechanic’s signature.</a:t>
            </a:r>
          </a:p>
          <a:p>
            <a:endParaRPr lang="en-US"/>
          </a:p>
          <a:p>
            <a:r>
              <a:rPr lang="en-US"/>
              <a:t>After verifying that any safety deficiencies have been repaired, you must sign the appropriate area at the bottom of the VIR (Driver’s Signature).</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16481B-B69B-6341-89ED-C8725355FBA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9AAE6D-1307-3840-AD6B-9DF281ADCA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371CC63-5456-EA4C-9219-A22CD67582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9AB399F-D6AB-B94C-8509-D26A767F63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A7B874-61EB-E84E-ABCA-51FC555473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1C8434-F7B3-4846-8046-1977216E9F4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02124B-F7F5-FE47-83FF-84CDFEEA476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63C94BD-4421-FF48-BC2E-3351ED71769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988C3A-0EEE-9345-BC0A-3CC650EF3AE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E8DEA3B-0802-3C4B-A49B-0E5E5A589FA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11BD5A-1A96-444C-9EF9-762DA02F919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D93086-4C82-5F46-9F70-629F39AF00D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3818860-109D-014D-A730-D842E469CD1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043F50-53A8-3B40-96EF-E934BE3558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E2BA0797-106A-0744-ADB1-39CAB53E7701}"/>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1E4E27CE-F197-CA48-96B3-BEBA0C900D58}"/>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23E2B4D6-AD50-B446-99F8-616870CE63F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81672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Conduct a Walk-Around Inspection</a:t>
            </a:r>
            <a:endParaRPr lang="en-US" b="1">
              <a:cs typeface="Calibri"/>
            </a:endParaRPr>
          </a:p>
          <a:p>
            <a:pPr>
              <a:buNone/>
            </a:pPr>
            <a:endParaRPr lang="en-US"/>
          </a:p>
          <a:p>
            <a:r>
              <a:rPr lang="en-US"/>
              <a:t>Enter the vehicle and unlock all luggage bays (if applicable).  Exit the coach, checking to see that the stairwell is clear of debris. Once outside, check to see that the door(s) opens and closes properly.</a:t>
            </a:r>
            <a:endParaRPr lang="en-US">
              <a:cs typeface="Calibri"/>
            </a:endParaRPr>
          </a:p>
          <a:p>
            <a:endParaRPr lang="en-US">
              <a:cs typeface="Calibri"/>
            </a:endParaRPr>
          </a:p>
          <a:p>
            <a:r>
              <a:rPr lang="en-US"/>
              <a:t>Check to make sure the mirror support brackets are firmly fixed.</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F540D7-3054-7E47-BFB5-9B8932D7A54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E00D30-68E6-3341-879F-C2E3D8A124F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44C231-1FEF-F64A-A776-E0407D730A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0D30FC-09FE-384C-8B62-66BDB4E156F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890CCE-D40C-2648-90D2-2B59A69D9E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9A2588-4844-4F4A-9FEF-A9D842C5D70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61A2DE-D12F-D942-A0E4-11F85544DAF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95AE99-95D4-AD4E-B643-172E9CA1C65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618CA0-2622-1B4F-BB4D-D00FABE9A9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6CE833-DD2D-6B45-880C-2D7440AB9C2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0687FE-6D65-0946-8116-45D679E89E3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0E1715-0D5A-6B47-AA1A-CE1EAD524CC1}"/>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126C309-74AA-CC4B-B2FA-96CDD91594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B73559-FC01-9A43-8611-B764E18D9BC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8395C84-87BB-B840-BED9-4D5BBD5EE15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62E071-E7E5-4148-A874-D139DEB5934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BBDED17-DBA3-AE4D-8B4F-5AE08CA074CC}"/>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9C9B6524-E3D1-40A2-93DB-13A3603667EA}"/>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p>
        </p:txBody>
      </p:sp>
    </p:spTree>
    <p:extLst>
      <p:ext uri="{BB962C8B-B14F-4D97-AF65-F5344CB8AC3E}">
        <p14:creationId xmlns:p14="http://schemas.microsoft.com/office/powerpoint/2010/main" val="2547508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As you walk around the bus, check:</a:t>
            </a:r>
          </a:p>
          <a:p>
            <a:r>
              <a:rPr lang="en-US">
                <a:ea typeface="+mn-lt"/>
                <a:cs typeface="+mn-lt"/>
              </a:rPr>
              <a:t>The condition of each tire and wheel.   </a:t>
            </a:r>
          </a:p>
          <a:p>
            <a:r>
              <a:rPr lang="en-US">
                <a:ea typeface="+mn-lt"/>
                <a:cs typeface="+mn-lt"/>
              </a:rPr>
              <a:t>Each tire to ensure it is not flat.  </a:t>
            </a:r>
            <a:endParaRPr lang="en-US">
              <a:cs typeface="Calibri"/>
            </a:endParaRPr>
          </a:p>
          <a:p>
            <a:r>
              <a:rPr lang="en-US">
                <a:ea typeface="+mn-lt"/>
                <a:cs typeface="+mn-lt"/>
              </a:rPr>
              <a:t>Loose or missing lug nuts, rust marks, and cracked wheels</a:t>
            </a:r>
            <a:endParaRPr lang="en-US">
              <a:cs typeface="Calibri" panose="020F0502020204030204"/>
            </a:endParaRPr>
          </a:p>
          <a:p>
            <a:r>
              <a:rPr lang="en-US">
                <a:ea typeface="+mn-lt"/>
                <a:cs typeface="+mn-lt"/>
              </a:rPr>
              <a:t>For oil on tires or wheels</a:t>
            </a:r>
            <a:endParaRPr lang="en-US">
              <a:cs typeface="Calibri" panose="020F0502020204030204"/>
            </a:endParaRPr>
          </a:p>
          <a:p>
            <a:r>
              <a:rPr lang="en-US">
                <a:ea typeface="+mn-lt"/>
                <a:cs typeface="+mn-lt"/>
              </a:rPr>
              <a:t>Cuts, bulges, cracks, not enough tread, or uneven tread wear on the tires</a:t>
            </a:r>
            <a:endParaRPr lang="en-US">
              <a:cs typeface="Calibri" panose="020F0502020204030204"/>
            </a:endParaRPr>
          </a:p>
          <a:p>
            <a:r>
              <a:rPr lang="en-US">
                <a:ea typeface="+mn-lt"/>
                <a:cs typeface="+mn-lt"/>
              </a:rPr>
              <a:t>Loose or separated treads</a:t>
            </a:r>
          </a:p>
          <a:p>
            <a:r>
              <a:rPr lang="en-US">
                <a:cs typeface="Calibri" panose="020F0502020204030204"/>
              </a:rPr>
              <a:t>All auxiliary lights and reflectors are clean and not broken. </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59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D590DF-D075-3D45-A98E-A737039541E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AFB9E1-9E78-F64E-9EF2-3A6E82478A6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78BC140-8F47-7446-A7AA-99382DE26EB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1E8745-75A9-784C-9726-1525AEF685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401B71-A4D6-B343-A2B6-EF8394A78D3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A94448-C61D-6E48-8A5A-4F2405501FA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ADA3F2-D19A-804B-BBC3-E144DB738E1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6909D5-0420-2F44-8769-BAB3DC8DAD0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442F0F3-0828-A64D-81B6-8D5F3A2F94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8EC310-6F1A-794C-B4B1-E80D424CDA7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6E084D-8366-2E47-BC80-49473A669A5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06C3B4-17EB-A34D-9AF5-500FD36846AC}"/>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E8825BA-01FF-6947-B58C-58A460F83A8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3F9741-FD1D-1C4F-9A81-0F9D80987C8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027A26E-DB80-194C-A1B0-DC8D9E2C90D7}"/>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DF1CAF9-8223-AB40-89D8-7458312EA76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CBC933A-0200-6E44-8E19-78BAAE950996}"/>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EC4F83E-9B7C-4E51-8418-ECEEF0231B65}"/>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p>
        </p:txBody>
      </p:sp>
    </p:spTree>
    <p:extLst>
      <p:ext uri="{BB962C8B-B14F-4D97-AF65-F5344CB8AC3E}">
        <p14:creationId xmlns:p14="http://schemas.microsoft.com/office/powerpoint/2010/main" val="214944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pPr marL="342900" indent="-342900" algn="l">
              <a:buChar char="•"/>
            </a:pPr>
            <a:r>
              <a:rPr lang="en-US">
                <a:cs typeface="Calibri"/>
              </a:rPr>
              <a:t>This training is for new drivers pursuing a CDL. </a:t>
            </a:r>
          </a:p>
          <a:p>
            <a:pPr marL="0" indent="0" algn="l">
              <a:buNone/>
            </a:pPr>
            <a:endParaRPr lang="en-US">
              <a:cs typeface="Calibri"/>
            </a:endParaRPr>
          </a:p>
          <a:p>
            <a:pPr marL="342900" indent="-342900" algn="l">
              <a:buChar char="•"/>
            </a:pPr>
            <a:r>
              <a:rPr lang="en-US">
                <a:cs typeface="Calibri"/>
              </a:rPr>
              <a:t>Many subjects will be reviewed to ensure that you understand safety fundamentals and essential regulatory requirements for driving.</a:t>
            </a:r>
          </a:p>
          <a:p>
            <a:pPr algn="l"/>
            <a:endParaRPr lang="en-US">
              <a:cs typeface="Calibri"/>
            </a:endParaRPr>
          </a:p>
          <a:p>
            <a:pPr marL="342900" indent="-342900" algn="l">
              <a:buChar char="•"/>
            </a:pPr>
            <a:r>
              <a:rPr lang="en-US">
                <a:cs typeface="Calibri"/>
              </a:rPr>
              <a:t>In this curriculum, you will also be taught your responsibilities not directly related to CMV driving, such as proper cargo securement. </a:t>
            </a:r>
            <a:r>
              <a:rPr lang="en-US" sz="2400">
                <a:cs typeface="Calibri"/>
              </a:rPr>
              <a:t> </a:t>
            </a:r>
          </a:p>
          <a:p>
            <a:pPr marL="342900" indent="-342900" algn="l">
              <a:buChar char="•"/>
            </a:pPr>
            <a:endParaRPr lang="en-US" sz="2400">
              <a:cs typeface="Calibri"/>
            </a:endParaRPr>
          </a:p>
          <a:p>
            <a:endParaRPr lang="en-US">
              <a:cs typeface="Calibri"/>
            </a:endParaRPr>
          </a:p>
        </p:txBody>
      </p:sp>
      <p:sp>
        <p:nvSpPr>
          <p:cNvPr id="5" name="Slide Number Placeholder 4">
            <a:extLst>
              <a:ext uri="{FF2B5EF4-FFF2-40B4-BE49-F238E27FC236}">
                <a16:creationId xmlns:a16="http://schemas.microsoft.com/office/drawing/2014/main" id="{E66B3318-0A85-264B-B4E8-0042ABF5796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6</a:t>
            </a:fld>
            <a:endParaRPr lang="en-US"/>
          </a:p>
        </p:txBody>
      </p:sp>
      <p:sp>
        <p:nvSpPr>
          <p:cNvPr id="4" name="Title 3">
            <a:extLst>
              <a:ext uri="{FF2B5EF4-FFF2-40B4-BE49-F238E27FC236}">
                <a16:creationId xmlns:a16="http://schemas.microsoft.com/office/drawing/2014/main" id="{DA9AE528-3F27-4197-838B-B7088F2E5605}"/>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2" name="Oval 11">
            <a:extLst>
              <a:ext uri="{FF2B5EF4-FFF2-40B4-BE49-F238E27FC236}">
                <a16:creationId xmlns:a16="http://schemas.microsoft.com/office/drawing/2014/main" id="{111482BB-7EA3-A741-9DF6-842FDD8B433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6F4931-A807-1A49-9CA5-5B09E78C312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5473D8-E650-1B43-80AB-63F4E20F7EB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861180-DB50-8048-AF9E-1A18EC839FD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D8152-37A6-1740-9D82-DCB8222756D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6F7D4C-13E9-7B47-893C-4F305919F64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1" name="Oval 10">
            <a:extLst>
              <a:ext uri="{FF2B5EF4-FFF2-40B4-BE49-F238E27FC236}">
                <a16:creationId xmlns:a16="http://schemas.microsoft.com/office/drawing/2014/main" id="{6ABECB9E-8949-F848-A8F8-6F5435F7D51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F76969-8C88-6E45-901F-E9D74237338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6" name="TextBox 15">
            <a:extLst>
              <a:ext uri="{FF2B5EF4-FFF2-40B4-BE49-F238E27FC236}">
                <a16:creationId xmlns:a16="http://schemas.microsoft.com/office/drawing/2014/main" id="{FFE0ACFA-7328-2749-9770-B4C6A2D3D48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7" name="Oval 16">
            <a:extLst>
              <a:ext uri="{FF2B5EF4-FFF2-40B4-BE49-F238E27FC236}">
                <a16:creationId xmlns:a16="http://schemas.microsoft.com/office/drawing/2014/main" id="{DDE3BDDE-ADAD-4344-81A4-7F912228B28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8" name="TextBox 17">
            <a:extLst>
              <a:ext uri="{FF2B5EF4-FFF2-40B4-BE49-F238E27FC236}">
                <a16:creationId xmlns:a16="http://schemas.microsoft.com/office/drawing/2014/main" id="{3AADE7E2-74A4-F046-B75E-73C5F0E484B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104792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a:ea typeface="+mn-lt"/>
                <a:cs typeface="+mn-lt"/>
              </a:rPr>
              <a:t>Check the windshield for cleanliness and damage. Allowable conditions:</a:t>
            </a:r>
          </a:p>
          <a:p>
            <a:pPr lvl="1"/>
            <a:r>
              <a:rPr lang="en-US" sz="2000">
                <a:ea typeface="+mn-lt"/>
                <a:cs typeface="+mn-lt"/>
              </a:rPr>
              <a:t>Any crack not over 1-inch wide, as long as it’s not intersected by any other crack.</a:t>
            </a:r>
          </a:p>
          <a:p>
            <a:pPr lvl="1"/>
            <a:r>
              <a:rPr lang="en-US" sz="2000">
                <a:ea typeface="+mn-lt"/>
                <a:cs typeface="+mn-lt"/>
              </a:rPr>
              <a:t>Any damaged area that can be covered by a quarter, as long as it’s more than three inches from any other damaged area.</a:t>
            </a:r>
            <a:endParaRPr lang="en-US" sz="2000">
              <a:cs typeface="Calibri" panose="020F0502020204030204"/>
            </a:endParaRPr>
          </a:p>
          <a:p>
            <a:pPr lvl="1">
              <a:buNone/>
            </a:pPr>
            <a:endParaRPr lang="en-US" sz="600">
              <a:cs typeface="Calibri" panose="020F0502020204030204"/>
            </a:endParaRPr>
          </a:p>
          <a:p>
            <a:r>
              <a:rPr lang="en-US">
                <a:ea typeface="+mn-lt"/>
                <a:cs typeface="+mn-lt"/>
              </a:rPr>
              <a:t>Check the spring tension on the wiper arms and check the wiper blades for damage and signs of age (stiff rubber).</a:t>
            </a:r>
            <a:endParaRPr lang="en-US">
              <a:cs typeface="Calibri" panose="020F0502020204030204"/>
            </a:endParaRPr>
          </a:p>
          <a:p>
            <a:r>
              <a:rPr lang="en-US">
                <a:ea typeface="+mn-lt"/>
                <a:cs typeface="+mn-lt"/>
              </a:rPr>
              <a:t>Check each luggage and service access bay for unusual objects or packages, utilizing door pins or other locking mechanisms when present to ensure the bay doors remain open. Check door operation in the process.</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020AB9-3F9A-7F49-BF86-F67BF71896A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AE3082-C7F3-F740-A876-491A7D13BA5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CA552C-3FA4-CD44-8907-419A93A5403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BDDD7B3-741C-D444-A83D-D184AED89B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5DCDEE-4568-6A41-8001-8D68B6C5626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3A734D-6B70-344B-A03D-9447339305F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0460F8-1F24-5A47-BBFA-943B642858FC}"/>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32DA2E-F290-8246-9D3C-3BE050DA6FC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EFF1C-E350-374B-87DE-C7C6809B63A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06AEBB-EA33-5940-9FCE-EF198F8919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38537-E172-9545-8FD6-FAC0EAC3F47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D10655-1EA8-524A-A740-ECD17BDCA0E9}"/>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46558BFE-E413-F840-A4AF-0BDABB9A88B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A758A8-7F1B-B943-88F1-68525100C66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0CE39F1-09FB-2345-9D77-6AB77C061ED5}"/>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DAF730C-2BE5-1448-94E7-2D50875CF15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BB62D03-8CF5-A443-B032-869FA2ABC5D3}"/>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03765DA9-0046-444E-99ED-C47626128525}"/>
              </a:ext>
            </a:extLst>
          </p:cNvPr>
          <p:cNvSpPr>
            <a:spLocks noGrp="1"/>
          </p:cNvSpPr>
          <p:nvPr>
            <p:ph type="title"/>
          </p:nvPr>
        </p:nvSpPr>
        <p:spPr>
          <a:xfrm>
            <a:off x="628650" y="294966"/>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Tree>
    <p:extLst>
      <p:ext uri="{BB962C8B-B14F-4D97-AF65-F5344CB8AC3E}">
        <p14:creationId xmlns:p14="http://schemas.microsoft.com/office/powerpoint/2010/main" val="1204982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sz="1800">
                <a:ea typeface="+mn-lt"/>
                <a:cs typeface="+mn-lt"/>
              </a:rPr>
              <a:t>Check the exterior safety equipment:</a:t>
            </a:r>
          </a:p>
          <a:p>
            <a:r>
              <a:rPr lang="en-US" sz="1800">
                <a:ea typeface="+mn-lt"/>
                <a:cs typeface="+mn-lt"/>
              </a:rPr>
              <a:t>Spare tire</a:t>
            </a:r>
            <a:endParaRPr lang="en-US" sz="1800">
              <a:cs typeface="Calibri" panose="020F0502020204030204"/>
            </a:endParaRPr>
          </a:p>
          <a:p>
            <a:r>
              <a:rPr lang="en-US" sz="1800">
                <a:ea typeface="+mn-lt"/>
                <a:cs typeface="+mn-lt"/>
              </a:rPr>
              <a:t>Tire chains or similar traction aides (if needed)</a:t>
            </a:r>
            <a:endParaRPr lang="en-US" sz="1800">
              <a:cs typeface="Calibri" panose="020F0502020204030204"/>
            </a:endParaRPr>
          </a:p>
          <a:p>
            <a:r>
              <a:rPr lang="en-US" sz="1800">
                <a:ea typeface="+mn-lt"/>
                <a:cs typeface="+mn-lt"/>
              </a:rPr>
              <a:t>Reflective triangles (three) and spare fuses (if not kept inside passenger compartment)</a:t>
            </a:r>
          </a:p>
          <a:p>
            <a:pPr>
              <a:buNone/>
            </a:pPr>
            <a:endParaRPr lang="en-US" sz="1800">
              <a:ea typeface="+mn-lt"/>
              <a:cs typeface="+mn-lt"/>
            </a:endParaRPr>
          </a:p>
          <a:p>
            <a:pPr>
              <a:buNone/>
            </a:pPr>
            <a:r>
              <a:rPr lang="en-US" sz="1800">
                <a:ea typeface="+mn-lt"/>
                <a:cs typeface="+mn-lt"/>
              </a:rPr>
              <a:t>As you walk around the bus, check for damages or missing parts.</a:t>
            </a:r>
          </a:p>
          <a:p>
            <a:pPr>
              <a:buNone/>
            </a:pPr>
            <a:endParaRPr lang="en-US" sz="1800">
              <a:ea typeface="+mn-lt"/>
              <a:cs typeface="+mn-lt"/>
            </a:endParaRPr>
          </a:p>
          <a:p>
            <a:pPr>
              <a:buNone/>
            </a:pPr>
            <a:r>
              <a:rPr lang="en-US" sz="1800">
                <a:ea typeface="+mn-lt"/>
                <a:cs typeface="+mn-lt"/>
              </a:rPr>
              <a:t>If you find a problem during any of the above checks, have the condition checked/fixed if it would affect the safe operation of the bus.  You should not use a bus that is not in safe operating condition.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8E526D-0FE5-2143-B3BD-88FCF26708B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B9596A-234F-5A42-A888-AEB65EFEA81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83F1F2-615C-EE42-8E98-6B7EA8AD1C9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7D30DB-8044-BE4D-86B3-B70BE61DC1F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1F4C95-DEE1-AF43-8C83-61DA481A119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ABB2A-C1F2-4A45-A31B-9EE3BAFA7DF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9DD85D-13BF-6C40-B3E1-40676CAE3B5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2D4D0-77CE-D442-B044-2E8138C031F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F1BCA0E-3627-FA42-BEF4-4EC8CC983F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3DBA090-1FF9-2F4F-B579-F59E7AA1544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E7461B-879F-DB49-95D2-94410184C1B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F1B532-E8E1-344D-9D70-A3F6B1E3528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EF9996D-23E3-714E-87B6-7AFC8BEBF1C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F5942D-A709-534A-894D-C5FEF743629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46993A4-62DC-2543-9EA7-85C696D9AC5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2CA6488-B2A4-C44D-A37E-A2C7003C4DF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67A81600-8251-DA44-B245-12054295CC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B5BCCC4F-868A-44CF-8D7A-1B0700335279}"/>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Tree>
    <p:extLst>
      <p:ext uri="{BB962C8B-B14F-4D97-AF65-F5344CB8AC3E}">
        <p14:creationId xmlns:p14="http://schemas.microsoft.com/office/powerpoint/2010/main" val="3102694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Headlights, Auxiliary Lights and Four-way Flashers</a:t>
            </a:r>
          </a:p>
          <a:p>
            <a:r>
              <a:rPr lang="en-US"/>
              <a:t>With the engine off and the parking brake on, turn on your four-way flashers, headlights, and all auxiliary lights (parking, clearance and identification lights).</a:t>
            </a:r>
          </a:p>
          <a:p>
            <a:endParaRPr lang="en-US"/>
          </a:p>
          <a:p>
            <a:r>
              <a:rPr lang="en-US"/>
              <a:t>Exit the coach, checking the operation of the stairwell and landing lights. Walk around the coach and check to see operation of all the headlights, tail lamps, four-ways and auxiliary lights.  Go back inside and, watching the light patterns in front of the coach, toggle your high beams to ensure they are operational.</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45A8C1-23FC-7040-B151-21E1C6894E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9E3031-A314-1248-859E-94B025BE57C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517C83-652A-5542-9B19-CE10E31CA45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2D8004-B46D-CA4E-A29B-585436A0D8F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68D225-0CA7-9D4D-BB21-3045FED8814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9261E7C-4AFF-E74D-A6FA-7188C52A484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32656C-C692-C646-82E1-A37BFFD021C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265315-E3AD-2C4C-ABE9-C24B302E43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17BEFA-B05F-9547-BE0A-235DE9C267C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1C2DB1-D2D7-DF4F-A565-B650D1636ED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4AD47AA-A95D-5748-B517-37EAE98B481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603477-2D12-0841-AA59-30E9BBCB396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63D8FB36-054F-C14E-B67B-6A715D55848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5F610-B1A9-FD43-8C3C-4EA4531FCD9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8D60D7E5-C8C7-744E-8448-A2F7B8EC7F3D}"/>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D2F1C1-2E09-6A40-B63C-4445A9AA584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3B2DD7-1D4F-A549-9535-9945D8074EC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0BBF6F9-EE97-44C9-83E0-5DD1C60E078F}"/>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Tree>
    <p:extLst>
      <p:ext uri="{BB962C8B-B14F-4D97-AF65-F5344CB8AC3E}">
        <p14:creationId xmlns:p14="http://schemas.microsoft.com/office/powerpoint/2010/main" val="533776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a:t>
            </a:r>
          </a:p>
          <a:p>
            <a:r>
              <a:rPr lang="en-US"/>
              <a:t>Check the overall condition of the belts and hoses.   Are any of the belts loose or frayed? Are any of the hoses cracked, loose, or rotting?</a:t>
            </a:r>
            <a:endParaRPr lang="en-US">
              <a:cs typeface="Calibri" panose="020F0502020204030204"/>
            </a:endParaRPr>
          </a:p>
          <a:p>
            <a:r>
              <a:rPr lang="en-US"/>
              <a:t>Look for signs of leaking fluids in engine compartment and underneath the coach.</a:t>
            </a:r>
            <a:endParaRPr lang="en-US">
              <a:cs typeface="Calibri" panose="020F0502020204030204"/>
            </a:endParaRPr>
          </a:p>
          <a:p>
            <a:r>
              <a:rPr lang="en-US"/>
              <a:t>Check the engine bay for unnecessary or unusual buildup of grease, oil, dirt or other materials that could fuel a potential fire.  If the engine is equipped with a fire suppression system, check disbursement nozzles for cleanliness and potential obstruction.</a:t>
            </a:r>
            <a:endParaRPr lang="en-US">
              <a:cs typeface="Calibri" panose="020F0502020204030204"/>
            </a:endParaRPr>
          </a:p>
          <a:p>
            <a:r>
              <a:rPr lang="en-US"/>
              <a:t>Locate the alternator. Ensure that all battery cables leading to/from the alternator are secured and not chaffed or free to rub against another component.</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A21FEC-682E-7C4A-93F3-25771BC9F6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5D547B-5B22-0840-8248-B4D774EEDCB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FBD33A-A3A1-C04D-8829-7EC6654330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F8BD8C-7BAE-DE42-B702-643C63189EE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7BEB51-18FF-0245-86D7-F0C099E8185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7BBF8F-E9C8-2E49-8EF9-7857459CCA7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B4E815-B6F0-6A40-805B-D6AA21E01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3756E4-7743-1B4C-98CC-6F443B502E6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C32C60-567F-7B42-975F-EB612ABD69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349046-A096-4941-B998-72CDE2B711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7AB40E-6A74-5B4D-89E5-BE49C3460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F8A7F9-4409-B34D-AF05-0A6630382C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8B53955-DCD4-6840-B797-E327A89EB64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2419F4-AC59-9140-A6EC-779B3C9CAC5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94D4CEF2-2442-584F-B755-F564B1353E2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FC79331F-2B05-D249-A8C3-70EFBB9EDA63}"/>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679DCCB-7480-ED46-B198-C7108CF95F5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4FA3F48F-421A-4BF9-B004-EE53522DF98D}"/>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p>
        </p:txBody>
      </p:sp>
    </p:spTree>
    <p:extLst>
      <p:ext uri="{BB962C8B-B14F-4D97-AF65-F5344CB8AC3E}">
        <p14:creationId xmlns:p14="http://schemas.microsoft.com/office/powerpoint/2010/main" val="1158137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Check the Engine Compartment (continued)</a:t>
            </a:r>
          </a:p>
          <a:p>
            <a:r>
              <a:rPr lang="en-US">
                <a:ea typeface="+mn-lt"/>
                <a:cs typeface="+mn-lt"/>
              </a:rPr>
              <a:t>With the engine off, check the oil level by taking the dipstick out, wiping it with a paper towel, re-inserting it all the way, and examining the dipstick. If the level is low, oil should be added and a close inspection for leaks should be performed before the trip.</a:t>
            </a:r>
          </a:p>
          <a:p>
            <a:r>
              <a:rPr lang="en-US">
                <a:ea typeface="+mn-lt"/>
                <a:cs typeface="+mn-lt"/>
              </a:rPr>
              <a:t>With the engine turned off, check the coolant level using the sight glass or alternate method. If it is low on a pre-trip inspection, have it serviced and inspect closely for any evidence of leaks.</a:t>
            </a:r>
          </a:p>
          <a:p>
            <a:r>
              <a:rPr lang="en-US">
                <a:ea typeface="+mn-lt"/>
                <a:cs typeface="+mn-lt"/>
              </a:rPr>
              <a:t>Turn the engine on.  Check the transmission fluid level after letting the engine idle for at least two minutes.</a:t>
            </a:r>
          </a:p>
          <a:p>
            <a:r>
              <a:rPr lang="en-US">
                <a:ea typeface="+mn-lt"/>
                <a:cs typeface="+mn-lt"/>
              </a:rPr>
              <a:t>CAUTION: Never remove the radiator cap when the engine is hot or has recently been running.  Severe steam burns could result.</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20FF04-E42B-0B42-BB8D-7601F689B6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6C7567-2742-EC44-975F-FBD7C8247F4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D6F4E9-CC91-D347-BE2E-8949C0530C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F4B824-4E83-8743-B62F-862514063C6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50ECD-10A2-7841-BF4D-6E773DF390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62E52E-D38C-7A4A-9963-E575188C0C7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0957B86-E33E-AD43-96EB-3E549BE370E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BD6F38-B427-AD4C-AC00-F2F250FCD92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F240BC1-A5C3-9C45-8B82-C4381A4A7A6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F57BA1-18B0-4640-893C-5E37414668E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217601-FDAF-3948-87B5-473295D718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14A5CD-EFE6-4B49-BAE2-ADF8333F943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EC27D3C-11DF-BF4F-8169-41EA442B57A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60E7CC-15D3-9D44-AA6C-016A7520B654}"/>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70C12CE-9F49-C64D-A830-CB5AF0DE561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DBBD235E-BC17-1142-8EA0-E6C739E94CE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AA59FE4-2DBC-7A41-B936-AE309E222342}"/>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702A2EC1-C491-4B84-B40E-D18497B3EDB2}"/>
              </a:ext>
            </a:extLst>
          </p:cNvPr>
          <p:cNvSpPr>
            <a:spLocks noGrp="1"/>
          </p:cNvSpPr>
          <p:nvPr>
            <p:ph type="title"/>
          </p:nvPr>
        </p:nvSpPr>
        <p:spPr>
          <a:xfrm>
            <a:off x="628650" y="294966"/>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Tree>
    <p:extLst>
      <p:ext uri="{BB962C8B-B14F-4D97-AF65-F5344CB8AC3E}">
        <p14:creationId xmlns:p14="http://schemas.microsoft.com/office/powerpoint/2010/main" val="2949465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t>Adjust seat/mirrors and inspect the interior.</a:t>
            </a:r>
          </a:p>
          <a:p>
            <a:r>
              <a:rPr lang="en-US"/>
              <a:t>Adjust the seat for yourself and check the seat belt for proper operation.</a:t>
            </a:r>
            <a:endParaRPr lang="en-US">
              <a:cs typeface="Calibri" panose="020F0502020204030204"/>
            </a:endParaRPr>
          </a:p>
          <a:p>
            <a:r>
              <a:rPr lang="en-US"/>
              <a:t>After you have adjusted your seat, adjust your mirrors for optimal vision.</a:t>
            </a:r>
            <a:endParaRPr lang="en-US">
              <a:cs typeface="Calibri" panose="020F0502020204030204"/>
            </a:endParaRPr>
          </a:p>
          <a:p>
            <a:r>
              <a:rPr lang="en-US"/>
              <a:t>Make sure that the parking brake is on and the gearshift is in “neutral.”</a:t>
            </a:r>
            <a:endParaRPr lang="en-US">
              <a:cs typeface="Calibri" panose="020F0502020204030204"/>
            </a:endParaRPr>
          </a:p>
          <a:p>
            <a:r>
              <a:rPr lang="en-US"/>
              <a:t>Turn on the master control switch and ensure the engine is running.</a:t>
            </a:r>
          </a:p>
          <a:p>
            <a:r>
              <a:rPr lang="en-US">
                <a:ea typeface="+mn-lt"/>
                <a:cs typeface="+mn-lt"/>
              </a:rPr>
              <a:t>Operate the windshield wipers and washer. Inspect the windshield for damage.</a:t>
            </a:r>
            <a:endParaRPr lang="en-US">
              <a:cs typeface="Calibri" panose="020F0502020204030204"/>
            </a:endParaRPr>
          </a:p>
          <a:p>
            <a:endParaRPr lang="en-US" b="1">
              <a:cs typeface="Calibri" panose="020F0502020204030204"/>
            </a:endParaRPr>
          </a:p>
          <a:p>
            <a:pPr>
              <a:buNone/>
            </a:pP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A78B02-B1FC-604D-BA3A-7395BEB7645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252915-D13C-0C47-A172-DBDC355FC79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96A1A2-0B1C-2446-91C6-F3B4B437A9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6F6D55-A69D-7242-8E8B-62D6ACBBA0E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FB8FF8-55EB-EE4F-AC29-554DB0C6910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EDCDFBC-33D7-C140-87C4-F7E0E083D33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A0EE40-41E1-4641-AD27-C39F5E3C481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63A7EC-31B1-2048-869D-5031936006A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67588A-F915-E746-B43B-D8B0BC92090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EB7BC72-26E4-444B-ACF4-4E9E8FC7FB6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7501A6-DF6C-BD4A-8446-00C9831C6F6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E8A34C-E746-244C-AC03-55ABB188AE2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997AF747-CA0B-D440-B795-7B1DF617089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CBDC0F-4CB0-AC4B-B09C-CBDFDB1754AE}"/>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7360C884-6F09-C648-BB40-4A9A3236193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ED2B79B-BCCC-9F4D-8FD9-9E6CC162B1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0C5CEF4-96ED-8946-A66A-F4094B611CB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D1544F84-D015-406F-AFF9-126FB424A4A9}"/>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p>
        </p:txBody>
      </p:sp>
    </p:spTree>
    <p:extLst>
      <p:ext uri="{BB962C8B-B14F-4D97-AF65-F5344CB8AC3E}">
        <p14:creationId xmlns:p14="http://schemas.microsoft.com/office/powerpoint/2010/main" val="2633312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the oil pressure. If you have a gauge, you should have pressure immediately; if you have a warning light only, the warning light should go off.  If not, shut the engine off; otherwise, leave the engine running.   If you have an oil gauge, the oil pressure may not reach its normal level until the engine warms up.  Listen for any unusual noises.</a:t>
            </a:r>
            <a:endParaRPr lang="en-US"/>
          </a:p>
          <a:p>
            <a:r>
              <a:rPr lang="en-US">
                <a:ea typeface="+mn-lt"/>
                <a:cs typeface="+mn-lt"/>
              </a:rPr>
              <a:t> Check the coolant temperature gauge:  temperature should begin to climb to the normal operating range.  If you only have a coolant temperature warning light, the light should go off.</a:t>
            </a:r>
          </a:p>
          <a:p>
            <a:r>
              <a:rPr lang="en-US">
                <a:ea typeface="+mn-lt"/>
                <a:cs typeface="+mn-lt"/>
              </a:rPr>
              <a:t>Check the voltmeter/battery gauge to see that alternator is charging. If you only have a battery/alternator warning light, the light should go off.</a:t>
            </a:r>
          </a:p>
          <a:p>
            <a:pPr>
              <a:buNone/>
            </a:pPr>
            <a:endParaRPr lang="en-US">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0ED71A2-C3A4-804C-995C-38EB40FED07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D77C1-937D-2048-A952-399620E4F7A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C4A2B9-CD0A-E246-AE60-203E2B6A0CF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24CC82-8A49-8C4C-86D1-7F7B871656A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C4EB71-287D-7040-B949-933ECC630D2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B9AE218-8126-8C4A-8EC1-B6AD9C39E00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57F2F-A275-A244-B7C5-4AE0BEF36ED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AD37DB-8B72-8149-A53A-C62ACA21128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01D4E9-B5BF-5D4F-963F-A32CD5812F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E24BCAC-34B7-1042-81BD-83C9162DBCE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3FC6B1-C878-EF43-94F7-3F15D2ABB7D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BCCC49-BFC3-624C-8C8C-F9DBE56FD03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F76B46F-6FE3-B949-82F2-F513242ABAE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065D18-20CE-BB4C-8148-29349574F458}"/>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46079453-1821-A342-AD0F-EB53BA2E405E}"/>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AA39E02-2C33-894E-B47E-AACFBBD7ADAD}"/>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54D17A60-71E0-BB4D-BA86-F0DACF37E8D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51FB15F3-2C2A-49FD-A3A2-0B1DAF88AEEA}"/>
              </a:ext>
            </a:extLst>
          </p:cNvPr>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Tree>
    <p:extLst>
      <p:ext uri="{BB962C8B-B14F-4D97-AF65-F5344CB8AC3E}">
        <p14:creationId xmlns:p14="http://schemas.microsoft.com/office/powerpoint/2010/main" val="3941617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a:ea typeface="+mn-lt"/>
                <a:cs typeface="+mn-lt"/>
              </a:rPr>
              <a:t>Check that the air pressure gauge indicates that air pressure is building </a:t>
            </a:r>
          </a:p>
          <a:p>
            <a:r>
              <a:rPr lang="en-US">
                <a:ea typeface="+mn-lt"/>
                <a:cs typeface="+mn-lt"/>
              </a:rPr>
              <a:t>Check that the coach’s heating, air conditioning, defroster and ventilation system is working properly.</a:t>
            </a:r>
            <a:endParaRPr lang="en-US">
              <a:cs typeface="Calibri" panose="020F0502020204030204"/>
            </a:endParaRPr>
          </a:p>
          <a:p>
            <a:r>
              <a:rPr lang="en-US">
                <a:ea typeface="+mn-lt"/>
                <a:cs typeface="+mn-lt"/>
              </a:rPr>
              <a:t>Check the public-address system and adjust as necessary.</a:t>
            </a:r>
            <a:endParaRPr lang="en-US">
              <a:cs typeface="Calibri" panose="020F0502020204030204"/>
            </a:endParaRPr>
          </a:p>
          <a:p>
            <a:r>
              <a:rPr lang="en-US">
                <a:ea typeface="+mn-lt"/>
                <a:cs typeface="+mn-lt"/>
              </a:rPr>
              <a:t>Test your horn.</a:t>
            </a:r>
            <a:endParaRPr lang="en-US">
              <a:cs typeface="Calibri" panose="020F0502020204030204"/>
            </a:endParaRPr>
          </a:p>
          <a:p>
            <a:r>
              <a:rPr lang="en-US">
                <a:ea typeface="+mn-lt"/>
                <a:cs typeface="+mn-lt"/>
              </a:rPr>
              <a:t>Check the play in your steering wheel.   As you turn the wheel left and right, you should feel tension after turning the wheel 1 to 2 inches. Listen for unusual noises.</a:t>
            </a:r>
            <a:endParaRPr lang="en-US">
              <a:cs typeface="Calibri" panose="020F0502020204030204"/>
            </a:endParaRPr>
          </a:p>
          <a:p>
            <a:r>
              <a:rPr lang="en-US">
                <a:ea typeface="+mn-lt"/>
                <a:cs typeface="+mn-lt"/>
              </a:rPr>
              <a:t>Check the instrument and other panels for any warning lights, such as anti-lock braking system (ABS), tire pressure monitor, etc.</a:t>
            </a:r>
            <a:endParaRPr lang="en-US">
              <a:cs typeface="Calibri" panose="020F0502020204030204"/>
            </a:endParaRPr>
          </a:p>
          <a:p>
            <a:r>
              <a:rPr lang="en-US">
                <a:ea typeface="+mn-lt"/>
                <a:cs typeface="+mn-lt"/>
              </a:rPr>
              <a:t>Release and re-apply the parking brake.</a:t>
            </a:r>
            <a:endParaRPr lang="en-US">
              <a:cs typeface="Calibri" panose="020F0502020204030204"/>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67</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EDEEE0-5B31-A941-B68B-59051C2CC01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DDB332D-5BF8-AF44-900C-EB7E2FF13DB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BF0CA47-6D9D-E044-B1E8-4F2FFC199FF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D57EED-0968-9848-977E-965863D8501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D86443-AA92-FB4C-B25B-121A0D4C72F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5DB48F-6EB2-1A4C-93C0-CA4C075B9E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50CCFC-CAD3-B542-9126-BAE269FF20B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8B8C62-1532-324D-AD55-6B6347CA4A4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B856B1-88D4-974F-963C-BE2300C967E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4A5ECA0-2388-E041-9E38-F36683CC832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A1DEE2-8309-3E40-96DC-E25F27651E0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6289908-21AE-1F41-BCBF-00064BCA2F74}"/>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F88E4993-F6F8-E347-BEEF-158D742DCA9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5CC4BA-C527-7C46-B85E-325AB85D529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54B5AAA9-067B-2645-ADBF-E80B8C78449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2D137CA-4C8E-914E-A6D0-B6E719D677DE}"/>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C0EB6A5-E9D1-924E-A835-C924C0EFF74A}"/>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Title 1">
            <a:extLst>
              <a:ext uri="{FF2B5EF4-FFF2-40B4-BE49-F238E27FC236}">
                <a16:creationId xmlns:a16="http://schemas.microsoft.com/office/drawing/2014/main" id="{CD148F2B-E57C-4EF0-808B-509A1EB7C529}"/>
              </a:ext>
            </a:extLst>
          </p:cNvPr>
          <p:cNvSpPr>
            <a:spLocks noGrp="1"/>
          </p:cNvSpPr>
          <p:nvPr>
            <p:ph type="title"/>
          </p:nvPr>
        </p:nvSpPr>
        <p:spPr>
          <a:xfrm>
            <a:off x="628650" y="294966"/>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Tree>
    <p:extLst>
      <p:ext uri="{BB962C8B-B14F-4D97-AF65-F5344CB8AC3E}">
        <p14:creationId xmlns:p14="http://schemas.microsoft.com/office/powerpoint/2010/main" val="404296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966"/>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sz="1800" b="1">
                <a:ea typeface="+mn-lt"/>
                <a:cs typeface="+mn-lt"/>
              </a:rPr>
              <a:t>Check Emergency Equipment</a:t>
            </a:r>
            <a:endParaRPr lang="en-US" sz="1800" b="1"/>
          </a:p>
          <a:p>
            <a:r>
              <a:rPr lang="en-US" sz="1800">
                <a:ea typeface="+mn-lt"/>
                <a:cs typeface="+mn-lt"/>
              </a:rPr>
              <a:t>Check the fire extinguisher for proper mounting and charge.</a:t>
            </a:r>
          </a:p>
          <a:p>
            <a:r>
              <a:rPr lang="en-US" sz="1800">
                <a:ea typeface="+mn-lt"/>
                <a:cs typeface="+mn-lt"/>
              </a:rPr>
              <a:t>Locate emergency triangles and spare fuses (if these are kept in a storage area outside/under the coach, they should be checked during the exterior walk-around).</a:t>
            </a:r>
            <a:endParaRPr lang="en-US" sz="1800"/>
          </a:p>
          <a:p>
            <a:r>
              <a:rPr lang="en-US" sz="1800">
                <a:ea typeface="+mn-lt"/>
                <a:cs typeface="+mn-lt"/>
              </a:rPr>
              <a:t>Check the passenger seats and seat belts (if equipped) for damage.</a:t>
            </a:r>
          </a:p>
          <a:p>
            <a:r>
              <a:rPr lang="en-US" sz="1800">
                <a:ea typeface="+mn-lt"/>
                <a:cs typeface="+mn-lt"/>
              </a:rPr>
              <a:t>Check that emergency exit windows and roof hatches are marked and releases are functional.  Re-secure any unlatched emergency exit windows and hatches.</a:t>
            </a:r>
          </a:p>
          <a:p>
            <a:r>
              <a:rPr lang="en-US" sz="1800">
                <a:ea typeface="+mn-lt"/>
                <a:cs typeface="+mn-lt"/>
              </a:rPr>
              <a:t>Check each overhead rack (if so equipped) and areas under seats for any suspicious objects or packages.</a:t>
            </a:r>
          </a:p>
          <a:p>
            <a:r>
              <a:rPr lang="en-US" sz="1800">
                <a:ea typeface="+mn-lt"/>
                <a:cs typeface="+mn-lt"/>
              </a:rPr>
              <a:t>Check the restroom for damage, cleanliness and supplies, such as toilet tissue and paper towels. Check the restroom door lock and “occupied” sign.</a:t>
            </a: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68</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B47325-5C42-CE4E-8B04-EA8270B8F40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39B3D7-F625-3249-9EE4-2E515164DA7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06CC3F-DE90-BF4E-ACEE-DA71D039142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E458E6-0CEA-EF4F-B155-ADD1512B44A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C26C14-895F-F747-8D10-E2EBBA56F83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77268E-7C43-9445-BFD8-2BC700F3CBF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A54975-ACB3-6941-B4CB-26914EBC866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F537FD-D9A0-5C45-B081-6C1FF873A52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D479DB-927B-3B42-B405-613CA1951BA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D21630-48C9-CF4A-A2E8-93E83C428C8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CDE924-EA76-A84A-BC65-C37FCFECF6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4074374-62B1-9243-BBE7-407F9EDF4BB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EA3CCDCC-379E-4F4B-803D-F94B142A3D3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9BCB8D-9A79-F34C-B1FD-3BE3CF775ADA}"/>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BBFACB00-8148-9E42-9B01-0370EF1E680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480DEE53-942A-E44B-BDE5-8F0728AF90B7}"/>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8F4E128-A351-F94E-8253-F01FDC695C9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718943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408"/>
            <a:ext cx="7886700" cy="1325563"/>
          </a:xfrm>
        </p:spPr>
        <p:txBody>
          <a:bodyPr>
            <a:normAutofit/>
          </a:bodyPr>
          <a:lstStyle/>
          <a:p>
            <a:r>
              <a:rPr lang="en-US" sz="2700" dirty="0">
                <a:ea typeface="+mj-lt"/>
                <a:cs typeface="+mj-lt"/>
              </a:rPr>
              <a:t>Pre-Trip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lgn="just">
              <a:buNone/>
            </a:pPr>
            <a:r>
              <a:rPr lang="en-US" b="1">
                <a:ea typeface="+mn-lt"/>
                <a:cs typeface="+mn-lt"/>
              </a:rPr>
              <a:t>Check the Air Brake System</a:t>
            </a:r>
            <a:endParaRPr lang="en-US"/>
          </a:p>
          <a:p>
            <a:pPr algn="just">
              <a:buNone/>
            </a:pPr>
            <a:r>
              <a:rPr lang="en-US">
                <a:ea typeface="+mn-lt"/>
                <a:cs typeface="+mn-lt"/>
              </a:rPr>
              <a:t>Brakes are a critical safety component.  If any of the following tests are not passed, be sure the condition is corrected before starting your trip.</a:t>
            </a:r>
            <a:endParaRPr lang="en-US"/>
          </a:p>
          <a:p>
            <a:pPr algn="just">
              <a:buNone/>
            </a:pPr>
            <a:endParaRPr lang="en-US"/>
          </a:p>
          <a:p>
            <a:pPr marL="0" indent="0">
              <a:buNone/>
            </a:pPr>
            <a:r>
              <a:rPr lang="en-US" i="1">
                <a:ea typeface="+mn-lt"/>
                <a:cs typeface="+mn-lt"/>
              </a:rPr>
              <a:t>When conducting brake system checks, be sure the coach is on a flat surface, as there will be times when no brakes are engaged.  If the coach is not or cannot be located on a flat surface, wheel chocks should be used from the beginning of the system check until just prior to the “parking brake test”.</a:t>
            </a:r>
            <a:endParaRPr lang="en-US"/>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69</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EFEDB4-2602-6542-BA63-6F6B52624B7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7DC79B-E658-424C-946B-BFEDFA5C826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C53155-DA39-7B4C-AE8E-F3D7A5103AB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78AA0D-1121-5A40-95FD-6855B82FAE8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A191E2-3E7B-FF4E-AEC5-5B32BFB5B50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F56819-E448-DA4A-A770-D14F309D880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AD5825-0AF5-5047-A5F4-C0207D8E5AA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CDF18F-D9FE-4844-9CC0-98624AAB9FF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A58129-ACBD-5C45-8F8C-1FD7EECD7D3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71A83C-3ADD-4049-8111-F45BD77104E0}"/>
              </a:ext>
            </a:extLst>
          </p:cNvPr>
          <p:cNvSpPr/>
          <p:nvPr/>
        </p:nvSpPr>
        <p:spPr>
          <a:xfrm>
            <a:off x="742685" y="214971"/>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A76F39-9FF6-BD4A-A1C4-D87CC210F2A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62C70-2CBC-A444-A6B5-E91890A9AF1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021FE23D-3B29-6D4A-B135-C383B89F5BD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62D0AA-8E24-9D43-B07F-13C724702240}"/>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1EA4CD29-17EF-6C44-89F6-C377DD235A10}"/>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05857FBC-FAAE-884F-B934-CC82C9A2E3B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3E51EB12-B689-1148-B7DB-47D4042C8017}"/>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967485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a:cs typeface="Calibri"/>
              </a:rPr>
              <a:t>The training will also cover the ramifications, including driver disqualification provisions and fines for non-compliance along with an overview of the applicability of state and local laws relating to the safe operation of the CMV, stopping at weigh stations/scales, hazard awareness of vehicle size and weight limitations, low clearance areas. and bridge formulas. </a:t>
            </a:r>
          </a:p>
          <a:p>
            <a:endParaRPr lang="en-US">
              <a:cs typeface="Calibri"/>
            </a:endParaRPr>
          </a:p>
          <a:p>
            <a:r>
              <a:rPr lang="en-US">
                <a:cs typeface="Calibri"/>
              </a:rPr>
              <a:t>Consequences for non-compliance may include loss of CDL driving privileges and fines for you and the carrier/employer. </a:t>
            </a:r>
          </a:p>
          <a:p>
            <a:pPr marL="0" indent="0" algn="l">
              <a:buNone/>
            </a:pPr>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5D495FE-0896-3A40-8CA0-EE6DEE39E70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5B6054-BB14-4148-967A-B6829ECB167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B8EFD6-C6DF-114E-BB74-AD063B758C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862FB828-6E0C-9941-B0EB-636EBFE2999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DEE684-D674-8249-B842-DD2D8442D2EC}"/>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124CCA51-857A-3B48-AEB2-AA614E84F3D9}"/>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16552E5B-21B4-DF4F-AF8C-856A7A94EDD4}"/>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9E5722DF-A405-E34E-B382-1B1CB4B9038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99953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1580"/>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t>Static Leakage Test</a:t>
            </a:r>
            <a:endParaRPr lang="en-US" b="1">
              <a:cs typeface="Calibri"/>
            </a:endParaRPr>
          </a:p>
          <a:p>
            <a:pPr marL="0" indent="0">
              <a:buNone/>
            </a:pPr>
            <a:r>
              <a:rPr lang="en-US"/>
              <a:t>Place the transmission in neutral, apply the parking brake (if not already applied) and stop the engine.  Take note of the air pressure reading and wait for one minute - the air pressure must not drop more than 2 psi during this minute. Now release the parking brake and wait another minute.  The air pressure gauge must not drop more than 2 psi in this second minute. Reapply the parking brake.</a:t>
            </a:r>
            <a:endParaRPr lang="en-US">
              <a:cs typeface="Calibri" panose="020F0502020204030204"/>
            </a:endParaRPr>
          </a:p>
          <a:p>
            <a:pPr>
              <a:buNone/>
            </a:pPr>
            <a:r>
              <a:rPr lang="en-US" b="1"/>
              <a:t>Applied Leakage Test</a:t>
            </a:r>
            <a:endParaRPr lang="en-US" b="1">
              <a:cs typeface="Calibri"/>
            </a:endParaRPr>
          </a:p>
          <a:p>
            <a:pPr marL="0" indent="0">
              <a:buNone/>
            </a:pPr>
            <a:r>
              <a:rPr lang="en-US"/>
              <a:t>With the engine still off and the parking brake released, apply the service brake firmly and hold. The initial drop in air pressure must not be more than 10 psi. After the system settles (needle stops moving) continue to hold the pedal down for one full minute. The pressure should not drop by more than 3 psi in this minute. Re-apply the parking brake.</a:t>
            </a:r>
            <a:endParaRPr lang="en-US" sz="2700">
              <a:cs typeface="Calibri"/>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70</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E8E097-B1B8-A94C-A99D-856CA8ED335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C045DE-81DF-BD41-8351-AB82BD93ABA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46624B-EF5C-7F41-8098-E0E884CD04A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22B7438-451F-4D41-A210-51E7042CAF1A}"/>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205305-CC24-7A4C-BC03-C48AE5363DD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9C0FF6-1CFB-F841-B183-93097C6C30D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D2DBFE-7840-844C-9813-3797953CF89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D65376-7287-174E-981D-78DBE7C360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7B723E-E177-E449-BE57-188B356D4A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A4BA91-4A31-9E4D-B0C9-0533863BFC0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3ED22C-9516-2844-9DA8-D778721A310E}"/>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529F4FA-3205-B048-A6EF-29975E1167E5}"/>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566EAAB-5E3A-9749-9DEC-6AFA0CBAA27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B63F44-FB35-E249-82E5-83A056BDE8EF}"/>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69174EB7-A18E-AE4B-B55D-51050C39BA53}"/>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9F79A2A-B66E-1745-A79C-9D5F1170024F}"/>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02ED67E7-9DEC-AC41-96FA-FBD4C178F63F}"/>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23915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endParaRPr lang="en-US" sz="2700"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Low Air Warning System Test</a:t>
            </a:r>
            <a:endParaRPr lang="en-US">
              <a:ea typeface="+mn-lt"/>
              <a:cs typeface="+mn-lt"/>
            </a:endParaRPr>
          </a:p>
          <a:p>
            <a:pPr marL="0" indent="0">
              <a:buNone/>
            </a:pPr>
            <a:r>
              <a:rPr lang="en-US">
                <a:ea typeface="+mn-lt"/>
                <a:cs typeface="+mn-lt"/>
              </a:rPr>
              <a:t>The purpose of this test is to be sure that the low-air pressure warning system is functioning properly.</a:t>
            </a:r>
            <a:endParaRPr lang="en-US">
              <a:cs typeface="Calibri" panose="020F0502020204030204"/>
            </a:endParaRPr>
          </a:p>
          <a:p>
            <a:pPr>
              <a:buNone/>
            </a:pPr>
            <a:endParaRPr lang="en-US"/>
          </a:p>
          <a:p>
            <a:pPr marL="0" indent="0">
              <a:buNone/>
            </a:pPr>
            <a:r>
              <a:rPr lang="en-US">
                <a:ea typeface="+mn-lt"/>
                <a:cs typeface="+mn-lt"/>
              </a:rPr>
              <a:t>With the engine still off, release the parking brake, apply and release the service brake repeatedly to reduce the air pressure.   When the air pressure gauge reaches 80 psi, turn on the master control switch, but do not turn on the engine.  Continue reducing the air pressure until the low air pressure warning light and buzzer come on. This should occur between 75 psi and 55 psi.</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71</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0888E9-BA0E-0643-8469-EA9308E4BE4D}"/>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ED537E-0ACD-014A-A621-A1E4C9FCF60A}"/>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5E499D-9CE5-3D40-B5F6-373162EA497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279FDFB-4715-9847-8DAA-8C54FAF1558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CE0AFE-F120-7246-8C23-E777CEA112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80F5560-4196-044B-98FF-DD08A3E0A88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21A015-D78C-1343-BA6E-B7D98EB6F3C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C3FC5A-C992-7343-9678-45BC3B5A7DA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5586C42-7D65-D441-A25B-400C9DE4742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87D302-B6D1-234E-A938-120610BEEC1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844A06-0574-C34E-AAFA-FD61B759E49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A05E97-B47A-E640-8337-CCB2584BA0DA}"/>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3A84C6C5-6EBA-6244-B5AA-AF855DD6B15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93C8D40-E22E-744E-B6FC-E9CC480A21EB}"/>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CE3F653B-7955-BF41-81AE-46AE914254D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CC65EFE2-FA0F-134A-8402-6DAA038CB552}"/>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AA68EF33-0BFA-A841-82D9-89BB269C8C0B}"/>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17704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273"/>
            <a:ext cx="7886700" cy="1325563"/>
          </a:xfrm>
        </p:spPr>
        <p:txBody>
          <a:bodyPr>
            <a:normAutofit/>
          </a:bodyPr>
          <a:lstStyle/>
          <a:p>
            <a:r>
              <a:rPr lang="en-US" sz="2700" dirty="0">
                <a:ea typeface="+mj-lt"/>
                <a:cs typeface="+mj-lt"/>
              </a:rPr>
              <a:t>Pre-Trip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Emergency Brake Test</a:t>
            </a:r>
            <a:endParaRPr lang="en-US">
              <a:ea typeface="+mn-lt"/>
              <a:cs typeface="+mn-lt"/>
            </a:endParaRPr>
          </a:p>
          <a:p>
            <a:pPr marL="0" indent="0">
              <a:buNone/>
            </a:pPr>
            <a:r>
              <a:rPr lang="en-US">
                <a:ea typeface="+mn-lt"/>
                <a:cs typeface="+mn-lt"/>
              </a:rPr>
              <a:t>Next, continue reducing the air pressure. When the system air pressure reaches about 20 psi, the parking brake knob should “pop out” to indicate that the emergency brake system has activated the spring/parking brake.</a:t>
            </a:r>
          </a:p>
          <a:p>
            <a:pPr marL="0" indent="0">
              <a:buNone/>
            </a:pPr>
            <a:endParaRPr lang="en-US">
              <a:ea typeface="+mn-lt"/>
              <a:cs typeface="+mn-lt"/>
            </a:endParaRPr>
          </a:p>
          <a:p>
            <a:pPr>
              <a:buNone/>
            </a:pPr>
            <a:r>
              <a:rPr lang="en-US" b="1">
                <a:ea typeface="+mn-lt"/>
                <a:cs typeface="+mn-lt"/>
              </a:rPr>
              <a:t>Air Pressure Build-Up Test</a:t>
            </a:r>
            <a:endParaRPr lang="en-US"/>
          </a:p>
          <a:p>
            <a:pPr marL="0" indent="0">
              <a:buNone/>
            </a:pPr>
            <a:r>
              <a:rPr lang="en-US">
                <a:ea typeface="+mn-lt"/>
                <a:cs typeface="+mn-lt"/>
              </a:rPr>
              <a:t>Start the engine - the air pressure should begin building.  Let the air pressure build up until the low air pressure warning buzzer stops.  Continue to let the air pressure build.   It should not require more than about one minute for the air pressure to go from discharged (5-20 psi) up to between 120 and 130 psi.</a:t>
            </a:r>
            <a:endParaRPr lang="en-US"/>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72</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3AB8E5-EC6C-3D4F-963A-234CADC09F0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B1EF47-3F20-C949-88C0-C7BBBF8F787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3AA74C5-202A-2440-B5B6-61EBB31292A8}"/>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90A700-5528-6646-BD13-20F908D3DD3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E67160-61D1-3547-9C09-B3F86ADE84B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F1D6943-A60A-B647-8ED8-E0ADA64160B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245955-C7B2-F948-9075-B9816E5B62E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E58EC5-F3BB-6645-8624-8F23AAC5E81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8C56E0-FBBA-4341-8DDD-23017E17B059}"/>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008F51-91B9-C54C-9563-6E035CAD477E}"/>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D03002-03C2-D94E-8602-84CA95255D6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9473C6-4A34-D349-B0B8-B036F9C65253}"/>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13D21CDC-7E42-374C-944E-A36D50A823EF}"/>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E27050-ECE4-7249-A90B-FBDF642CA81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A486E82C-E56D-D84E-95CA-3234B3C9286A}"/>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4DE46B5-8D0B-D541-92D6-8E341EB7A59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B56785C-96DC-3846-B1D8-6839D4AA2DB5}"/>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515149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9887"/>
            <a:ext cx="7886700" cy="1325563"/>
          </a:xfrm>
        </p:spPr>
        <p:txBody>
          <a:bodyPr>
            <a:normAutofit/>
          </a:bodyPr>
          <a:lstStyle/>
          <a:p>
            <a:r>
              <a:rPr lang="en-US" sz="2700" dirty="0">
                <a:ea typeface="+mj-lt"/>
                <a:cs typeface="+mj-lt"/>
              </a:rPr>
              <a:t>Pre-Trip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Governor Cut-Out Test</a:t>
            </a:r>
            <a:endParaRPr lang="en-US">
              <a:ea typeface="+mn-lt"/>
              <a:cs typeface="+mn-lt"/>
            </a:endParaRPr>
          </a:p>
          <a:p>
            <a:pPr marL="0" indent="0">
              <a:buNone/>
            </a:pPr>
            <a:r>
              <a:rPr lang="en-US">
                <a:ea typeface="+mn-lt"/>
                <a:cs typeface="+mn-lt"/>
              </a:rPr>
              <a:t>When the pressure has climbed to between 120 and 130 psi, the governor should cause the air compressor to cut out.   When it cuts out, the compressor sound will stop, and the gauge needle will stop moving.</a:t>
            </a:r>
          </a:p>
          <a:p>
            <a:pPr>
              <a:buNone/>
            </a:pPr>
            <a:endParaRPr lang="en-US"/>
          </a:p>
          <a:p>
            <a:pPr>
              <a:buNone/>
            </a:pPr>
            <a:r>
              <a:rPr lang="en-US" b="1">
                <a:ea typeface="+mn-lt"/>
                <a:cs typeface="+mn-lt"/>
              </a:rPr>
              <a:t>Governor Cut-In Test</a:t>
            </a:r>
            <a:endParaRPr lang="en-US">
              <a:ea typeface="+mn-lt"/>
              <a:cs typeface="+mn-lt"/>
            </a:endParaRPr>
          </a:p>
          <a:p>
            <a:pPr marL="0" indent="0">
              <a:buNone/>
            </a:pPr>
            <a:r>
              <a:rPr lang="en-US">
                <a:ea typeface="+mn-lt"/>
                <a:cs typeface="+mn-lt"/>
              </a:rPr>
              <a:t>Reduce the air pressure by making applications of the service brake.  Before the pressure drops below 85 psi, the compressor should cut-in and begin to build air into the system.</a:t>
            </a:r>
          </a:p>
          <a:p>
            <a:pPr>
              <a:buNone/>
            </a:pPr>
            <a:endParaRPr lang="en-US" b="1">
              <a:ea typeface="+mn-lt"/>
              <a:cs typeface="+mn-lt"/>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73</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2A2E02-2CA9-694C-9909-D1106625F01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C69CD3-4BC1-EC49-8016-80CA1FA001A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390240-F917-A24E-ACC1-08E67E70C7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286377C-DD48-C545-BF20-627B00399124}"/>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884E87-7A5B-E340-9F5E-00AA58326305}"/>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0C6213-DD90-384F-A9BF-3356123E19F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301629-C332-8E4A-9DD9-7C05B417692F}"/>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33215A-7135-DC4E-81AE-5282779A46D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BD1DE7-860D-7D45-AC68-5F12FEFB3557}"/>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FE3C56-7451-8247-99F6-6081AC752363}"/>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4304CF-4814-5540-8EF9-7D18F0F55BFC}"/>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8F5D83-3E65-2C4E-B4A2-81DBF87DC14B}"/>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864C518E-97DC-3348-99BE-A65315A2B3A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E319066-3EDE-DF4A-BC41-2CFAF9A64176}"/>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D3ED8D3B-F624-344B-B50E-777DEFD27442}"/>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A0CF94CC-E4DD-C142-AAFB-D1784401913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4112CE83-34F3-3D4E-8403-15952355F320}"/>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341680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1580"/>
            <a:ext cx="7886700" cy="1325563"/>
          </a:xfrm>
        </p:spPr>
        <p:txBody>
          <a:bodyPr>
            <a:normAutofit/>
          </a:bodyPr>
          <a:lstStyle/>
          <a:p>
            <a:r>
              <a:rPr lang="en-US" sz="2700" dirty="0">
                <a:ea typeface="+mj-lt"/>
                <a:cs typeface="+mj-lt"/>
              </a:rPr>
              <a:t>Pre-Trip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a:buNone/>
            </a:pPr>
            <a:r>
              <a:rPr lang="en-US" b="1">
                <a:ea typeface="+mn-lt"/>
                <a:cs typeface="+mn-lt"/>
              </a:rPr>
              <a:t>Parking Brake Test</a:t>
            </a:r>
            <a:endParaRPr lang="en-US">
              <a:ea typeface="+mn-lt"/>
              <a:cs typeface="+mn-lt"/>
            </a:endParaRPr>
          </a:p>
          <a:p>
            <a:pPr marL="0" indent="0">
              <a:buNone/>
            </a:pPr>
            <a:r>
              <a:rPr lang="en-US">
                <a:ea typeface="+mn-lt"/>
                <a:cs typeface="+mn-lt"/>
              </a:rPr>
              <a:t>With the parking brake still engaged, place the bus into gear and try to move the coach – applied parking brakes should keep the coach from moving.</a:t>
            </a:r>
          </a:p>
          <a:p>
            <a:pPr>
              <a:spcBef>
                <a:spcPts val="1800"/>
              </a:spcBef>
              <a:buNone/>
            </a:pPr>
            <a:r>
              <a:rPr lang="en-US" b="1">
                <a:ea typeface="+mn-lt"/>
                <a:cs typeface="+mn-lt"/>
              </a:rPr>
              <a:t>Service Brake Test</a:t>
            </a:r>
            <a:endParaRPr lang="en-US"/>
          </a:p>
          <a:p>
            <a:r>
              <a:rPr lang="en-US">
                <a:ea typeface="+mn-lt"/>
                <a:cs typeface="+mn-lt"/>
              </a:rPr>
              <a:t>Release the parking brake and drive forward slowly – the coach should move freely with no brake drag.</a:t>
            </a:r>
            <a:endParaRPr lang="en-US">
              <a:cs typeface="Calibri" panose="020F0502020204030204"/>
            </a:endParaRPr>
          </a:p>
          <a:p>
            <a:r>
              <a:rPr lang="en-US">
                <a:ea typeface="+mn-lt"/>
                <a:cs typeface="+mn-lt"/>
              </a:rPr>
              <a:t>Apply the service brake while holding the steering wheel lightly to determine whether the brakes apply without pulling to either side. Drive forward slowly a third time and apply the service brake gradually to check for smoothness (make sure there is no unusual jerkiness when stopping).</a:t>
            </a:r>
            <a:endParaRPr lang="en-US">
              <a:cs typeface="Calibri" panose="020F0502020204030204"/>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74</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54629F-F340-C648-9350-65EF5DC2BFC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D8800B-FDD6-B041-BF68-B5BD36D301E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7E34E0-DC8B-FF41-BD70-B017177F2B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69B8D19-C5D7-5B42-BDC0-159E2CBCB65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073C7-0286-C64E-8CA6-6CA91E6427C9}"/>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D5B0EE-541F-C54C-B03D-3238580FC3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60694A-DDB2-BB46-9E67-78A7E41984E9}"/>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137472-B178-E041-808A-885B9EDC26B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3F3D22-78F0-4741-9FD5-3D7C5BEE22B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B5782-CA4A-3A4A-964A-30C13BFE1CE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A57B4D-D421-C64F-8D0D-582B010CA0C2}"/>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A69AF3-35BE-7745-97D9-A8CAA4C9F246}"/>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BEDD4A6A-F5D7-CC46-831A-D025367F9EAB}"/>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C0F455-8F00-A94A-980B-2174E1C04387}"/>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370591AE-FA2A-8C48-9BF2-49E6DECA821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8CC42978-6E3F-014F-A5C0-A94D6CB6DB7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8735F93F-E571-C848-B25C-370F428C408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9404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6660"/>
            <a:ext cx="7886700" cy="1325563"/>
          </a:xfrm>
        </p:spPr>
        <p:txBody>
          <a:bodyPr>
            <a:normAutofit/>
          </a:bodyPr>
          <a:lstStyle/>
          <a:p>
            <a:r>
              <a:rPr lang="en-US" sz="2700" dirty="0">
                <a:ea typeface="+mj-lt"/>
                <a:cs typeface="+mj-lt"/>
              </a:rPr>
              <a:t>Enroute Inspections (Referred to as Vehicle Inspections in the CDL Manual)</a:t>
            </a: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pPr marL="0" indent="0">
              <a:buNone/>
            </a:pPr>
            <a:r>
              <a:rPr lang="en-US" b="1">
                <a:ea typeface="+mn-lt"/>
                <a:cs typeface="+mn-lt"/>
              </a:rPr>
              <a:t>If you have interim stops on the way to your final destination check for: </a:t>
            </a:r>
            <a:endParaRPr lang="en-US">
              <a:ea typeface="+mn-lt"/>
              <a:cs typeface="+mn-lt"/>
            </a:endParaRPr>
          </a:p>
          <a:p>
            <a:r>
              <a:rPr lang="en-US">
                <a:cs typeface="Calibri"/>
              </a:rPr>
              <a:t>Tires/wheels: are there any flats or tires leaking air? Look for signs of hub oil on wheels and check tires/wheels for excessive heat. </a:t>
            </a:r>
          </a:p>
          <a:p>
            <a:r>
              <a:rPr lang="en-US">
                <a:ea typeface="+mn-lt"/>
                <a:cs typeface="+mn-lt"/>
              </a:rPr>
              <a:t>Lights</a:t>
            </a:r>
          </a:p>
          <a:p>
            <a:r>
              <a:rPr lang="en-US">
                <a:ea typeface="+mn-lt"/>
                <a:cs typeface="+mn-lt"/>
              </a:rPr>
              <a:t>Leaks (oil, coolant, etc.)</a:t>
            </a:r>
          </a:p>
          <a:p>
            <a:r>
              <a:rPr lang="en-US">
                <a:ea typeface="+mn-lt"/>
                <a:cs typeface="+mn-lt"/>
              </a:rPr>
              <a:t>Verify all compartments are closed</a:t>
            </a:r>
          </a:p>
          <a:p>
            <a:r>
              <a:rPr lang="en-US">
                <a:ea typeface="+mn-lt"/>
                <a:cs typeface="+mn-lt"/>
              </a:rPr>
              <a:t>Check for damage</a:t>
            </a:r>
          </a:p>
          <a:p>
            <a:r>
              <a:rPr lang="en-US">
                <a:ea typeface="+mn-lt"/>
                <a:cs typeface="+mn-lt"/>
              </a:rPr>
              <a:t>Note obstacles to pulling out/backing out </a:t>
            </a: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75</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70BD6D-6EC2-AC48-B9A9-7F785A901D88}"/>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391C70-3E4A-B44C-9B2D-B8E9ED3E398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BAEC2A-4BAA-2C48-9FD3-3438A887023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5092F8-8D42-2349-B2ED-9FE50C2B208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92C6F5-5384-4B45-9172-D21D3DA7283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B547E8-33F4-BC45-A7FA-7B55C082543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BC4CE5-D6AD-B94E-8B02-307A4F709F5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353360-3343-5344-B717-C4C31E2D9743}"/>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0F8978-F976-8544-9C65-86FC37D31E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23A405-824D-0648-96A1-89F7DB54E29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D5D858-C7B3-C24E-A444-D999B3F0F550}"/>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296DC5-572D-3441-8DB9-55DD861FE07F}"/>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20F522E9-462E-8C4C-9489-52AA7AA7F8E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1846D0-5A0B-8F46-B576-AA73DDAB67B1}"/>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0621624B-D92E-1649-B42E-39512E6EC69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B661DEA-0CCF-024F-BFC5-41F2F921DED1}"/>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D4C1456F-0A52-2449-A57A-CFF3DE4CC4C4}"/>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9676898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6660"/>
            <a:ext cx="7886700" cy="1325563"/>
          </a:xfrm>
        </p:spPr>
        <p:txBody>
          <a:bodyPr>
            <a:normAutofit/>
          </a:bodyPr>
          <a:lstStyle/>
          <a:p>
            <a:r>
              <a:rPr lang="en-US" sz="2700" dirty="0">
                <a:ea typeface="+mj-lt"/>
                <a:cs typeface="+mj-lt"/>
              </a:rPr>
              <a:t>Post-Trip Inspections (Referred to as Vehicle Inspections in the CDL Manual)</a:t>
            </a:r>
            <a:endParaRPr lang="en-US" sz="2700" dirty="0">
              <a:ea typeface="Calibri Light"/>
              <a:cs typeface="Calibri Light"/>
            </a:endParaRPr>
          </a:p>
        </p:txBody>
      </p:sp>
      <p:sp>
        <p:nvSpPr>
          <p:cNvPr id="8" name="Content Placeholder 7">
            <a:extLst>
              <a:ext uri="{FF2B5EF4-FFF2-40B4-BE49-F238E27FC236}">
                <a16:creationId xmlns:a16="http://schemas.microsoft.com/office/drawing/2014/main" id="{60DE09F1-F406-4BFD-BA3A-8D653896ED33}"/>
              </a:ext>
            </a:extLst>
          </p:cNvPr>
          <p:cNvSpPr>
            <a:spLocks noGrp="1"/>
          </p:cNvSpPr>
          <p:nvPr>
            <p:ph idx="1"/>
          </p:nvPr>
        </p:nvSpPr>
        <p:spPr/>
        <p:txBody>
          <a:bodyPr/>
          <a:lstStyle/>
          <a:p>
            <a:r>
              <a:rPr lang="en-US" sz="1900">
                <a:ea typeface="+mn-lt"/>
                <a:cs typeface="+mn-lt"/>
              </a:rPr>
              <a:t>At the end of your trip, you may need to document your trip and any defects discovered during your pre-trip, enroute or post-trip inspection on a Driver Vehicle Inspection Report (DVIR). This varies by industry and agency. </a:t>
            </a:r>
            <a:endParaRPr lang="en-US" sz="1900">
              <a:cs typeface="Calibri"/>
            </a:endParaRPr>
          </a:p>
          <a:p>
            <a:r>
              <a:rPr lang="en-US" sz="1900">
                <a:ea typeface="+mn-lt"/>
                <a:cs typeface="+mn-lt"/>
              </a:rPr>
              <a:t>At a minimum you would note the condition of the following on your report: </a:t>
            </a:r>
          </a:p>
          <a:p>
            <a:pPr lvl="1"/>
            <a:r>
              <a:rPr lang="en-US">
                <a:ea typeface="+mn-lt"/>
                <a:cs typeface="+mn-lt"/>
              </a:rPr>
              <a:t>Service Brake</a:t>
            </a:r>
          </a:p>
          <a:p>
            <a:pPr lvl="1"/>
            <a:r>
              <a:rPr lang="en-US">
                <a:ea typeface="+mn-lt"/>
                <a:cs typeface="+mn-lt"/>
              </a:rPr>
              <a:t>Parking Brake</a:t>
            </a:r>
            <a:endParaRPr lang="en-US">
              <a:cs typeface="Calibri"/>
            </a:endParaRPr>
          </a:p>
          <a:p>
            <a:pPr lvl="1"/>
            <a:r>
              <a:rPr lang="en-US">
                <a:ea typeface="+mn-lt"/>
                <a:cs typeface="+mn-lt"/>
              </a:rPr>
              <a:t>Steering Mechanism</a:t>
            </a:r>
            <a:endParaRPr lang="en-US">
              <a:cs typeface="Calibri"/>
            </a:endParaRPr>
          </a:p>
          <a:p>
            <a:pPr lvl="1"/>
            <a:r>
              <a:rPr lang="en-US">
                <a:ea typeface="+mn-lt"/>
                <a:cs typeface="+mn-lt"/>
              </a:rPr>
              <a:t>Lighting Devices &amp; Reflectors</a:t>
            </a:r>
            <a:endParaRPr lang="en-US">
              <a:cs typeface="Calibri"/>
            </a:endParaRPr>
          </a:p>
          <a:p>
            <a:pPr lvl="1"/>
            <a:r>
              <a:rPr lang="en-US">
                <a:ea typeface="+mn-lt"/>
                <a:cs typeface="+mn-lt"/>
              </a:rPr>
              <a:t>Tires</a:t>
            </a:r>
            <a:endParaRPr lang="en-US">
              <a:cs typeface="Calibri"/>
            </a:endParaRPr>
          </a:p>
          <a:p>
            <a:pPr lvl="1"/>
            <a:r>
              <a:rPr lang="en-US">
                <a:ea typeface="+mn-lt"/>
                <a:cs typeface="+mn-lt"/>
              </a:rPr>
              <a:t>Wheels &amp; Rims</a:t>
            </a:r>
            <a:endParaRPr lang="en-US">
              <a:cs typeface="Calibri"/>
            </a:endParaRPr>
          </a:p>
          <a:p>
            <a:pPr lvl="1"/>
            <a:r>
              <a:rPr lang="en-US">
                <a:ea typeface="+mn-lt"/>
                <a:cs typeface="+mn-lt"/>
              </a:rPr>
              <a:t>Mirrors</a:t>
            </a:r>
            <a:endParaRPr lang="en-US">
              <a:cs typeface="Calibri"/>
            </a:endParaRPr>
          </a:p>
          <a:p>
            <a:pPr lvl="1"/>
            <a:r>
              <a:rPr lang="en-US">
                <a:ea typeface="+mn-lt"/>
                <a:cs typeface="+mn-lt"/>
              </a:rPr>
              <a:t>Horn</a:t>
            </a:r>
            <a:endParaRPr lang="en-US">
              <a:cs typeface="Calibri"/>
            </a:endParaRPr>
          </a:p>
          <a:p>
            <a:pPr lvl="1"/>
            <a:r>
              <a:rPr lang="en-US">
                <a:ea typeface="+mn-lt"/>
                <a:cs typeface="+mn-lt"/>
              </a:rPr>
              <a:t>Windshield Wipers</a:t>
            </a:r>
            <a:endParaRPr lang="en-US">
              <a:cs typeface="Calibri"/>
            </a:endParaRPr>
          </a:p>
          <a:p>
            <a:pPr lvl="1"/>
            <a:r>
              <a:rPr lang="en-US">
                <a:ea typeface="+mn-lt"/>
                <a:cs typeface="+mn-lt"/>
              </a:rPr>
              <a:t>Emergency Equipment</a:t>
            </a:r>
            <a:endParaRPr lang="en-US">
              <a:cs typeface="Calibri"/>
            </a:endParaRPr>
          </a:p>
          <a:p>
            <a:pPr>
              <a:buNone/>
            </a:pPr>
            <a:endParaRPr lang="en-US">
              <a:ea typeface="+mn-lt"/>
              <a:cs typeface="+mn-lt"/>
            </a:endParaRPr>
          </a:p>
        </p:txBody>
      </p:sp>
      <p:sp>
        <p:nvSpPr>
          <p:cNvPr id="4" name="Slide Number Placeholder 3"/>
          <p:cNvSpPr>
            <a:spLocks noGrp="1"/>
          </p:cNvSpPr>
          <p:nvPr>
            <p:ph type="sldNum" sz="quarter" idx="10"/>
          </p:nvPr>
        </p:nvSpPr>
        <p:spPr>
          <a:prstGeom prst="rect">
            <a:avLst/>
          </a:prstGeom>
        </p:spPr>
        <p:txBody>
          <a:bodyPr/>
          <a:lstStyle/>
          <a:p>
            <a:fld id="{F65EB6D9-0055-40C0-B36E-48039CA07B30}" type="slidenum">
              <a:rPr lang="en-US" smtClean="0"/>
              <a:pPr/>
              <a:t>76</a:t>
            </a:fld>
            <a:endParaRPr lang="en-US"/>
          </a:p>
        </p:txBody>
      </p:sp>
      <p:sp>
        <p:nvSpPr>
          <p:cNvPr id="5" name="Oval 4">
            <a:extLst>
              <a:ext uri="{FF2B5EF4-FFF2-40B4-BE49-F238E27FC236}">
                <a16:creationId xmlns:a16="http://schemas.microsoft.com/office/drawing/2014/main" id="{741659E6-3E5B-AC4A-8509-FC635AA903D5}"/>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AE5D3C-85D5-D040-96E4-8B746E0A2416}"/>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FC733F-651D-B34E-B4FF-1B18DA00F1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0B1B9C-D4DC-E041-8511-A9BB64641B0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1F886D-5609-DE49-8C3D-02AC63A4164D}"/>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FC93E6-6533-594D-9E54-012078C28081}"/>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DAC615-78C6-E146-BF99-D132D24C57A7}"/>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8FE5C2-C90A-A644-B37A-5FBE7F907E48}"/>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8221AB-2F06-7948-AA0A-118A7866BE44}"/>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D78ADA-E4A8-6240-AA20-AC0FB3765B82}"/>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CD1965-CFBA-8A4C-8639-F86A0DC61494}"/>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07A0E6-F088-564B-999B-36F93E01DAD2}"/>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5A8948-C6FC-4A48-A7EB-C3FBF18F4CAB}"/>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F96F6C-B71A-D24E-96BA-5B3A28673E21}"/>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7973E5-7286-444B-A526-4DC510F9E3BE}"/>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Oval 20">
            <a:extLst>
              <a:ext uri="{FF2B5EF4-FFF2-40B4-BE49-F238E27FC236}">
                <a16:creationId xmlns:a16="http://schemas.microsoft.com/office/drawing/2014/main" id="{AD7F3C82-B57B-7E45-AD81-C77A8E3F9BDC}"/>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24368B-9E56-0046-85CB-820B8EBAB90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3" name="TextBox 22">
            <a:extLst>
              <a:ext uri="{FF2B5EF4-FFF2-40B4-BE49-F238E27FC236}">
                <a16:creationId xmlns:a16="http://schemas.microsoft.com/office/drawing/2014/main" id="{24966026-C0BE-D346-BEFA-B76048183BF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D8C856-1D80-1549-8A82-17C647EEB3A6}"/>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147E9246-AD5E-E34E-A214-F489F9304121}"/>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925795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pic>
        <p:nvPicPr>
          <p:cNvPr id="8" name="Online Media 7" title="How to Operate a Wheelchair Lift">
            <a:hlinkClick r:id="" action="ppaction://media"/>
            <a:extLst>
              <a:ext uri="{FF2B5EF4-FFF2-40B4-BE49-F238E27FC236}">
                <a16:creationId xmlns:a16="http://schemas.microsoft.com/office/drawing/2014/main" id="{A2C877C6-2EF4-4786-9A90-F676FA32CE10}"/>
              </a:ext>
            </a:extLst>
          </p:cNvPr>
          <p:cNvPicPr>
            <a:picLocks noGrp="1" noRot="1" noChangeAspect="1"/>
          </p:cNvPicPr>
          <p:nvPr>
            <p:ph idx="1"/>
            <a:videoFile r:link="rId1"/>
          </p:nvPr>
        </p:nvPicPr>
        <p:blipFill>
          <a:blip r:embed="rId3"/>
          <a:stretch>
            <a:fillRect/>
          </a:stretch>
        </p:blipFill>
        <p:spPr>
          <a:xfrm>
            <a:off x="1490663" y="2344738"/>
            <a:ext cx="5570537" cy="3148012"/>
          </a:xfrm>
        </p:spPr>
      </p:pic>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77</a:t>
            </a:fld>
            <a:endParaRPr lang="en-US"/>
          </a:p>
        </p:txBody>
      </p:sp>
      <p:sp>
        <p:nvSpPr>
          <p:cNvPr id="7" name="Oval 6">
            <a:extLst>
              <a:ext uri="{FF2B5EF4-FFF2-40B4-BE49-F238E27FC236}">
                <a16:creationId xmlns:a16="http://schemas.microsoft.com/office/drawing/2014/main" id="{F67E6570-A232-114B-92C6-A8FE8188116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9257E1-80EB-514F-B756-D19371066DED}"/>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7516F26-6C92-C14A-B2DB-983E3A8E094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2138D-CCD9-0540-A6D3-31FB75297E4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19C23B9-1E39-2A4A-AD18-2148D7CD7D72}"/>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0" name="Content Placeholder 3">
            <a:extLst>
              <a:ext uri="{FF2B5EF4-FFF2-40B4-BE49-F238E27FC236}">
                <a16:creationId xmlns:a16="http://schemas.microsoft.com/office/drawing/2014/main" id="{E3B5DE11-AF10-4772-9D5A-F54382CA1EC2}"/>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cs typeface="Calibri"/>
              </a:rPr>
              <a:t>Video: </a:t>
            </a:r>
            <a:r>
              <a:rPr lang="en-US" dirty="0">
                <a:cs typeface="Calibri"/>
                <a:hlinkClick r:id="rId4"/>
              </a:rPr>
              <a:t>How to Operate a Wheelchair Lift. </a:t>
            </a:r>
            <a:r>
              <a:rPr lang="en-US" dirty="0">
                <a:cs typeface="Calibri"/>
              </a:rPr>
              <a:t>Braun—15:47 minutes</a:t>
            </a:r>
          </a:p>
        </p:txBody>
      </p:sp>
    </p:spTree>
    <p:extLst>
      <p:ext uri="{BB962C8B-B14F-4D97-AF65-F5344CB8AC3E}">
        <p14:creationId xmlns:p14="http://schemas.microsoft.com/office/powerpoint/2010/main" val="3377932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682-0F34-4408-B2AF-CCDC3D581E82}"/>
              </a:ext>
            </a:extLst>
          </p:cNvPr>
          <p:cNvSpPr>
            <a:spLocks noGrp="1"/>
          </p:cNvSpPr>
          <p:nvPr>
            <p:ph type="title"/>
          </p:nvPr>
        </p:nvSpPr>
        <p:spPr/>
        <p:txBody>
          <a:bodyPr/>
          <a:lstStyle/>
          <a:p>
            <a:r>
              <a:rPr lang="en-US">
                <a:cs typeface="Calibri Light"/>
              </a:rPr>
              <a:t>Cycling Accessible Lifts</a:t>
            </a:r>
            <a:endParaRPr lang="en-US"/>
          </a:p>
        </p:txBody>
      </p:sp>
      <p:sp>
        <p:nvSpPr>
          <p:cNvPr id="5" name="Content Placeholder 4">
            <a:extLst>
              <a:ext uri="{FF2B5EF4-FFF2-40B4-BE49-F238E27FC236}">
                <a16:creationId xmlns:a16="http://schemas.microsoft.com/office/drawing/2014/main" id="{16D2B128-49FD-4AFC-9366-2514FA927335}"/>
              </a:ext>
            </a:extLst>
          </p:cNvPr>
          <p:cNvSpPr>
            <a:spLocks noGrp="1"/>
          </p:cNvSpPr>
          <p:nvPr>
            <p:ph idx="1"/>
          </p:nvPr>
        </p:nvSpPr>
        <p:spPr/>
        <p:txBody>
          <a:bodyPr/>
          <a:lstStyle/>
          <a:p>
            <a:r>
              <a:rPr lang="en-US">
                <a:ea typeface="+mn-lt"/>
                <a:cs typeface="+mn-lt"/>
              </a:rPr>
              <a:t>Cycle the lift or ramp, checking for smooth operation</a:t>
            </a:r>
            <a:endParaRPr lang="en-US">
              <a:cs typeface="Calibri" panose="020F0502020204030204"/>
            </a:endParaRPr>
          </a:p>
          <a:p>
            <a:r>
              <a:rPr lang="en-US">
                <a:ea typeface="+mn-lt"/>
                <a:cs typeface="+mn-lt"/>
              </a:rPr>
              <a:t>Inspect the securement system, including floor tracks, anchorages, straps/tie-downs, seat belts and folding seats to ensure necessary components are present and functional</a:t>
            </a:r>
            <a:endParaRPr lang="en-US"/>
          </a:p>
          <a:p>
            <a:pPr marL="0" indent="0" algn="ctr">
              <a:buNone/>
            </a:pPr>
            <a:endParaRPr lang="en-US" i="1">
              <a:ea typeface="+mn-lt"/>
              <a:cs typeface="+mn-lt"/>
            </a:endParaRPr>
          </a:p>
          <a:p>
            <a:pPr marL="0" indent="0">
              <a:buNone/>
            </a:pPr>
            <a:r>
              <a:rPr lang="en-US" i="1">
                <a:ea typeface="+mn-lt"/>
                <a:cs typeface="+mn-lt"/>
              </a:rPr>
              <a:t>* If lift is not operational, check with dispatch to determine </a:t>
            </a:r>
            <a:br>
              <a:rPr lang="en-US" i="1">
                <a:ea typeface="+mn-lt"/>
                <a:cs typeface="+mn-lt"/>
              </a:rPr>
            </a:br>
            <a:r>
              <a:rPr lang="en-US" i="1">
                <a:ea typeface="+mn-lt"/>
                <a:cs typeface="+mn-lt"/>
              </a:rPr>
              <a:t>if you must change buses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273FB66-7BCC-41E2-AA7B-8E614F13F8CF}"/>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78</a:t>
            </a:fld>
            <a:endParaRPr lang="en-US"/>
          </a:p>
        </p:txBody>
      </p:sp>
      <p:sp>
        <p:nvSpPr>
          <p:cNvPr id="8" name="Oval 7">
            <a:extLst>
              <a:ext uri="{FF2B5EF4-FFF2-40B4-BE49-F238E27FC236}">
                <a16:creationId xmlns:a16="http://schemas.microsoft.com/office/drawing/2014/main" id="{0652B204-8DF4-7043-90BE-A8B43E86B05E}"/>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21D3772-8CDC-3949-ABF8-7084F76594E5}"/>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BB5D1F-A0A1-E245-A36D-6BBD786E4B0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14DB96-9272-9C40-81F2-9478AFBF2E70}"/>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9A278A-CCBA-984B-A654-E7026BF1229D}"/>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22" name="TextBox 21">
            <a:extLst>
              <a:ext uri="{FF2B5EF4-FFF2-40B4-BE49-F238E27FC236}">
                <a16:creationId xmlns:a16="http://schemas.microsoft.com/office/drawing/2014/main" id="{C342A921-01E2-3B4B-9635-566333E288BD}"/>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143116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143000" y="1741718"/>
            <a:ext cx="6858000" cy="1729693"/>
          </a:xfrm>
        </p:spPr>
        <p:txBody>
          <a:bodyPr/>
          <a:lstStyle/>
          <a:p>
            <a:r>
              <a:rPr lang="en-US" b="0">
                <a:ea typeface="+mj-lt"/>
                <a:cs typeface="+mj-lt"/>
              </a:rPr>
              <a:t>Unit 1.4 Basic Control</a:t>
            </a:r>
            <a:endParaRPr lang="en-US" sz="2000">
              <a:cs typeface="Calibri Light"/>
            </a:endParaRPr>
          </a:p>
        </p:txBody>
      </p:sp>
      <p:sp>
        <p:nvSpPr>
          <p:cNvPr id="7" name="Oval 6">
            <a:extLst>
              <a:ext uri="{FF2B5EF4-FFF2-40B4-BE49-F238E27FC236}">
                <a16:creationId xmlns:a16="http://schemas.microsoft.com/office/drawing/2014/main" id="{AF1CF0ED-6B70-794C-AA95-B20C872089F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AC0092-13C0-B141-9838-3EA5D8C079E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BD3816-72E1-8540-BCD0-CB973D76048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E4B9A5-5DBE-8D49-ABD3-64C092CC3D72}"/>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4D4C92-7038-0F44-97B4-E103D30A472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C2256D-05E6-CA43-A27A-BB0280B030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E5408D-62B2-6B4E-AF25-08837E8A54F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238D57-120A-C546-9B35-0132A8023F5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F16EF7F-E025-6345-A5A2-A5D29092C7D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6AB187-6DC4-2142-B72D-D5E968DC4F3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384C54-B345-5641-90EB-807E8C5005C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7" name="TextBox 16">
            <a:extLst>
              <a:ext uri="{FF2B5EF4-FFF2-40B4-BE49-F238E27FC236}">
                <a16:creationId xmlns:a16="http://schemas.microsoft.com/office/drawing/2014/main" id="{7981987F-95D3-E648-9D4D-E987AEEE285D}"/>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30ECB950-7485-8948-824A-59787E64C2DC}"/>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Oval 18">
            <a:extLst>
              <a:ext uri="{FF2B5EF4-FFF2-40B4-BE49-F238E27FC236}">
                <a16:creationId xmlns:a16="http://schemas.microsoft.com/office/drawing/2014/main" id="{D4945951-B158-5B4E-91D1-A0FDD1842CF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4623D6-DB86-E142-A332-7A0FB92DF36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DF0A72-E848-934D-A9A9-2C7E5644D0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9C4548-7464-B346-804C-DB9EF3172D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0A9C90C-2411-7548-9595-B1D2105B544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FA8EDE-F433-C342-BE59-D86F234F515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D386643-E800-9D41-962E-A23E4C1EA40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A18A053-B019-7B4F-B888-660DE0164B4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59ED54A-57C3-8F4E-8BE1-2F1D9D27527F}"/>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8" name="TextBox 27">
            <a:extLst>
              <a:ext uri="{FF2B5EF4-FFF2-40B4-BE49-F238E27FC236}">
                <a16:creationId xmlns:a16="http://schemas.microsoft.com/office/drawing/2014/main" id="{F8A42ED1-9F01-454E-B3EE-3B0BBAAD3B5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9" name="Oval 28">
            <a:extLst>
              <a:ext uri="{FF2B5EF4-FFF2-40B4-BE49-F238E27FC236}">
                <a16:creationId xmlns:a16="http://schemas.microsoft.com/office/drawing/2014/main" id="{332A02D8-20AD-084C-84F1-7890C1C1CAC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0" name="TextBox 29">
            <a:extLst>
              <a:ext uri="{FF2B5EF4-FFF2-40B4-BE49-F238E27FC236}">
                <a16:creationId xmlns:a16="http://schemas.microsoft.com/office/drawing/2014/main" id="{DF70465E-AFA2-EA4E-836D-23EE77C257D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1" name="TextBox 30">
            <a:extLst>
              <a:ext uri="{FF2B5EF4-FFF2-40B4-BE49-F238E27FC236}">
                <a16:creationId xmlns:a16="http://schemas.microsoft.com/office/drawing/2014/main" id="{A0D31573-A80D-B748-B77D-B8962DE83328}"/>
              </a:ext>
            </a:extLst>
          </p:cNvPr>
          <p:cNvSpPr txBox="1"/>
          <p:nvPr/>
        </p:nvSpPr>
        <p:spPr>
          <a:xfrm>
            <a:off x="1895337" y="6459976"/>
            <a:ext cx="5353325" cy="276999"/>
          </a:xfrm>
          <a:prstGeom prst="rect">
            <a:avLst/>
          </a:prstGeom>
          <a:noFill/>
        </p:spPr>
        <p:txBody>
          <a:bodyPr wrap="none" rtlCol="0">
            <a:spAutoFit/>
          </a:bodyPr>
          <a:lstStyle/>
          <a:p>
            <a:r>
              <a:rPr lang="en-US" sz="1200" i="1"/>
              <a:t>This unit satisfies FMCSA’s ELDT requirements for units A1.1.4, BA.1.1.4, and B1.1.4</a:t>
            </a:r>
          </a:p>
        </p:txBody>
      </p:sp>
    </p:spTree>
    <p:extLst>
      <p:ext uri="{BB962C8B-B14F-4D97-AF65-F5344CB8AC3E}">
        <p14:creationId xmlns:p14="http://schemas.microsoft.com/office/powerpoint/2010/main" val="426023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Knowing the weight of your vehicle is important to safety. Roads and other road structures (such as parking lots) are built to handle maximum weights. There is a significant weight difference between large trucks and buses and other vehicles on the road, which means there are greater consequences with there is an accident.</a:t>
            </a:r>
          </a:p>
          <a:p>
            <a:r>
              <a:rPr lang="en-US" sz="1800">
                <a:cs typeface="Calibri"/>
              </a:rPr>
              <a:t>GVW - Gross vehicle weight. The greater of the unloaded weight of a vehicle plus the weight of the load; or the value specified by the manufacturer as the maximum gross weight or gross vehicle weight rating (GVWR).</a:t>
            </a:r>
          </a:p>
          <a:p>
            <a:r>
              <a:rPr lang="en-US" sz="1800">
                <a:cs typeface="Calibri"/>
              </a:rPr>
              <a:t>GVWR - Gross vehicle weight rating. Means the value specified by the vehicle manufacturer as the loaded weight of a single motor vehicle.</a:t>
            </a:r>
          </a:p>
          <a:p>
            <a:r>
              <a:rPr lang="en-US" sz="1800">
                <a:cs typeface="Calibri"/>
              </a:rPr>
              <a:t>Axle Weight = The weight transmitted to the ground by one axle or one set of axles. </a:t>
            </a:r>
          </a:p>
          <a:p>
            <a:pPr marL="0" indent="0">
              <a:buNone/>
            </a:pPr>
            <a:endParaRPr lang="en-US" sz="14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and </a:t>
            </a:r>
            <a:r>
              <a:rPr lang="en-US" sz="1400" i="1">
                <a:cs typeface="Calibri"/>
                <a:hlinkClick r:id="rId4"/>
              </a:rPr>
              <a:t>Minnesota Commercial Truck and Passenger Regulations, 2021</a:t>
            </a:r>
            <a:endParaRPr lang="en-US" sz="1400" i="1">
              <a:cs typeface="Calibri"/>
            </a:endParaRPr>
          </a:p>
          <a:p>
            <a:endParaRPr lang="en-US" sz="1800">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8</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87EA5E-4780-854B-B7AC-6AE0FF12CAB6}"/>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E17314-5557-B948-9CE3-97202EBB0647}"/>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C46A98-EFC5-954F-86B6-88208DD58BB7}"/>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3A5DD2E3-4125-2946-8796-55524A2824C3}"/>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079494-8280-484F-A628-151E9BFB5E59}"/>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5BDC2F40-211B-9D4D-AC69-1A1FE1495AC8}"/>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B848A503-C4D0-A84C-A877-2A1AED803489}"/>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CEAEB3B7-CCB2-6542-8522-B73D57D79368}"/>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40762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1800" b="1">
                <a:cs typeface="Calibri"/>
              </a:rPr>
              <a:t>Basic control of your vehicle requires safe operation of a commercial vehicle requires skill in:</a:t>
            </a:r>
          </a:p>
          <a:p>
            <a:pPr marL="0" indent="0">
              <a:buNone/>
            </a:pPr>
            <a:r>
              <a:rPr lang="en-US" altLang="en-US" sz="1800" b="1">
                <a:cs typeface="Calibri"/>
              </a:rPr>
              <a:t>Accelerating: </a:t>
            </a:r>
          </a:p>
          <a:p>
            <a:r>
              <a:rPr lang="en-US" altLang="en-US" sz="1800">
                <a:cs typeface="Calibri"/>
              </a:rPr>
              <a:t>Speed up smoothly and gradually, so the vehicle does not jerk. Rough accelerating can cause mechanical damage. </a:t>
            </a:r>
          </a:p>
          <a:p>
            <a:r>
              <a:rPr lang="en-US" altLang="en-US" sz="1800">
                <a:cs typeface="Calibri"/>
              </a:rPr>
              <a:t>When pulling a trailer, rough acceleration can damage the coupling. Speed up gradually when you have poor traction. If you use too much power, the drive wheels will spin, and you could lose control. </a:t>
            </a:r>
          </a:p>
          <a:p>
            <a:r>
              <a:rPr lang="en-US" altLang="en-US" sz="1800">
                <a:cs typeface="Calibri"/>
              </a:rPr>
              <a:t>If your drive wheels begin to spin, take your foot off the accelerator. Do not roll back when you start. If you have a manual transmission partly engage the clutch before you take your right foot off the brake. </a:t>
            </a:r>
          </a:p>
          <a:p>
            <a:r>
              <a:rPr lang="en-US" altLang="en-US" sz="1800">
                <a:cs typeface="Calibri"/>
              </a:rPr>
              <a:t>Put on the parking brake whenever necessary. Release the parking brake only when you have applied enough engine power to keep the truck from rolling backwards. You may also use the hand valve on a tractor trailer to prevent you from rolling backwards.</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80</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54774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sp>
        <p:nvSpPr>
          <p:cNvPr id="75780" name="Content Placeholder 1">
            <a:extLst>
              <a:ext uri="{FF2B5EF4-FFF2-40B4-BE49-F238E27FC236}">
                <a16:creationId xmlns:a16="http://schemas.microsoft.com/office/drawing/2014/main" id="{C0E1592F-F906-47B5-ACC0-7705DEDC51F6}"/>
              </a:ext>
            </a:extLst>
          </p:cNvPr>
          <p:cNvSpPr>
            <a:spLocks noGrp="1"/>
          </p:cNvSpPr>
          <p:nvPr>
            <p:ph idx="1"/>
          </p:nvPr>
        </p:nvSpPr>
        <p:spPr/>
        <p:txBody>
          <a:bodyPr/>
          <a:lstStyle/>
          <a:p>
            <a:pPr marL="0" indent="0">
              <a:buNone/>
            </a:pPr>
            <a:r>
              <a:rPr lang="en-US" altLang="en-US" sz="2000" b="1">
                <a:cs typeface="Calibri"/>
              </a:rPr>
              <a:t>Basic Control of Your Vehicle requires safe operation of a commercial vehicle requires skill in (continued):</a:t>
            </a:r>
          </a:p>
          <a:p>
            <a:r>
              <a:rPr lang="en-US" altLang="en-US" sz="2000" b="1">
                <a:cs typeface="Calibri"/>
              </a:rPr>
              <a:t>Steering:  </a:t>
            </a:r>
            <a:r>
              <a:rPr lang="en-US" altLang="en-US" sz="2000">
                <a:cs typeface="Calibri"/>
              </a:rPr>
              <a:t>Hold the steering wheel firmly with both hands. Your hands should be on opposite sides of the wheel. If you hit a pothole, the wheel could pull away from your hands unless you have a firm hold.</a:t>
            </a:r>
          </a:p>
          <a:p>
            <a:r>
              <a:rPr lang="en-US" altLang="en-US" sz="2000" b="1">
                <a:cs typeface="Calibri"/>
              </a:rPr>
              <a:t>Stopping: </a:t>
            </a:r>
            <a:r>
              <a:rPr lang="en-US" altLang="en-US" sz="2000">
                <a:cs typeface="Calibri"/>
              </a:rPr>
              <a:t>Push the brake pedal down gradually. Control the brake pressure so the vehicle comes to a smooth, safe stop. The amount of brake pressure you need will depend on your speed and how quickly you need to stop. </a:t>
            </a:r>
          </a:p>
          <a:p>
            <a:r>
              <a:rPr lang="en-US" altLang="en-US" sz="2000" b="1">
                <a:cs typeface="Calibri"/>
              </a:rPr>
              <a:t>Backing Safely: </a:t>
            </a:r>
            <a:r>
              <a:rPr lang="en-US" altLang="en-US" sz="2000">
                <a:cs typeface="Calibri"/>
              </a:rPr>
              <a:t>Backing is always dangerous. Avoid it whenever you can. You want to plan ahead before you park. Try to park so you’ll be able to pull forward when you leave.</a:t>
            </a: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81</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E71F7ED-CA92-8F4F-A18B-BDC5138EE54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105ADE-9C13-B346-B665-895C56E9E35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832BE00-DF41-4A44-B63B-D2905DB6812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EF825-930B-6D43-A166-75A2D8DD5A4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8F4A5A-9FD4-AD4A-B0E1-66B2FE3FE35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AF154B-E561-5C45-A4C6-9187FCDEE62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D0249-54F0-B445-9A5F-FBA81BE7857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4F0182-D834-9747-B448-A349514D880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DEBFFC-104B-E542-B54E-29A40E1928C0}"/>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90D99A53-6407-8046-AAAE-22317AC1CDA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3063B6D-E4CC-E94C-B891-A00A7578FF71}"/>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Oval 19">
            <a:extLst>
              <a:ext uri="{FF2B5EF4-FFF2-40B4-BE49-F238E27FC236}">
                <a16:creationId xmlns:a16="http://schemas.microsoft.com/office/drawing/2014/main" id="{4562EFFD-FB0F-7245-89EF-420B6643699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6C42B4-3AFC-844D-A924-0E2D8612F70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DDECB0-FC35-3D47-BCDC-68A0E2A58F4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12C7C-878E-EE48-8B34-F1C0D455231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687709-35EA-FA4A-938B-6F6DBEF5050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5C471-E943-A042-B5D3-D0E15846FC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DFA17F4-0214-1742-AC45-E14A94A7D43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F3050E-4B4B-394F-81DD-30D7A4479B0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9701FB3-4726-444C-906F-5F137F94DD1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9" name="TextBox 28">
            <a:extLst>
              <a:ext uri="{FF2B5EF4-FFF2-40B4-BE49-F238E27FC236}">
                <a16:creationId xmlns:a16="http://schemas.microsoft.com/office/drawing/2014/main" id="{C0935D4D-99E5-BA49-B846-B51986E3CDF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0" name="Oval 29">
            <a:extLst>
              <a:ext uri="{FF2B5EF4-FFF2-40B4-BE49-F238E27FC236}">
                <a16:creationId xmlns:a16="http://schemas.microsoft.com/office/drawing/2014/main" id="{D30E869A-D4C1-C446-A639-B4086B17809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1" name="TextBox 30">
            <a:extLst>
              <a:ext uri="{FF2B5EF4-FFF2-40B4-BE49-F238E27FC236}">
                <a16:creationId xmlns:a16="http://schemas.microsoft.com/office/drawing/2014/main" id="{D497D2D9-14BB-3640-A9E5-D66083EDDDC3}"/>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88914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pPr marL="0" indent="0">
              <a:buNone/>
            </a:pPr>
            <a:r>
              <a:rPr lang="en-US" b="0">
                <a:ea typeface="+mj-lt"/>
                <a:cs typeface="+mj-lt"/>
              </a:rPr>
              <a:t>Basic Control </a:t>
            </a:r>
            <a:r>
              <a:rPr lang="en-US" altLang="en-US"/>
              <a:t>— Executing Sharp Turns</a:t>
            </a:r>
            <a:endParaRPr lang="en-US"/>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82</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Making Turns Safely">
            <a:hlinkClick r:id="" action="ppaction://media"/>
            <a:extLst>
              <a:ext uri="{FF2B5EF4-FFF2-40B4-BE49-F238E27FC236}">
                <a16:creationId xmlns:a16="http://schemas.microsoft.com/office/drawing/2014/main" id="{570AF720-03AC-4649-966C-3D426200E9FA}"/>
              </a:ext>
            </a:extLst>
          </p:cNvPr>
          <p:cNvPicPr>
            <a:picLocks noRot="1" noChangeAspect="1"/>
          </p:cNvPicPr>
          <p:nvPr>
            <a:videoFile r:link="rId1"/>
          </p:nvPr>
        </p:nvPicPr>
        <p:blipFill>
          <a:blip r:embed="rId3"/>
          <a:stretch>
            <a:fillRect/>
          </a:stretch>
        </p:blipFill>
        <p:spPr>
          <a:xfrm>
            <a:off x="824906" y="2263804"/>
            <a:ext cx="7032808" cy="3831997"/>
          </a:xfrm>
          <a:prstGeom prst="rect">
            <a:avLst/>
          </a:prstGeom>
        </p:spPr>
      </p:pic>
      <p:sp>
        <p:nvSpPr>
          <p:cNvPr id="8" name="Oval 7">
            <a:extLst>
              <a:ext uri="{FF2B5EF4-FFF2-40B4-BE49-F238E27FC236}">
                <a16:creationId xmlns:a16="http://schemas.microsoft.com/office/drawing/2014/main" id="{08DB493C-27C2-7F4F-AD28-887417880F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EF85D9-2B80-B749-BED1-D361F30D5958}"/>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9FB65F-CEC2-8C48-B8C8-7D3D43D89C7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3C0DC1-7E51-F34B-BE11-337A8870C9F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D162C2F-6613-0740-8E4F-7243D177DE0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8879BC-A699-E44A-AA74-24AC4D05794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46B71C-4CB0-E947-996B-7A83F5EF707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DB9CAB-D984-A440-8CED-72F3243AA58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ED286-D170-6548-B685-2810EAA5D57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7AB110DF-E643-474C-9E07-BC76E45E6995}"/>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77D8B69-DFEB-664A-A243-D6051614820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Oval 20">
            <a:extLst>
              <a:ext uri="{FF2B5EF4-FFF2-40B4-BE49-F238E27FC236}">
                <a16:creationId xmlns:a16="http://schemas.microsoft.com/office/drawing/2014/main" id="{5EEE466A-CBB8-3148-B491-C9771524C0A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A8EFF8-56CF-414D-A374-079672583AA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900DD5-F287-D245-AFD5-2780C940B77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20E5B1A-F89A-4E47-A6FC-9E67024956F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5FA775-FCA9-4148-99BC-0BA5FE235D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226D096-BEA4-8742-8A8E-51DA46BA24A2}"/>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2752A8-5071-4F4B-AFBC-0B0D45C461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E6041EB-9A9E-0E4C-9D52-5C3E32A2764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514B1C-1757-2046-8AD9-AE6F00C56933}"/>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30" name="TextBox 29">
            <a:extLst>
              <a:ext uri="{FF2B5EF4-FFF2-40B4-BE49-F238E27FC236}">
                <a16:creationId xmlns:a16="http://schemas.microsoft.com/office/drawing/2014/main" id="{B03421CB-EE4C-1349-A840-43A06408FC1B}"/>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31" name="Oval 30">
            <a:extLst>
              <a:ext uri="{FF2B5EF4-FFF2-40B4-BE49-F238E27FC236}">
                <a16:creationId xmlns:a16="http://schemas.microsoft.com/office/drawing/2014/main" id="{B9251236-D27D-704F-8EA1-A153743D616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32" name="TextBox 31">
            <a:extLst>
              <a:ext uri="{FF2B5EF4-FFF2-40B4-BE49-F238E27FC236}">
                <a16:creationId xmlns:a16="http://schemas.microsoft.com/office/drawing/2014/main" id="{A14AA420-BAD1-C541-A184-CCFD40FBB62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34" name="Content Placeholder 3">
            <a:extLst>
              <a:ext uri="{FF2B5EF4-FFF2-40B4-BE49-F238E27FC236}">
                <a16:creationId xmlns:a16="http://schemas.microsoft.com/office/drawing/2014/main" id="{CF9E70C5-C689-4CA3-B29B-FA23E4D0DD28}"/>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a:rPr>
              <a:t>Video: </a:t>
            </a:r>
            <a:r>
              <a:rPr lang="en-US">
                <a:cs typeface="Calibri"/>
                <a:hlinkClick r:id="rId4"/>
              </a:rPr>
              <a:t>Making Turns Safely. </a:t>
            </a:r>
            <a:r>
              <a:rPr lang="en-US" err="1">
                <a:cs typeface="Calibri"/>
              </a:rPr>
              <a:t>FirstFleet</a:t>
            </a:r>
            <a:r>
              <a:rPr lang="en-US">
                <a:cs typeface="Calibri"/>
              </a:rPr>
              <a:t>—4:37 minutes</a:t>
            </a:r>
          </a:p>
        </p:txBody>
      </p:sp>
    </p:spTree>
    <p:extLst>
      <p:ext uri="{BB962C8B-B14F-4D97-AF65-F5344CB8AC3E}">
        <p14:creationId xmlns:p14="http://schemas.microsoft.com/office/powerpoint/2010/main" val="3524612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b="0">
                <a:ea typeface="+mj-lt"/>
                <a:cs typeface="+mj-lt"/>
              </a:rPr>
              <a:t>Basic Control</a:t>
            </a:r>
            <a:endParaRPr lang="en-US"/>
          </a:p>
        </p:txBody>
      </p:sp>
      <p:pic>
        <p:nvPicPr>
          <p:cNvPr id="75779" name="Picture 4">
            <a:extLst>
              <a:ext uri="{FF2B5EF4-FFF2-40B4-BE49-F238E27FC236}">
                <a16:creationId xmlns:a16="http://schemas.microsoft.com/office/drawing/2014/main" id="{44897298-D1FB-4407-8F9F-AD25223310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205124" y="1825625"/>
            <a:ext cx="2733252"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Content Placeholder 1">
            <a:extLst>
              <a:ext uri="{FF2B5EF4-FFF2-40B4-BE49-F238E27FC236}">
                <a16:creationId xmlns:a16="http://schemas.microsoft.com/office/drawing/2014/main" id="{C0E1592F-F906-47B5-ACC0-7705DEDC51F6}"/>
              </a:ext>
            </a:extLst>
          </p:cNvPr>
          <p:cNvSpPr>
            <a:spLocks noGrp="1"/>
          </p:cNvSpPr>
          <p:nvPr>
            <p:ph sz="half" idx="2"/>
          </p:nvPr>
        </p:nvSpPr>
        <p:spPr/>
        <p:txBody>
          <a:bodyPr/>
          <a:lstStyle/>
          <a:p>
            <a:pPr marL="0" indent="0">
              <a:buNone/>
            </a:pPr>
            <a:r>
              <a:rPr lang="en-US" altLang="en-US" sz="2800"/>
              <a:t>In this situation these drivers are on a multi lane highway. What are the hazards (if any) that A is facing what should A do to minimize the risk?</a:t>
            </a:r>
          </a:p>
          <a:p>
            <a:r>
              <a:rPr lang="en-US" altLang="en-US" sz="2800"/>
              <a:t>If Exiting:    </a:t>
            </a:r>
          </a:p>
          <a:p>
            <a:pPr marL="0" indent="0">
              <a:buNone/>
            </a:pPr>
            <a:endParaRPr lang="en-US" altLang="en-US" sz="2800"/>
          </a:p>
          <a:p>
            <a:r>
              <a:rPr lang="en-US" altLang="en-US" sz="2800"/>
              <a:t>If continuing on the   Highway:</a:t>
            </a:r>
            <a:br>
              <a:rPr lang="en-US" altLang="en-US" sz="2800"/>
            </a:br>
            <a:endParaRPr lang="en-US" altLang="en-US" sz="2800">
              <a:cs typeface="Calibri"/>
            </a:endParaRPr>
          </a:p>
        </p:txBody>
      </p:sp>
      <p:sp>
        <p:nvSpPr>
          <p:cNvPr id="2" name="Slide Number Placeholder 1">
            <a:extLst>
              <a:ext uri="{FF2B5EF4-FFF2-40B4-BE49-F238E27FC236}">
                <a16:creationId xmlns:a16="http://schemas.microsoft.com/office/drawing/2014/main" id="{4CF895B9-AFF0-4230-B7CE-0B4C0CEA06E1}"/>
              </a:ext>
            </a:extLst>
          </p:cNvPr>
          <p:cNvSpPr>
            <a:spLocks noGrp="1"/>
          </p:cNvSpPr>
          <p:nvPr>
            <p:ph type="sldNum" sz="quarter" idx="10"/>
          </p:nvPr>
        </p:nvSpPr>
        <p:spPr/>
        <p:txBody>
          <a:bodyPr/>
          <a:lstStyle/>
          <a:p>
            <a:r>
              <a:rPr lang="en-US" altLang="en-US"/>
              <a:t>/ </a:t>
            </a:r>
            <a:fld id="{22AF07FC-CA13-44A5-8D5B-A57B5C978E24}" type="slidenum">
              <a:rPr lang="en-US" altLang="en-US"/>
              <a:pPr/>
              <a:t>83</a:t>
            </a:fld>
            <a:endParaRPr lang="en-US"/>
          </a:p>
        </p:txBody>
      </p:sp>
      <p:sp>
        <p:nvSpPr>
          <p:cNvPr id="9" name="Oval 8">
            <a:extLst>
              <a:ext uri="{FF2B5EF4-FFF2-40B4-BE49-F238E27FC236}">
                <a16:creationId xmlns:a16="http://schemas.microsoft.com/office/drawing/2014/main" id="{EFDA4F9C-23B5-F34A-A96B-7B38F62572FF}"/>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81BB36-B46C-0C4C-85A6-08244D70078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40E245-ACA7-D942-B7EF-F6AF4B9DD26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7AD178-1973-F547-9A18-6870CD05BA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18F69C-9261-5F48-AAB9-6049D1C10A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409CD7-3FE2-5849-A7CE-64EF1520ECF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2A27D2-92C3-864F-814D-3D2D681E9C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BF0B47-0373-A445-9E48-0D30E854233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EBAF99-A5D5-4D4F-8B6E-CEBDBF8E38C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D4B8B0-7AD9-2141-9F06-9843C320688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92464D-CC25-3A4E-A364-4A67DEB274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2293E9EC-C679-AB44-8D27-04C86ECF615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55761F8F-107C-1F47-9B41-A08D4BDB5CC6}"/>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CA3DA309-5AC2-1040-B280-16BC1807534B}"/>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720494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80E8B67-20AF-43A7-8A23-2E7EC32B3BD9}"/>
              </a:ext>
            </a:extLst>
          </p:cNvPr>
          <p:cNvSpPr>
            <a:spLocks noGrp="1"/>
          </p:cNvSpPr>
          <p:nvPr>
            <p:ph type="title"/>
          </p:nvPr>
        </p:nvSpPr>
        <p:spPr/>
        <p:txBody>
          <a:bodyPr/>
          <a:lstStyle/>
          <a:p>
            <a:r>
              <a:rPr lang="en-US" b="0">
                <a:ea typeface="+mj-lt"/>
                <a:cs typeface="+mj-lt"/>
              </a:rPr>
              <a:t>Basic Control</a:t>
            </a:r>
            <a:endParaRPr lang="en-US">
              <a:ea typeface="+mj-lt"/>
              <a:cs typeface="+mj-lt"/>
            </a:endParaRPr>
          </a:p>
        </p:txBody>
      </p:sp>
      <p:sp>
        <p:nvSpPr>
          <p:cNvPr id="76804" name="Content Placeholder 2">
            <a:extLst>
              <a:ext uri="{FF2B5EF4-FFF2-40B4-BE49-F238E27FC236}">
                <a16:creationId xmlns:a16="http://schemas.microsoft.com/office/drawing/2014/main" id="{89A15682-6977-4539-92DE-E0DC2094E30B}"/>
              </a:ext>
            </a:extLst>
          </p:cNvPr>
          <p:cNvSpPr>
            <a:spLocks noGrp="1"/>
          </p:cNvSpPr>
          <p:nvPr>
            <p:ph sz="half" idx="1"/>
          </p:nvPr>
        </p:nvSpPr>
        <p:spPr/>
        <p:txBody>
          <a:bodyPr/>
          <a:lstStyle/>
          <a:p>
            <a:pPr marL="0" indent="0">
              <a:buNone/>
            </a:pPr>
            <a:r>
              <a:rPr lang="en-US" altLang="en-US" sz="2000"/>
              <a:t>In this situation “A” was driving on a multi-lane highway with no other vehicles in front or behind. The driver of “B” pulled right into “A’s” lane colliding with A. </a:t>
            </a:r>
          </a:p>
          <a:p>
            <a:pPr marL="0" indent="0">
              <a:buNone/>
            </a:pPr>
            <a:endParaRPr lang="en-US" altLang="en-US" sz="2000"/>
          </a:p>
          <a:p>
            <a:pPr marL="0" indent="0">
              <a:buNone/>
            </a:pPr>
            <a:r>
              <a:rPr lang="en-US" altLang="en-US" sz="2000"/>
              <a:t>A said they couldn’t do anything to prevent the collision. </a:t>
            </a:r>
          </a:p>
          <a:p>
            <a:pPr marL="0" indent="0">
              <a:buNone/>
            </a:pPr>
            <a:endParaRPr lang="en-US" altLang="en-US" sz="2000"/>
          </a:p>
          <a:p>
            <a:pPr marL="0" indent="0">
              <a:buNone/>
            </a:pPr>
            <a:r>
              <a:rPr lang="en-US" altLang="en-US" sz="2000"/>
              <a:t>How would have you handled this situation?</a:t>
            </a:r>
            <a:br>
              <a:rPr lang="en-US" altLang="en-US" sz="2000"/>
            </a:br>
            <a:endParaRPr lang="en-US" altLang="en-US" sz="2000">
              <a:cs typeface="Calibri"/>
            </a:endParaRPr>
          </a:p>
        </p:txBody>
      </p:sp>
      <p:sp>
        <p:nvSpPr>
          <p:cNvPr id="2" name="Slide Number Placeholder 1">
            <a:extLst>
              <a:ext uri="{FF2B5EF4-FFF2-40B4-BE49-F238E27FC236}">
                <a16:creationId xmlns:a16="http://schemas.microsoft.com/office/drawing/2014/main" id="{9944057D-2F0B-4701-8816-F3C41A6FBC60}"/>
              </a:ext>
            </a:extLst>
          </p:cNvPr>
          <p:cNvSpPr>
            <a:spLocks noGrp="1"/>
          </p:cNvSpPr>
          <p:nvPr>
            <p:ph type="sldNum" sz="quarter" idx="10"/>
          </p:nvPr>
        </p:nvSpPr>
        <p:spPr/>
        <p:txBody>
          <a:bodyPr/>
          <a:lstStyle/>
          <a:p>
            <a:r>
              <a:rPr lang="en-US" altLang="en-US"/>
              <a:t>/ </a:t>
            </a:r>
            <a:fld id="{22AF07FC-CA13-44A5-8D5B-A57B5C978E24}" type="slidenum">
              <a:rPr lang="en-US" altLang="en-US"/>
              <a:pPr/>
              <a:t>84</a:t>
            </a:fld>
            <a:endParaRPr lang="en-US"/>
          </a:p>
        </p:txBody>
      </p:sp>
      <p:pic>
        <p:nvPicPr>
          <p:cNvPr id="76805" name="Picture 4">
            <a:extLst>
              <a:ext uri="{FF2B5EF4-FFF2-40B4-BE49-F238E27FC236}">
                <a16:creationId xmlns:a16="http://schemas.microsoft.com/office/drawing/2014/main" id="{46046CE0-9482-4CAB-B371-7C411780E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567656"/>
            <a:ext cx="30289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9CE64A6B-BD2E-EB49-9A2B-CB2A7A1F9A5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B230AA-9549-6D4D-8148-A61D7E036B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2E223C-6483-1644-A94A-0F28C0DD27A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47806F-E737-7A43-98F9-7B3622FB3AF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0234DF-F8CC-424C-933F-96074E01F94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921471-D4FD-0541-875D-7C09EF8556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19C8B-0EB0-1741-A4FE-5BBC8BBE0F5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C07B5A-6FF7-FE42-AE65-3D7ED92B7A0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8E257D-FB88-E74A-B991-B586315AC773}"/>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78D49C-7BCE-1E42-9522-8946F492ADF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D3A8AE2-E496-DE4B-88BF-2ED871F393E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E71FFAF-4AEE-2A4A-90DA-439C5897DCAA}"/>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736DE8A7-4247-D044-9172-856116DB750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DABCC2F-43F9-BB4D-98C5-3ECBBD5F917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670223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95CE7DE-CFD5-4971-A346-265572181B6D}"/>
              </a:ext>
            </a:extLst>
          </p:cNvPr>
          <p:cNvSpPr>
            <a:spLocks noGrp="1"/>
          </p:cNvSpPr>
          <p:nvPr>
            <p:ph type="title"/>
          </p:nvPr>
        </p:nvSpPr>
        <p:spPr/>
        <p:txBody>
          <a:bodyPr/>
          <a:lstStyle/>
          <a:p>
            <a:r>
              <a:rPr lang="en-US" b="0">
                <a:ea typeface="+mj-lt"/>
                <a:cs typeface="+mj-lt"/>
              </a:rPr>
              <a:t>Basic Control</a:t>
            </a:r>
            <a:endParaRPr lang="en-US"/>
          </a:p>
        </p:txBody>
      </p:sp>
      <p:sp>
        <p:nvSpPr>
          <p:cNvPr id="77827" name="Content Placeholder 2">
            <a:extLst>
              <a:ext uri="{FF2B5EF4-FFF2-40B4-BE49-F238E27FC236}">
                <a16:creationId xmlns:a16="http://schemas.microsoft.com/office/drawing/2014/main" id="{59AB14C6-5F81-4875-A373-AAED2D470C65}"/>
              </a:ext>
            </a:extLst>
          </p:cNvPr>
          <p:cNvSpPr>
            <a:spLocks noGrp="1"/>
          </p:cNvSpPr>
          <p:nvPr>
            <p:ph idx="1"/>
          </p:nvPr>
        </p:nvSpPr>
        <p:spPr/>
        <p:txBody>
          <a:bodyPr/>
          <a:lstStyle/>
          <a:p>
            <a:pPr>
              <a:buFont typeface="Arial" panose="020B0604020202020204" pitchFamily="34" charset="0"/>
              <a:buChar char="•"/>
            </a:pPr>
            <a:r>
              <a:rPr lang="en-US" altLang="en-US" sz="2800"/>
              <a:t>How can “covering the brake” assist you?</a:t>
            </a:r>
            <a:endParaRPr lang="en-US" altLang="en-US" sz="2800">
              <a:cs typeface="Calibri"/>
            </a:endParaRPr>
          </a:p>
          <a:p>
            <a:pPr>
              <a:buFont typeface="Arial" panose="020B0604020202020204" pitchFamily="34" charset="0"/>
              <a:buChar char="•"/>
            </a:pPr>
            <a:endParaRPr lang="en-US" altLang="en-US" sz="2800">
              <a:cs typeface="Calibri"/>
            </a:endParaRPr>
          </a:p>
          <a:p>
            <a:r>
              <a:rPr lang="en-US" altLang="en-US" sz="2800"/>
              <a:t>What components make up your total stopping distance?</a:t>
            </a:r>
            <a:endParaRPr lang="en-US" altLang="en-US" sz="2800">
              <a:cs typeface="Calibri"/>
            </a:endParaRPr>
          </a:p>
          <a:p>
            <a:pPr>
              <a:buFont typeface="Arial" panose="020B0604020202020204" pitchFamily="34" charset="0"/>
              <a:buChar char="•"/>
            </a:pPr>
            <a:endParaRPr lang="en-US" altLang="en-US" sz="2800">
              <a:cs typeface="Calibri"/>
            </a:endParaRPr>
          </a:p>
          <a:p>
            <a:pPr>
              <a:buFont typeface="Arial" panose="020B0604020202020204" pitchFamily="34" charset="0"/>
              <a:buChar char="•"/>
            </a:pPr>
            <a:r>
              <a:rPr lang="en-US" altLang="en-US" sz="2800"/>
              <a:t>What are the variables for each of the components of your total stopping distance?</a:t>
            </a:r>
            <a:endParaRPr lang="en-US" altLang="en-US" sz="2800">
              <a:cs typeface="Calibri"/>
            </a:endParaRPr>
          </a:p>
          <a:p>
            <a:pPr marL="0" indent="0">
              <a:buFont typeface="Wingdings" panose="05000000000000000000" pitchFamily="2" charset="2"/>
              <a:buNone/>
            </a:pPr>
            <a:endParaRPr lang="en-US" altLang="en-US" sz="2800"/>
          </a:p>
        </p:txBody>
      </p:sp>
      <p:sp>
        <p:nvSpPr>
          <p:cNvPr id="2" name="Slide Number Placeholder 1">
            <a:extLst>
              <a:ext uri="{FF2B5EF4-FFF2-40B4-BE49-F238E27FC236}">
                <a16:creationId xmlns:a16="http://schemas.microsoft.com/office/drawing/2014/main" id="{E5538EAC-B3D4-430E-A835-7E010DE2D2C0}"/>
              </a:ext>
            </a:extLst>
          </p:cNvPr>
          <p:cNvSpPr>
            <a:spLocks noGrp="1"/>
          </p:cNvSpPr>
          <p:nvPr>
            <p:ph type="sldNum" sz="quarter" idx="10"/>
          </p:nvPr>
        </p:nvSpPr>
        <p:spPr/>
        <p:txBody>
          <a:bodyPr/>
          <a:lstStyle/>
          <a:p>
            <a:r>
              <a:rPr lang="en-US" altLang="en-US"/>
              <a:t> / </a:t>
            </a:r>
            <a:fld id="{C6AC2714-FA1C-4857-811B-0E0524E191A1}" type="slidenum">
              <a:rPr lang="en-US" altLang="en-US"/>
              <a:pPr/>
              <a:t>85</a:t>
            </a:fld>
            <a:endParaRPr lang="en-US"/>
          </a:p>
        </p:txBody>
      </p:sp>
      <p:sp>
        <p:nvSpPr>
          <p:cNvPr id="8" name="Oval 7">
            <a:extLst>
              <a:ext uri="{FF2B5EF4-FFF2-40B4-BE49-F238E27FC236}">
                <a16:creationId xmlns:a16="http://schemas.microsoft.com/office/drawing/2014/main" id="{15D3A7D9-2AD1-0341-B7AA-5C0A89383EA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D20B2E-040B-554D-8EC6-CC33F23FBD7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2911BB-77ED-6149-8E2B-204B67455B8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77A93A-C89B-3548-BC18-DA33325A6A6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A97D7E-6AF7-C247-9F0C-470C7EE5612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A9BA28-4022-2F42-A778-DEB5762DCD7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CD4F74-EA61-364F-A8D9-62BECC262E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0C4AB7-0F10-5C45-B290-2851BD4C004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873260-B446-CB44-8D20-7823114BDE8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776A4C-8667-6741-B91D-88ED2C9A187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4B68C8-7FED-E441-8EC7-D31E6292990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38075E7-A903-C749-AE7B-0B90C90A9E4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A7042B49-6913-DF4C-88C3-E4E4046812C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BB504A6F-D97F-4E49-BC6A-5A1423C9894A}"/>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6791297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60B05FD-3901-4DC0-A84F-69B98B37A6AC}"/>
              </a:ext>
            </a:extLst>
          </p:cNvPr>
          <p:cNvSpPr>
            <a:spLocks noGrp="1"/>
          </p:cNvSpPr>
          <p:nvPr>
            <p:ph type="title"/>
          </p:nvPr>
        </p:nvSpPr>
        <p:spPr/>
        <p:txBody>
          <a:bodyPr wrap="square" anchor="ctr">
            <a:normAutofit/>
          </a:bodyPr>
          <a:lstStyle/>
          <a:p>
            <a:r>
              <a:rPr lang="en-US" b="0">
                <a:ea typeface="+mj-lt"/>
                <a:cs typeface="+mj-lt"/>
              </a:rPr>
              <a:t>Basic Control</a:t>
            </a:r>
            <a:endParaRPr lang="en-US"/>
          </a:p>
        </p:txBody>
      </p:sp>
      <p:sp>
        <p:nvSpPr>
          <p:cNvPr id="78851" name="Content Placeholder 2">
            <a:extLst>
              <a:ext uri="{FF2B5EF4-FFF2-40B4-BE49-F238E27FC236}">
                <a16:creationId xmlns:a16="http://schemas.microsoft.com/office/drawing/2014/main" id="{EE6FAB7F-F93D-4562-B0B0-A8469B1C9030}"/>
              </a:ext>
            </a:extLst>
          </p:cNvPr>
          <p:cNvSpPr>
            <a:spLocks noGrp="1"/>
          </p:cNvSpPr>
          <p:nvPr>
            <p:ph idx="1"/>
          </p:nvPr>
        </p:nvSpPr>
        <p:spPr/>
        <p:txBody>
          <a:bodyPr wrap="square" anchor="t">
            <a:normAutofit/>
          </a:bodyPr>
          <a:lstStyle/>
          <a:p>
            <a:pPr marL="0" indent="0">
              <a:buFont typeface="Arial" panose="020B0604020202020204" pitchFamily="34" charset="0"/>
              <a:buNone/>
            </a:pPr>
            <a:r>
              <a:rPr lang="en-US" altLang="en-US" sz="1800"/>
              <a:t>1. When traveling in ideal conditions 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2. You should assume that you are in another driver’s blind spot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3. You should check your mirrors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4. In adverse weather conditions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5. A preventable collision is ______</a:t>
            </a:r>
          </a:p>
        </p:txBody>
      </p:sp>
      <p:sp>
        <p:nvSpPr>
          <p:cNvPr id="77" name="Slide Number Placeholder 6">
            <a:extLst>
              <a:ext uri="{FF2B5EF4-FFF2-40B4-BE49-F238E27FC236}">
                <a16:creationId xmlns:a16="http://schemas.microsoft.com/office/drawing/2014/main" id="{1F0D0108-12D8-4142-823A-54E8F06AB470}"/>
              </a:ext>
            </a:extLst>
          </p:cNvPr>
          <p:cNvSpPr>
            <a:spLocks noGrp="1"/>
          </p:cNvSpPr>
          <p:nvPr>
            <p:ph type="sldNum" sz="quarter" idx="10"/>
          </p:nvPr>
        </p:nvSpPr>
        <p:spPr/>
        <p:txBody>
          <a:bodyPr/>
          <a:lstStyle/>
          <a:p>
            <a:pPr>
              <a:spcAft>
                <a:spcPts val="600"/>
              </a:spcAft>
            </a:pPr>
            <a:r>
              <a:rPr lang="en-US" altLang="en-US"/>
              <a:t>/ </a:t>
            </a:r>
            <a:fld id="{D74EF858-A9F7-4C65-A3F7-2A0F02052FC1}" type="slidenum">
              <a:rPr lang="en-US" altLang="en-US"/>
              <a:pPr>
                <a:spcAft>
                  <a:spcPts val="600"/>
                </a:spcAft>
              </a:pPr>
              <a:t>86</a:t>
            </a:fld>
            <a:endParaRPr lang="en-US" altLang="en-US"/>
          </a:p>
        </p:txBody>
      </p:sp>
      <p:pic>
        <p:nvPicPr>
          <p:cNvPr id="78852" name="Picture 4">
            <a:extLst>
              <a:ext uri="{FF2B5EF4-FFF2-40B4-BE49-F238E27FC236}">
                <a16:creationId xmlns:a16="http://schemas.microsoft.com/office/drawing/2014/main" id="{3C3C27E0-51F3-438B-B64F-6F78FBF2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6527" y="3219915"/>
            <a:ext cx="3887391" cy="203116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1D3B30D2-3908-A74F-B595-B8569E0D850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319CD0A-CC3A-1141-A93A-DCA0A89FC98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B4D509-0013-B141-8F7F-81A6728BDCB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4AC3B0-4CE8-2240-AD7E-99126C1F52A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8E6EFA5-9C39-D84E-93F3-8E57D26462B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8CC588-A4E8-3340-A294-5E09AC9E71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5CAE1B-7CAC-094C-B72F-445C4DA9A1C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A82038-4843-B641-BE2D-83BBF3BD330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FF82B2-D361-4247-B5AB-F9A7C4C76A7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A433175-E51E-2149-824A-1D688C4C1B8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D8F497A-E6F6-A649-9A09-E192F126D628}"/>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5F51B8F2-8FB9-E94A-A64E-FDCED5963AC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9D6A8658-A8AE-6648-95FB-140D15B025D4}"/>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AEA23C9-1642-0F4A-B442-C7B8C7612714}"/>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3692671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buFont typeface="Arial" panose="020B0604020202020204" pitchFamily="34" charset="0"/>
              <a:buChar char="•"/>
              <a:defRPr/>
            </a:pPr>
            <a:r>
              <a:rPr lang="en-US" sz="2800"/>
              <a:t>What is owning the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defRPr/>
            </a:pPr>
            <a:r>
              <a:rPr lang="en-US" sz="2800"/>
              <a:t>Should you ever wave another driver through an intersection?</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Who has the right of way?</a:t>
            </a:r>
            <a:endParaRPr lang="en-US" sz="2800">
              <a:cs typeface="Calibri" panose="020F0502020204030204"/>
            </a:endParaRPr>
          </a:p>
          <a:p>
            <a:pPr fontAlgn="auto">
              <a:spcAft>
                <a:spcPts val="0"/>
              </a:spcAft>
              <a:buFont typeface="Arial" panose="020B0604020202020204" pitchFamily="34" charset="0"/>
              <a:buChar char="•"/>
              <a:defRPr/>
            </a:pPr>
            <a:endParaRPr lang="en-US" sz="2800">
              <a:cs typeface="Calibri" panose="020F0502020204030204"/>
            </a:endParaRPr>
          </a:p>
          <a:p>
            <a:pPr fontAlgn="auto">
              <a:spcAft>
                <a:spcPts val="0"/>
              </a:spcAft>
              <a:buFont typeface="Arial" panose="020B0604020202020204" pitchFamily="34" charset="0"/>
              <a:buChar char="•"/>
              <a:defRPr/>
            </a:pPr>
            <a:r>
              <a:rPr lang="en-US" sz="2800"/>
              <a:t>What is the proper way to stop at a stop sign?</a:t>
            </a:r>
            <a:endParaRPr lang="en-US" sz="2800">
              <a:cs typeface="Calibri" panose="020F0502020204030204"/>
            </a:endParaRPr>
          </a:p>
          <a:p>
            <a:pPr fontAlgn="auto">
              <a:spcAft>
                <a:spcPts val="0"/>
              </a:spcAft>
              <a:defRPr/>
            </a:pPr>
            <a:endParaRPr lang="en-US"/>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87</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94CF5D-A6B5-E141-ACCE-B9970BCD21D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7A2BB9-BA55-7C4E-8A3B-5A7C463AE4C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249345-277E-8444-823F-CE5C741F48F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E918E4-A308-D642-8832-1A02B0D50A0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736D80-E3BA-574E-A1B6-A5755DAAB2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660C61-2A4D-8F43-B9D7-875C019EE9D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3334A71-5133-7342-A888-013FEFEEB92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3E5778D-E856-E042-8FA4-4C0EA7D80B0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D95E3-EEA2-FC4B-9198-6DEBC823DAAB}"/>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B8B07DFF-A5AC-2A43-B0CF-65F863E6D8D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39E98C6A-C63F-A748-B49A-84C90F0E0BEB}"/>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1DFEDF93-F649-3441-865D-ED6DFCFAB25E}"/>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5327432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sz="2550" b="0">
                <a:ea typeface="+mj-lt"/>
                <a:cs typeface="+mj-lt"/>
              </a:rPr>
              <a:t>Basic Control- Maneuvering in Restricted Areas</a:t>
            </a:r>
            <a:endParaRPr lang="en-US" sz="2550"/>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0" indent="0" fontAlgn="auto">
              <a:spcAft>
                <a:spcPts val="0"/>
              </a:spcAft>
              <a:buNone/>
              <a:defRPr/>
            </a:pPr>
            <a:r>
              <a:rPr lang="en-US" sz="1800" b="1"/>
              <a:t>Roadway Work Zones: </a:t>
            </a:r>
            <a:r>
              <a:rPr lang="en-US" sz="1800"/>
              <a:t>Speeding traffic is the number one cause of injury and death in roadway work zones. When possible, avoid work zones and use any detours that are available. When you must drive through a work zone:</a:t>
            </a:r>
          </a:p>
          <a:p>
            <a:pPr fontAlgn="auto">
              <a:spcAft>
                <a:spcPts val="0"/>
              </a:spcAft>
              <a:defRPr/>
            </a:pPr>
            <a:r>
              <a:rPr lang="en-US" sz="1800"/>
              <a:t>Pay attention. Be aware of all signage throughout work zones that can indicate reduced speeds, lane changes and other important information. Avoid distractions. Scan ahead for changing traffic patterns and be alert to vehicles entering your blind spots. </a:t>
            </a:r>
          </a:p>
          <a:p>
            <a:pPr fontAlgn="auto">
              <a:spcAft>
                <a:spcPts val="0"/>
              </a:spcAft>
              <a:defRPr/>
            </a:pPr>
            <a:r>
              <a:rPr lang="en-US" sz="1800"/>
              <a:t>Slow down and be prepared to stop. Keep a sharp eye out for road workers and flag crews. Decrease your speed even further when a worker is close to the roadway. Don’t allow your speed to creep up as you drive through long sections of road construction. Decrease your speed for adverse weather or road conditions. </a:t>
            </a:r>
          </a:p>
          <a:p>
            <a:pPr fontAlgn="auto">
              <a:spcAft>
                <a:spcPts val="0"/>
              </a:spcAft>
              <a:defRPr/>
            </a:pPr>
            <a:r>
              <a:rPr lang="en-US" sz="1800"/>
              <a:t>When approaching lane closures, move into the open lane as soon as possible. Be sure to pay close attention to vehicles around you that could be in your blind spot. </a:t>
            </a:r>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88</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5F56AB1-15BF-094A-B330-5E942B6E1E20}"/>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DC0719-23C0-584F-B66E-2E6B72968AB7}"/>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5683D7-1853-5544-81A9-5F9FB94998D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AAEB27-420B-9A47-88A1-A64E1E5CC468}"/>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BFF3F8-746A-E646-8811-BB89E60E1C5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7FCC4F-2E3E-7147-8D12-4B12D90D32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C3F84-FFF4-AB4D-8C18-2920190576E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703027-F0D2-594A-ADD9-101A974594C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97622E-239A-9447-9665-529E6EFAE77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2099C6B2-3770-8143-A1D3-0652BE799B82}"/>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ED6601D9-B4F6-B842-B99D-5ED53F81AB3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7FDF12CC-5273-194C-B00C-C314568872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1869125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Basic Control – Centering the vehicle</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defRPr/>
            </a:pPr>
            <a:r>
              <a:rPr lang="en-US" sz="1800"/>
              <a:t>Keep in mind positioning a large truck is different than a car. In many cases, the back may be wider than the cab, so you need to position yourself accordingly. </a:t>
            </a:r>
          </a:p>
          <a:p>
            <a:pPr fontAlgn="auto">
              <a:spcAft>
                <a:spcPts val="0"/>
              </a:spcAft>
              <a:defRPr/>
            </a:pPr>
            <a:r>
              <a:rPr lang="en-US" sz="1800"/>
              <a:t>Use your mirrors to determine whether you are properly positioned in your lane. Watch that each side of your vehicle is equal distance to the lines on the road.</a:t>
            </a:r>
          </a:p>
          <a:p>
            <a:pPr fontAlgn="auto">
              <a:spcAft>
                <a:spcPts val="0"/>
              </a:spcAft>
              <a:defRPr/>
            </a:pPr>
            <a:r>
              <a:rPr lang="en-US" sz="1800"/>
              <a:t>In poor visibility where you cannot see roads, err on the side of caution by driving closer to the left side of the lane if possible. This is especially important if there is a lot of snow on the ground, as you will not be able to see how wide the shoulder is and whether there is a steep pavement drop-off. Once you have a hard time gaining control of the vehicle, especially in winter. </a:t>
            </a:r>
          </a:p>
          <a:p>
            <a:pPr fontAlgn="auto">
              <a:spcAft>
                <a:spcPts val="0"/>
              </a:spcAft>
              <a:defRPr/>
            </a:pPr>
            <a:r>
              <a:rPr lang="en-US" sz="1800"/>
              <a:t>Beware of high winds! If you are driving in an area prone to wind tunnels or during bad weather, you need to pay extra attention to your lane positioning. Be especially alert on bridges, overpasses and when driving next to another large vehicle that may be temporarily blocking the wind. </a:t>
            </a:r>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89</a:t>
            </a:fld>
            <a:endParaRPr lang="en-US"/>
          </a:p>
        </p:txBody>
      </p:sp>
      <p:sp>
        <p:nvSpPr>
          <p:cNvPr id="8" name="Oval 7">
            <a:extLst>
              <a:ext uri="{FF2B5EF4-FFF2-40B4-BE49-F238E27FC236}">
                <a16:creationId xmlns:a16="http://schemas.microsoft.com/office/drawing/2014/main" id="{1B3A034E-11F4-4144-97EB-80E6000D3884}"/>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8EF157-AD6D-BC46-A238-412618EBCB4F}"/>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D005E3-5B2E-5B4B-89AB-7A644584A2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6C9159-71DD-0C44-9DB1-A91E4A4EBD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670676-5DB1-184A-9503-4C94B76B2A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AA1F6F5-4622-1444-8718-500B718A5A6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2936CA-F069-E241-9E4B-906DD5547BD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3D05D0-1254-BA4D-BCC3-E673FFDAB47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925313-F30D-9449-B4E9-6C85F734543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D4BB93-C807-2A4E-BBE3-BF406AFAE77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C9CF5C3-BCFC-D84E-B757-775E4D309FB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8" name="TextBox 17">
            <a:extLst>
              <a:ext uri="{FF2B5EF4-FFF2-40B4-BE49-F238E27FC236}">
                <a16:creationId xmlns:a16="http://schemas.microsoft.com/office/drawing/2014/main" id="{5E2991B9-CD01-6547-89B1-42F9AEC1350C}"/>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9" name="Oval 18">
            <a:extLst>
              <a:ext uri="{FF2B5EF4-FFF2-40B4-BE49-F238E27FC236}">
                <a16:creationId xmlns:a16="http://schemas.microsoft.com/office/drawing/2014/main" id="{117727CE-47E8-E344-9345-B10BECBC92B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0" name="TextBox 19">
            <a:extLst>
              <a:ext uri="{FF2B5EF4-FFF2-40B4-BE49-F238E27FC236}">
                <a16:creationId xmlns:a16="http://schemas.microsoft.com/office/drawing/2014/main" id="{2748F94F-2A15-8F4B-8034-99CAE3B828A8}"/>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42842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0DF-87D7-4728-A84B-FD8D941E7514}"/>
              </a:ext>
            </a:extLst>
          </p:cNvPr>
          <p:cNvSpPr>
            <a:spLocks noGrp="1"/>
          </p:cNvSpPr>
          <p:nvPr>
            <p:ph type="title"/>
          </p:nvPr>
        </p:nvSpPr>
        <p:spPr/>
        <p:txBody>
          <a:bodyPr/>
          <a:lstStyle/>
          <a:p>
            <a:endParaRPr lang="en-US" b="0">
              <a:ea typeface="+mj-lt"/>
              <a:cs typeface="+mj-lt"/>
            </a:endParaRPr>
          </a:p>
          <a:p>
            <a:endParaRPr lang="en-US">
              <a:cs typeface="Calibri Light"/>
            </a:endParaRPr>
          </a:p>
        </p:txBody>
      </p:sp>
      <p:sp>
        <p:nvSpPr>
          <p:cNvPr id="3" name="Subtitle 2">
            <a:extLst>
              <a:ext uri="{FF2B5EF4-FFF2-40B4-BE49-F238E27FC236}">
                <a16:creationId xmlns:a16="http://schemas.microsoft.com/office/drawing/2014/main" id="{6CD48474-9175-43DE-8BD2-D6EA8298841A}"/>
              </a:ext>
            </a:extLst>
          </p:cNvPr>
          <p:cNvSpPr>
            <a:spLocks noGrp="1"/>
          </p:cNvSpPr>
          <p:nvPr>
            <p:ph idx="1"/>
          </p:nvPr>
        </p:nvSpPr>
        <p:spPr/>
        <p:txBody>
          <a:bodyPr/>
          <a:lstStyle/>
          <a:p>
            <a:r>
              <a:rPr lang="en-US" sz="1800">
                <a:cs typeface="Calibri"/>
              </a:rPr>
              <a:t>The size and design of your vehicle impacts how it maneuvers and where you can travel.</a:t>
            </a:r>
          </a:p>
          <a:p>
            <a:r>
              <a:rPr lang="en-US" sz="1800">
                <a:cs typeface="Calibri"/>
              </a:rPr>
              <a:t>Height is measured from level road surface to top of load or vehicle. CMVs can be too tall for some of the clearances of bridges and other fixed objects such as canopies at hotels, clinics, etc. Tall vehicles also have a higher center of gravity and have a higher risk of roll overs than smaller vehicles. </a:t>
            </a:r>
          </a:p>
          <a:p>
            <a:r>
              <a:rPr lang="en-US" sz="1800">
                <a:cs typeface="Calibri"/>
              </a:rPr>
              <a:t>Ground Clearance (also known as ride height) is the minimum distance between the lower end of the vehicle body and the road. When you load a vehicle with passengers or cargo, the available height is lowered. Low ground clearance is difficult on rough roads. The underbelly of the vehicle can get scratched, or it can get hung up on the tracks at a railroad crossing. Vehicles with higher ground clearance are more likely to turn over. </a:t>
            </a:r>
            <a:endParaRPr lang="en-US" sz="1200">
              <a:cs typeface="Calibri"/>
            </a:endParaRPr>
          </a:p>
          <a:p>
            <a:pPr marL="0" indent="0">
              <a:buNone/>
            </a:pPr>
            <a:r>
              <a:rPr lang="en-US" sz="1400" i="1">
                <a:cs typeface="Calibri"/>
              </a:rPr>
              <a:t>Sources: </a:t>
            </a:r>
            <a:r>
              <a:rPr lang="en-US" sz="1400" i="1">
                <a:cs typeface="Calibri"/>
                <a:hlinkClick r:id="rId3"/>
              </a:rPr>
              <a:t>Minnesota Commercial Driver's License Manual</a:t>
            </a:r>
            <a:r>
              <a:rPr lang="en-US" sz="1400" i="1">
                <a:cs typeface="Calibri"/>
              </a:rPr>
              <a:t> ; </a:t>
            </a:r>
            <a:r>
              <a:rPr lang="en-US" sz="1400" i="1">
                <a:cs typeface="Calibri"/>
                <a:hlinkClick r:id="rId4"/>
              </a:rPr>
              <a:t>Minnesota Commercial Truck and Passenger Regulations, 2021</a:t>
            </a:r>
            <a:r>
              <a:rPr lang="en-US" sz="1400" i="1">
                <a:cs typeface="Calibri"/>
              </a:rPr>
              <a:t> and  </a:t>
            </a:r>
            <a:r>
              <a:rPr lang="en-US" sz="1400" i="1">
                <a:cs typeface="Calibri"/>
                <a:hlinkClick r:id="rId5"/>
              </a:rPr>
              <a:t>www.fmcsa.dot.gov/ourroads/limited-maneuverability</a:t>
            </a:r>
            <a:endParaRPr lang="en-US" sz="1400" i="1">
              <a:cs typeface="Calibri"/>
            </a:endParaRPr>
          </a:p>
        </p:txBody>
      </p:sp>
      <p:sp>
        <p:nvSpPr>
          <p:cNvPr id="6" name="Slide Number Placeholder 5">
            <a:extLst>
              <a:ext uri="{FF2B5EF4-FFF2-40B4-BE49-F238E27FC236}">
                <a16:creationId xmlns:a16="http://schemas.microsoft.com/office/drawing/2014/main" id="{BB8056AE-F1C2-411E-B827-5BAB24D235E7}"/>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a:t>
            </a:fld>
            <a:endParaRPr lang="en-US"/>
          </a:p>
        </p:txBody>
      </p:sp>
      <p:sp>
        <p:nvSpPr>
          <p:cNvPr id="4" name="Title 3">
            <a:extLst>
              <a:ext uri="{FF2B5EF4-FFF2-40B4-BE49-F238E27FC236}">
                <a16:creationId xmlns:a16="http://schemas.microsoft.com/office/drawing/2014/main" id="{2BAC6FC0-7DCC-4D15-B809-B4C074B69917}"/>
              </a:ext>
            </a:extLst>
          </p:cNvPr>
          <p:cNvSpPr txBox="1">
            <a:spLocks/>
          </p:cNvSpPr>
          <p:nvPr/>
        </p:nvSpPr>
        <p:spPr bwMode="auto">
          <a:xfrm>
            <a:off x="672736" y="3237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b="1" kern="1200">
                <a:solidFill>
                  <a:srgbClr val="003E6C"/>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b="0">
                <a:cs typeface="Calibri Light"/>
              </a:rPr>
              <a:t>Orientation</a:t>
            </a:r>
            <a:endParaRPr lang="en-US" b="0"/>
          </a:p>
        </p:txBody>
      </p:sp>
      <p:sp>
        <p:nvSpPr>
          <p:cNvPr id="15" name="Oval 14">
            <a:extLst>
              <a:ext uri="{FF2B5EF4-FFF2-40B4-BE49-F238E27FC236}">
                <a16:creationId xmlns:a16="http://schemas.microsoft.com/office/drawing/2014/main" id="{C77E85D3-8A45-084E-A29B-11593EC25DD1}"/>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BC6001-A216-B74A-81FC-D4E5125622AB}"/>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24C1FE-63A1-EF4F-BA5D-D24E2C4CD0A6}"/>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FD21FD8-5F33-5E49-813D-C90F8FCEBE10}"/>
              </a:ext>
            </a:extLst>
          </p:cNvPr>
          <p:cNvSpPr/>
          <p:nvPr/>
        </p:nvSpPr>
        <p:spPr>
          <a:xfrm>
            <a:off x="742685"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768C13-9D04-5C43-A60D-DDFD12EF673F}"/>
              </a:ext>
            </a:extLst>
          </p:cNvPr>
          <p:cNvSpPr/>
          <p:nvPr/>
        </p:nvSpPr>
        <p:spPr>
          <a:xfrm>
            <a:off x="1155963"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2274A2-3210-E04A-8F84-9AD77FE3E7C0}"/>
              </a:ext>
            </a:extLst>
          </p:cNvPr>
          <p:cNvSpPr txBox="1"/>
          <p:nvPr/>
        </p:nvSpPr>
        <p:spPr>
          <a:xfrm>
            <a:off x="750062"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2" name="Oval 11">
            <a:extLst>
              <a:ext uri="{FF2B5EF4-FFF2-40B4-BE49-F238E27FC236}">
                <a16:creationId xmlns:a16="http://schemas.microsoft.com/office/drawing/2014/main" id="{A389989C-6FE3-2C40-87E0-C327317C31EA}"/>
              </a:ext>
            </a:extLst>
          </p:cNvPr>
          <p:cNvSpPr/>
          <p:nvPr/>
        </p:nvSpPr>
        <p:spPr>
          <a:xfrm>
            <a:off x="329407" y="237528"/>
            <a:ext cx="324313" cy="324313"/>
          </a:xfrm>
          <a:prstGeom prst="ellipse">
            <a:avLst/>
          </a:prstGeom>
          <a:solidFill>
            <a:srgbClr val="003865"/>
          </a:solidFill>
          <a:ln>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34AB30-C6AD-6843-B633-980587661103}"/>
              </a:ext>
            </a:extLst>
          </p:cNvPr>
          <p:cNvSpPr txBox="1"/>
          <p:nvPr/>
        </p:nvSpPr>
        <p:spPr>
          <a:xfrm>
            <a:off x="339305" y="217624"/>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P</a:t>
            </a:r>
          </a:p>
        </p:txBody>
      </p:sp>
      <p:sp>
        <p:nvSpPr>
          <p:cNvPr id="14" name="TextBox 13">
            <a:extLst>
              <a:ext uri="{FF2B5EF4-FFF2-40B4-BE49-F238E27FC236}">
                <a16:creationId xmlns:a16="http://schemas.microsoft.com/office/drawing/2014/main" id="{355D53ED-ABA6-2245-B2D9-955255380AEB}"/>
              </a:ext>
            </a:extLst>
          </p:cNvPr>
          <p:cNvSpPr txBox="1"/>
          <p:nvPr/>
        </p:nvSpPr>
        <p:spPr>
          <a:xfrm>
            <a:off x="1158408"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18" name="Oval 17">
            <a:extLst>
              <a:ext uri="{FF2B5EF4-FFF2-40B4-BE49-F238E27FC236}">
                <a16:creationId xmlns:a16="http://schemas.microsoft.com/office/drawing/2014/main" id="{8FAB3AB6-7CEC-0745-99CA-5BB6EABB3FDB}"/>
              </a:ext>
            </a:extLst>
          </p:cNvPr>
          <p:cNvSpPr/>
          <p:nvPr/>
        </p:nvSpPr>
        <p:spPr>
          <a:xfrm>
            <a:off x="1559374"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19" name="TextBox 18">
            <a:extLst>
              <a:ext uri="{FF2B5EF4-FFF2-40B4-BE49-F238E27FC236}">
                <a16:creationId xmlns:a16="http://schemas.microsoft.com/office/drawing/2014/main" id="{60E782AE-87DB-4F42-B8E1-4C45BE6299FE}"/>
              </a:ext>
            </a:extLst>
          </p:cNvPr>
          <p:cNvSpPr txBox="1"/>
          <p:nvPr/>
        </p:nvSpPr>
        <p:spPr>
          <a:xfrm>
            <a:off x="1497969"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Tree>
    <p:extLst>
      <p:ext uri="{BB962C8B-B14F-4D97-AF65-F5344CB8AC3E}">
        <p14:creationId xmlns:p14="http://schemas.microsoft.com/office/powerpoint/2010/main" val="251958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552CBA-E63D-4BDC-974D-8EEEBC8806B8}"/>
              </a:ext>
            </a:extLst>
          </p:cNvPr>
          <p:cNvSpPr>
            <a:spLocks noGrp="1"/>
          </p:cNvSpPr>
          <p:nvPr>
            <p:ph type="ctrTitle"/>
          </p:nvPr>
        </p:nvSpPr>
        <p:spPr>
          <a:xfrm>
            <a:off x="1201269" y="2272472"/>
            <a:ext cx="6858000" cy="2411650"/>
          </a:xfrm>
        </p:spPr>
        <p:txBody>
          <a:bodyPr/>
          <a:lstStyle/>
          <a:p>
            <a:r>
              <a:rPr lang="en-US" b="0">
                <a:ea typeface="+mj-lt"/>
                <a:cs typeface="+mj-lt"/>
              </a:rPr>
              <a:t>Unit 1.5 Shifting/Operating Transmissions</a:t>
            </a:r>
            <a:br>
              <a:rPr lang="en-US" b="0">
                <a:ea typeface="+mj-lt"/>
                <a:cs typeface="+mj-lt"/>
              </a:rPr>
            </a:br>
            <a:r>
              <a:rPr lang="en-US" b="0">
                <a:ea typeface="+mj-lt"/>
                <a:cs typeface="+mj-lt"/>
              </a:rPr>
              <a:t> </a:t>
            </a:r>
            <a:endParaRPr lang="en-US" sz="2000" b="0">
              <a:cs typeface="Calibri Light"/>
            </a:endParaRPr>
          </a:p>
        </p:txBody>
      </p:sp>
      <p:sp>
        <p:nvSpPr>
          <p:cNvPr id="8" name="Oval 7">
            <a:extLst>
              <a:ext uri="{FF2B5EF4-FFF2-40B4-BE49-F238E27FC236}">
                <a16:creationId xmlns:a16="http://schemas.microsoft.com/office/drawing/2014/main" id="{E9B8F4AF-323C-D14A-873F-5013B1DF5311}"/>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EE2B13-C0E8-8749-BB3D-477F982820B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DBBE6-9F1E-A24B-BC6E-2E295B2E8D1E}"/>
              </a:ext>
            </a:extLst>
          </p:cNvPr>
          <p:cNvSpPr/>
          <p:nvPr/>
        </p:nvSpPr>
        <p:spPr>
          <a:xfrm>
            <a:off x="7723502" y="284967"/>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14303A-3A55-2249-94F8-C417D74754B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45A2B0-E102-7645-91C6-FB1BBE292F9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2474E5-5BB1-4248-B143-81C9B9AC463A}"/>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58010B-774E-084A-BD4F-2C388AF207A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BC4A0E-483B-2F44-993A-3E0C8C027EF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95E205-EFD3-8447-8001-A94D58E2A28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F5CB42-F438-E049-837C-011CA22485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4629CFB-D539-B941-9613-6D192523E4D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A0604-E3B3-4247-8021-C75E93730026}"/>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19" name="TextBox 18">
            <a:extLst>
              <a:ext uri="{FF2B5EF4-FFF2-40B4-BE49-F238E27FC236}">
                <a16:creationId xmlns:a16="http://schemas.microsoft.com/office/drawing/2014/main" id="{93B81A27-2C92-0343-AB2A-BD5B7C6A38B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0" name="Oval 19">
            <a:extLst>
              <a:ext uri="{FF2B5EF4-FFF2-40B4-BE49-F238E27FC236}">
                <a16:creationId xmlns:a16="http://schemas.microsoft.com/office/drawing/2014/main" id="{C9B42DA6-2C6B-D74E-90D3-5AEFAD64849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1" name="TextBox 20">
            <a:extLst>
              <a:ext uri="{FF2B5EF4-FFF2-40B4-BE49-F238E27FC236}">
                <a16:creationId xmlns:a16="http://schemas.microsoft.com/office/drawing/2014/main" id="{ACE59ED4-E3DA-324A-8294-0780FA9FFA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2" name="Rectangle 21">
            <a:extLst>
              <a:ext uri="{FF2B5EF4-FFF2-40B4-BE49-F238E27FC236}">
                <a16:creationId xmlns:a16="http://schemas.microsoft.com/office/drawing/2014/main" id="{058E0CA3-B19A-6E4F-89B6-65DA26562D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3" name="TextBox 22">
            <a:extLst>
              <a:ext uri="{FF2B5EF4-FFF2-40B4-BE49-F238E27FC236}">
                <a16:creationId xmlns:a16="http://schemas.microsoft.com/office/drawing/2014/main" id="{68987D02-06FA-8649-988E-173F8CC3DD37}"/>
              </a:ext>
            </a:extLst>
          </p:cNvPr>
          <p:cNvSpPr txBox="1"/>
          <p:nvPr/>
        </p:nvSpPr>
        <p:spPr>
          <a:xfrm>
            <a:off x="1721530" y="6345191"/>
            <a:ext cx="5331588" cy="276999"/>
          </a:xfrm>
          <a:prstGeom prst="rect">
            <a:avLst/>
          </a:prstGeom>
          <a:noFill/>
        </p:spPr>
        <p:txBody>
          <a:bodyPr wrap="none" rtlCol="0">
            <a:spAutoFit/>
          </a:bodyPr>
          <a:lstStyle/>
          <a:p>
            <a:r>
              <a:rPr lang="en-US" sz="1200" i="1"/>
              <a:t>This unit satisfies FMCSA’s ELDT requirements for units A1.1.5, BA1.1.5, and B1.1.5.</a:t>
            </a:r>
          </a:p>
        </p:txBody>
      </p:sp>
    </p:spTree>
    <p:extLst>
      <p:ext uri="{BB962C8B-B14F-4D97-AF65-F5344CB8AC3E}">
        <p14:creationId xmlns:p14="http://schemas.microsoft.com/office/powerpoint/2010/main" val="33113721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52CBA-E63D-4BDC-974D-8EEEBC8806B8}"/>
              </a:ext>
            </a:extLst>
          </p:cNvPr>
          <p:cNvSpPr>
            <a:spLocks noGrp="1"/>
          </p:cNvSpPr>
          <p:nvPr>
            <p:ph type="title"/>
          </p:nvPr>
        </p:nvSpPr>
        <p:spPr/>
        <p:txBody>
          <a:bodyPr/>
          <a:lstStyle/>
          <a:p>
            <a:r>
              <a:rPr lang="en-US" b="0">
                <a:ea typeface="+mj-lt"/>
                <a:cs typeface="+mj-lt"/>
              </a:rPr>
              <a:t>Shifting/Operating Transmissions</a:t>
            </a:r>
            <a:endParaRPr lang="en-US" sz="2000" b="0">
              <a:cs typeface="Calibri Light"/>
            </a:endParaRPr>
          </a:p>
        </p:txBody>
      </p:sp>
      <p:sp>
        <p:nvSpPr>
          <p:cNvPr id="2" name="Slide Number Placeholder 1">
            <a:extLst>
              <a:ext uri="{FF2B5EF4-FFF2-40B4-BE49-F238E27FC236}">
                <a16:creationId xmlns:a16="http://schemas.microsoft.com/office/drawing/2014/main" id="{0A509E92-802C-D840-9961-5FCE0F20BD79}"/>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91</a:t>
            </a:fld>
            <a:endParaRPr lang="en-US"/>
          </a:p>
        </p:txBody>
      </p:sp>
      <p:pic>
        <p:nvPicPr>
          <p:cNvPr id="9" name="Picture 9">
            <a:hlinkClick r:id="" action="ppaction://media"/>
            <a:extLst>
              <a:ext uri="{FF2B5EF4-FFF2-40B4-BE49-F238E27FC236}">
                <a16:creationId xmlns:a16="http://schemas.microsoft.com/office/drawing/2014/main" id="{428D6D9A-1AEB-455B-87AE-CEEE04F6A431}"/>
              </a:ext>
            </a:extLst>
          </p:cNvPr>
          <p:cNvPicPr>
            <a:picLocks noRot="1" noChangeAspect="1"/>
          </p:cNvPicPr>
          <p:nvPr>
            <a:videoFile r:link="rId1"/>
          </p:nvPr>
        </p:nvPicPr>
        <p:blipFill>
          <a:blip r:embed="rId4"/>
          <a:stretch>
            <a:fillRect/>
          </a:stretch>
        </p:blipFill>
        <p:spPr>
          <a:xfrm>
            <a:off x="1587986" y="2329894"/>
            <a:ext cx="5985296" cy="3612154"/>
          </a:xfrm>
          <a:prstGeom prst="rect">
            <a:avLst/>
          </a:prstGeom>
        </p:spPr>
      </p:pic>
      <p:sp>
        <p:nvSpPr>
          <p:cNvPr id="10" name="Oval 9">
            <a:extLst>
              <a:ext uri="{FF2B5EF4-FFF2-40B4-BE49-F238E27FC236}">
                <a16:creationId xmlns:a16="http://schemas.microsoft.com/office/drawing/2014/main" id="{58557F14-B1F1-CA45-926B-4BCCB83D852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F45AE7-61E8-284A-A34D-9DDF35C658D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6DA059-4BAE-2D49-9774-2B0012D6ADA2}"/>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2D8BDF-C036-0145-ADDF-F6353E3A006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44D3FD-0288-8B49-8776-1959741547E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FBB486-6EFB-804B-B677-9FD4B940D36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B89BE9F-7F09-4E46-B79F-70B36114B59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DCE630-71C7-1543-B097-79CD7D4B2B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321FF9-7061-BC45-B0C2-7761CD7C62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8D7770-5665-3B44-A1CF-2A82F55644B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7FBD33-A811-BA42-A716-AFEC982675C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95367C5-2881-0D4E-9ABA-46E73B1DF8B9}"/>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F4536122-675E-D045-923B-416B9329F39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7E0D891-85C3-D64B-A0E3-9FCE324874ED}"/>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C9440F19-A41D-E44A-AD21-3DDE8C42BD12}"/>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142D3F52-D2F3-734B-9D34-031B23F4F0B6}"/>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
        <p:nvSpPr>
          <p:cNvPr id="26" name="Content Placeholder 3">
            <a:extLst>
              <a:ext uri="{FF2B5EF4-FFF2-40B4-BE49-F238E27FC236}">
                <a16:creationId xmlns:a16="http://schemas.microsoft.com/office/drawing/2014/main" id="{BF76BA81-D7F2-4047-A676-BEE987ADCA13}"/>
              </a:ext>
            </a:extLst>
          </p:cNvPr>
          <p:cNvSpPr txBox="1">
            <a:spLocks/>
          </p:cNvSpPr>
          <p:nvPr/>
        </p:nvSpPr>
        <p:spPr bwMode="auto">
          <a:xfrm>
            <a:off x="628650" y="1825625"/>
            <a:ext cx="78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a:cs typeface="Calibri"/>
              </a:rPr>
              <a:t>Video: </a:t>
            </a:r>
            <a:r>
              <a:rPr lang="en-US" sz="1800" b="0" i="0">
                <a:effectLst/>
                <a:hlinkClick r:id="rId5"/>
              </a:rPr>
              <a:t>CDL Shifting &amp; Down Shifting</a:t>
            </a:r>
            <a:r>
              <a:rPr lang="en-US" sz="1800" b="0" i="0">
                <a:effectLst/>
              </a:rPr>
              <a:t>. </a:t>
            </a:r>
            <a:r>
              <a:rPr lang="en-US" sz="1800" b="0" i="0" err="1">
                <a:effectLst/>
              </a:rPr>
              <a:t>Dootson</a:t>
            </a:r>
            <a:r>
              <a:rPr lang="en-US" sz="1800" b="0" i="0">
                <a:effectLst/>
              </a:rPr>
              <a:t> School of Trucking</a:t>
            </a:r>
            <a:r>
              <a:rPr lang="en-US" sz="1800">
                <a:cs typeface="Calibri"/>
              </a:rPr>
              <a:t>—7:56 minutes</a:t>
            </a:r>
          </a:p>
        </p:txBody>
      </p:sp>
    </p:spTree>
    <p:extLst>
      <p:ext uri="{BB962C8B-B14F-4D97-AF65-F5344CB8AC3E}">
        <p14:creationId xmlns:p14="http://schemas.microsoft.com/office/powerpoint/2010/main" val="2811853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342900" indent="-342900">
              <a:lnSpc>
                <a:spcPct val="100000"/>
              </a:lnSpc>
            </a:pPr>
            <a:r>
              <a:rPr lang="en-US">
                <a:ea typeface="+mn-lt"/>
                <a:cs typeface="+mn-lt"/>
              </a:rPr>
              <a:t>Correct shifting of gears is important to maintaining </a:t>
            </a:r>
            <a:br>
              <a:rPr lang="en-US">
                <a:ea typeface="+mn-lt"/>
                <a:cs typeface="+mn-lt"/>
              </a:rPr>
            </a:br>
            <a:r>
              <a:rPr lang="en-US">
                <a:ea typeface="+mn-lt"/>
                <a:cs typeface="+mn-lt"/>
              </a:rPr>
              <a:t>vehicle control and improved fuel economy </a:t>
            </a:r>
            <a:endParaRPr lang="en-US">
              <a:cs typeface="Calibri" panose="020F0502020204030204"/>
            </a:endParaRPr>
          </a:p>
          <a:p>
            <a:pPr marL="285750" indent="-285750">
              <a:lnSpc>
                <a:spcPct val="100000"/>
              </a:lnSpc>
              <a:buFont typeface="Arial,Sans-Serif" panose="020B0604020202020204" pitchFamily="34" charset="0"/>
            </a:pPr>
            <a:r>
              <a:rPr lang="en-US">
                <a:ea typeface="+mn-lt"/>
                <a:cs typeface="+mn-lt"/>
              </a:rPr>
              <a:t>Most heavy vehicles with unsynchronized manual transmissions require double clutching to change gears. If equipped with a synchronized manual transmission, double clutching is NOT required. This is the basic method:</a:t>
            </a:r>
          </a:p>
          <a:p>
            <a:pPr lvl="1">
              <a:lnSpc>
                <a:spcPct val="100000"/>
              </a:lnSpc>
              <a:spcBef>
                <a:spcPts val="750"/>
              </a:spcBef>
            </a:pPr>
            <a:r>
              <a:rPr lang="en-US" sz="2100">
                <a:ea typeface="+mn-lt"/>
                <a:cs typeface="+mn-lt"/>
              </a:rPr>
              <a:t>Release accelerator, push in clutch and shift to neutral at the same time.</a:t>
            </a:r>
          </a:p>
          <a:p>
            <a:pPr lvl="1">
              <a:lnSpc>
                <a:spcPct val="100000"/>
              </a:lnSpc>
              <a:spcBef>
                <a:spcPts val="750"/>
              </a:spcBef>
            </a:pPr>
            <a:r>
              <a:rPr lang="en-US" sz="2100">
                <a:ea typeface="+mn-lt"/>
                <a:cs typeface="+mn-lt"/>
              </a:rPr>
              <a:t>Release clutch.</a:t>
            </a:r>
          </a:p>
          <a:p>
            <a:pPr lvl="1">
              <a:lnSpc>
                <a:spcPct val="100000"/>
              </a:lnSpc>
              <a:spcBef>
                <a:spcPts val="750"/>
              </a:spcBef>
            </a:pPr>
            <a:r>
              <a:rPr lang="en-US" sz="2100">
                <a:ea typeface="+mn-lt"/>
                <a:cs typeface="+mn-lt"/>
              </a:rPr>
              <a:t>Let engine and gears slow down to the rpm required for the next gear (this takes practice).</a:t>
            </a:r>
          </a:p>
          <a:p>
            <a:pPr>
              <a:lnSpc>
                <a:spcPct val="100000"/>
              </a:lnSpc>
            </a:pPr>
            <a:endParaRPr lang="en-US" sz="1600">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4E38A0F7-A2F2-A34C-80B3-9F18BEE3BC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92</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73C13D-0855-AB4E-841B-3C986C6C2E22}"/>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1F5459-A716-FE48-9315-712F30FBFC0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AC32A2-EE5D-7242-95CB-3CF4595FE7E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A059FB-225F-F541-8539-B4586E07DFC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9BE272-A259-CA4A-9E61-45F9DE87887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7F3E50-B2F4-4045-9B13-CF78B7BE1C4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7183AF-F2D3-2B44-B190-22AA720E4067}"/>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41CE4-AD04-4747-ADA0-D22915FA49A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05D310-14FB-E643-BB86-63DCBF428A1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20312C44-77D5-2049-8DB9-D11DE4F87A43}"/>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9EDC1E1A-47B1-1944-A7CB-965EB6727CDA}"/>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CBE3001E-786E-FB49-AEE4-9F31A0665A3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EA6C9072-8C09-2247-B50C-BEC48B717142}"/>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704309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a:cs typeface="Calibri"/>
            </a:endParaRPr>
          </a:p>
          <a:p>
            <a:endParaRPr lang="en-US">
              <a:cs typeface="Calibri" panose="020F0502020204030204" pitchFamily="34" charset="0"/>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8BC49AE0-AA36-47AD-AF48-D05AB3816F81}"/>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BB929A48-EC0E-4849-A39E-21A02A73021A}"/>
              </a:ext>
            </a:extLst>
          </p:cNvPr>
          <p:cNvSpPr>
            <a:spLocks noGrp="1"/>
          </p:cNvSpPr>
          <p:nvPr>
            <p:ph idx="1"/>
          </p:nvPr>
        </p:nvSpPr>
        <p:spPr/>
        <p:txBody>
          <a:bodyPr/>
          <a:lstStyle/>
          <a:p>
            <a:pPr marL="0" indent="0">
              <a:lnSpc>
                <a:spcPct val="100000"/>
              </a:lnSpc>
              <a:buNone/>
            </a:pPr>
            <a:r>
              <a:rPr lang="en-US" b="1">
                <a:ea typeface="+mn-lt"/>
                <a:cs typeface="+mn-lt"/>
              </a:rPr>
              <a:t>Shifting an Unsynchronized Manual Transmission (Continued)</a:t>
            </a:r>
            <a:endParaRPr lang="en-US">
              <a:ea typeface="+mn-lt"/>
              <a:cs typeface="+mn-lt"/>
            </a:endParaRPr>
          </a:p>
          <a:p>
            <a:pPr lvl="1">
              <a:lnSpc>
                <a:spcPct val="100000"/>
              </a:lnSpc>
              <a:spcBef>
                <a:spcPts val="750"/>
              </a:spcBef>
            </a:pPr>
            <a:r>
              <a:rPr lang="en-US" sz="2100">
                <a:ea typeface="+mn-lt"/>
                <a:cs typeface="+mn-lt"/>
              </a:rPr>
              <a:t>Push in clutch and shift to the higher gear at the same time.</a:t>
            </a:r>
          </a:p>
          <a:p>
            <a:pPr lvl="1">
              <a:lnSpc>
                <a:spcPct val="100000"/>
              </a:lnSpc>
              <a:spcBef>
                <a:spcPts val="750"/>
              </a:spcBef>
            </a:pPr>
            <a:r>
              <a:rPr lang="en-US" sz="2100">
                <a:ea typeface="+mn-lt"/>
                <a:cs typeface="+mn-lt"/>
              </a:rPr>
              <a:t>Release clutch and press accelerator at the same time.</a:t>
            </a:r>
          </a:p>
          <a:p>
            <a:pPr lvl="1">
              <a:lnSpc>
                <a:spcPct val="100000"/>
              </a:lnSpc>
            </a:pPr>
            <a:r>
              <a:rPr lang="en-US" sz="2100">
                <a:ea typeface="+mn-lt"/>
                <a:cs typeface="+mn-lt"/>
              </a:rPr>
              <a:t>Shifting gears using double clutching requires practice. If you remain too long in neutral, you may have difficulty putting the vehicle into the next gear. If so, don’t try to force it. Return to neutral, release clutch, increase engine speed to match road speed and try again.</a:t>
            </a:r>
          </a:p>
          <a:p>
            <a:pPr>
              <a:lnSpc>
                <a:spcPct val="100000"/>
              </a:lnSpc>
            </a:pPr>
            <a:endParaRPr lang="en-US">
              <a:ea typeface="+mn-lt"/>
              <a:cs typeface="+mn-lt"/>
            </a:endParaRPr>
          </a:p>
          <a:p>
            <a:endParaRPr lang="en-US" sz="1600">
              <a:cs typeface="Calibri"/>
            </a:endParaRPr>
          </a:p>
        </p:txBody>
      </p:sp>
      <p:sp>
        <p:nvSpPr>
          <p:cNvPr id="4" name="Slide Number Placeholder 3">
            <a:extLst>
              <a:ext uri="{FF2B5EF4-FFF2-40B4-BE49-F238E27FC236}">
                <a16:creationId xmlns:a16="http://schemas.microsoft.com/office/drawing/2014/main" id="{8C94A115-C996-AF4A-B55B-C4B2296B2E2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93</a:t>
            </a:fld>
            <a:endParaRPr lang="en-US"/>
          </a:p>
        </p:txBody>
      </p:sp>
      <p:sp>
        <p:nvSpPr>
          <p:cNvPr id="11" name="Oval 10">
            <a:extLst>
              <a:ext uri="{FF2B5EF4-FFF2-40B4-BE49-F238E27FC236}">
                <a16:creationId xmlns:a16="http://schemas.microsoft.com/office/drawing/2014/main" id="{39F416E1-9136-7048-9057-BB7C6C38C38D}"/>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A8D5DD-78B2-B445-A2FA-345D6B15FDE5}"/>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CEFB5-F2B2-D84F-8DAF-CB0CCA98D841}"/>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EE90FF-6D84-1046-8E05-7BB19BA0884B}"/>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9E7B6ED-C421-5749-8A7D-8EFEDA04879A}"/>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5AB64F-E04D-9547-9D5A-2E179CF6EEBD}"/>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B1A3D2A-3E9B-854A-90C8-8EBC31B81B5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29D732-03BE-0943-A036-4CE0B14C984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876C82-9106-DD49-A5C7-76E9C7087E6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369AEC-42EC-674D-A543-E12CB523F96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2453D4-1B5D-4144-A93D-EED926D9789D}"/>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F51C53-70E5-EA4D-8B1F-CEDB50C50174}"/>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95477033-7589-1E49-BA4C-735A2437968E}"/>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EC8DE2D9-838F-9F4B-A8A2-B4B5E0AA212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7B5A5E9-7538-AB44-B4EA-C795F6815CA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CBA7E0EF-1A3C-124A-8A34-2C59C83D8814}"/>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0614411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E7CB7-CC77-4ACC-8864-1E41B0ABB1A5}"/>
              </a:ext>
            </a:extLst>
          </p:cNvPr>
          <p:cNvSpPr txBox="1"/>
          <p:nvPr/>
        </p:nvSpPr>
        <p:spPr>
          <a:xfrm>
            <a:off x="916987" y="333433"/>
            <a:ext cx="756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Calibri"/>
              <a:cs typeface="Calibri"/>
            </a:endParaRPr>
          </a:p>
          <a:p>
            <a:endParaRPr lang="en-US">
              <a:latin typeface="Calibri"/>
              <a:cs typeface="Calibri"/>
            </a:endParaRPr>
          </a:p>
        </p:txBody>
      </p:sp>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BF3AB197-DB13-482C-93CA-CF4B11420343}"/>
              </a:ext>
            </a:extLst>
          </p:cNvPr>
          <p:cNvSpPr>
            <a:spLocks noGrp="1"/>
          </p:cNvSpPr>
          <p:nvPr>
            <p:ph type="title"/>
          </p:nvPr>
        </p:nvSpPr>
        <p:spPr/>
        <p:txBody>
          <a:bodyPr/>
          <a:lstStyle/>
          <a:p>
            <a:r>
              <a:rPr lang="en-US" b="0">
                <a:cs typeface="Calibri Light"/>
              </a:rPr>
              <a:t>Shifting/Operating Transmissions</a:t>
            </a:r>
            <a:endParaRPr lang="en-US" b="0"/>
          </a:p>
        </p:txBody>
      </p:sp>
      <p:sp>
        <p:nvSpPr>
          <p:cNvPr id="8" name="Content Placeholder 7">
            <a:extLst>
              <a:ext uri="{FF2B5EF4-FFF2-40B4-BE49-F238E27FC236}">
                <a16:creationId xmlns:a16="http://schemas.microsoft.com/office/drawing/2014/main" id="{1E524252-DD6D-4F9F-94C2-D3B3B377D578}"/>
              </a:ext>
            </a:extLst>
          </p:cNvPr>
          <p:cNvSpPr>
            <a:spLocks noGrp="1"/>
          </p:cNvSpPr>
          <p:nvPr>
            <p:ph idx="1"/>
          </p:nvPr>
        </p:nvSpPr>
        <p:spPr/>
        <p:txBody>
          <a:bodyPr/>
          <a:lstStyle/>
          <a:p>
            <a:pPr marL="0" indent="0">
              <a:lnSpc>
                <a:spcPct val="100000"/>
              </a:lnSpc>
              <a:buNone/>
            </a:pPr>
            <a:r>
              <a:rPr lang="en-US" sz="1800" b="1">
                <a:ea typeface="+mn-lt"/>
                <a:cs typeface="+mn-lt"/>
              </a:rPr>
              <a:t>There are two ways of knowing when to shift:</a:t>
            </a:r>
          </a:p>
          <a:p>
            <a:pPr marL="628650" lvl="1" indent="-285750">
              <a:lnSpc>
                <a:spcPct val="100000"/>
              </a:lnSpc>
              <a:spcBef>
                <a:spcPts val="750"/>
              </a:spcBef>
              <a:buFont typeface="Arial,Sans-Serif" panose="020B0604020202020204" pitchFamily="34" charset="0"/>
            </a:pPr>
            <a:r>
              <a:rPr lang="en-US">
                <a:ea typeface="+mn-lt"/>
                <a:cs typeface="+mn-lt"/>
              </a:rPr>
              <a:t>Use </a:t>
            </a:r>
            <a:r>
              <a:rPr lang="en-US" b="1">
                <a:ea typeface="+mn-lt"/>
                <a:cs typeface="+mn-lt"/>
              </a:rPr>
              <a:t>Engine Speed (rpm). </a:t>
            </a:r>
            <a:r>
              <a:rPr lang="en-US">
                <a:ea typeface="+mn-lt"/>
                <a:cs typeface="+mn-lt"/>
              </a:rPr>
              <a:t>Study the driver’s manual for your vehicle and learn the operating rpm range. Watch your tachometer and shift up when your engine reaches the top of the range.</a:t>
            </a:r>
          </a:p>
          <a:p>
            <a:pPr marL="971550" lvl="2" indent="-285750">
              <a:lnSpc>
                <a:spcPct val="100000"/>
              </a:lnSpc>
              <a:spcBef>
                <a:spcPts val="750"/>
              </a:spcBef>
              <a:buFont typeface="Arial,Sans-Serif" panose="020B0604020202020204" pitchFamily="34" charset="0"/>
            </a:pPr>
            <a:r>
              <a:rPr lang="en-US" sz="1800">
                <a:ea typeface="+mn-lt"/>
                <a:cs typeface="+mn-lt"/>
              </a:rPr>
              <a:t>Some newer vehicles use “progressive” shifting: the rpm at which you shift becomes higher as you move up in the gears. Find out what’s right for the vehicle you will operate.</a:t>
            </a:r>
          </a:p>
          <a:p>
            <a:pPr marL="628650" lvl="1" indent="-285750">
              <a:lnSpc>
                <a:spcPct val="100000"/>
              </a:lnSpc>
              <a:spcBef>
                <a:spcPts val="750"/>
              </a:spcBef>
              <a:buFont typeface="Arial,Sans-Serif" panose="020B0604020202020204" pitchFamily="34" charset="0"/>
            </a:pPr>
            <a:r>
              <a:rPr lang="en-US" b="1">
                <a:ea typeface="+mn-lt"/>
                <a:cs typeface="+mn-lt"/>
              </a:rPr>
              <a:t>Use Road Speed (mph). </a:t>
            </a:r>
            <a:r>
              <a:rPr lang="en-US">
                <a:ea typeface="+mn-lt"/>
                <a:cs typeface="+mn-lt"/>
              </a:rPr>
              <a:t>Learn what speeds each gear is good for. Then, by using the speedometer, you’ll know when to shift up.</a:t>
            </a:r>
          </a:p>
          <a:p>
            <a:pPr marL="285750" indent="-285750">
              <a:lnSpc>
                <a:spcPct val="100000"/>
              </a:lnSpc>
              <a:buFont typeface="Arial,Sans-Serif" panose="020B0604020202020204" pitchFamily="34" charset="0"/>
            </a:pPr>
            <a:r>
              <a:rPr lang="en-US" sz="1800">
                <a:ea typeface="+mn-lt"/>
                <a:cs typeface="+mn-lt"/>
              </a:rPr>
              <a:t>With either method, you may learn to use engine sounds to know when to shift.</a:t>
            </a:r>
          </a:p>
          <a:p>
            <a:pPr marL="285750" indent="-285750">
              <a:lnSpc>
                <a:spcPct val="100000"/>
              </a:lnSpc>
              <a:buFont typeface="Arial,Sans-Serif" panose="020B0604020202020204" pitchFamily="34" charset="0"/>
              <a:buChar char="•"/>
            </a:pPr>
            <a:r>
              <a:rPr lang="en-US" sz="1800">
                <a:ea typeface="+mn-lt"/>
                <a:cs typeface="+mn-lt"/>
              </a:rPr>
              <a:t>Push in clutch and shift to the higher gear at the same time.</a:t>
            </a:r>
          </a:p>
          <a:p>
            <a:pPr marL="0" indent="0">
              <a:lnSpc>
                <a:spcPct val="100000"/>
              </a:lnSpc>
              <a:buNone/>
            </a:pPr>
            <a:endParaRPr lang="en-US" sz="1600">
              <a:ea typeface="+mn-lt"/>
              <a:cs typeface="+mn-lt"/>
            </a:endParaRPr>
          </a:p>
        </p:txBody>
      </p:sp>
      <p:sp>
        <p:nvSpPr>
          <p:cNvPr id="4" name="Slide Number Placeholder 3">
            <a:extLst>
              <a:ext uri="{FF2B5EF4-FFF2-40B4-BE49-F238E27FC236}">
                <a16:creationId xmlns:a16="http://schemas.microsoft.com/office/drawing/2014/main" id="{0E665615-CC4A-6A47-8976-ACA9F5536135}"/>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94</a:t>
            </a:fld>
            <a:endParaRPr lang="en-US"/>
          </a:p>
        </p:txBody>
      </p:sp>
      <p:sp>
        <p:nvSpPr>
          <p:cNvPr id="11" name="Oval 10">
            <a:extLst>
              <a:ext uri="{FF2B5EF4-FFF2-40B4-BE49-F238E27FC236}">
                <a16:creationId xmlns:a16="http://schemas.microsoft.com/office/drawing/2014/main" id="{9B28C220-3D9C-3448-96F9-9DBC409ECED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9F63B4-EDCD-614B-A5AF-9367CDB8A56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128D84-BC37-AA4E-8CD3-66DCC1C9E040}"/>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E0C7CF-DA0C-634B-9431-520F0B2C0DF3}"/>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D84972-5FEA-FC4E-8B24-90516345C48E}"/>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1B8ADA-59C6-B74D-A91F-7146101AF19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9685E7B-1E69-C844-B919-A897F4A97A1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348775-45FA-A84C-8882-0D98157EF1AB}"/>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409D50-BBF4-2846-BEFF-534B722FACB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666FB06-9D5A-754D-AF2B-3593EAD85B6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844823A-8078-D944-AED0-5FB258B61005}"/>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5544EA6-C2B8-6A4D-8402-F4AB1C2F003E}"/>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3" name="TextBox 22">
            <a:extLst>
              <a:ext uri="{FF2B5EF4-FFF2-40B4-BE49-F238E27FC236}">
                <a16:creationId xmlns:a16="http://schemas.microsoft.com/office/drawing/2014/main" id="{61CBF81D-8908-8B41-9BBC-D069889C4ED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4" name="Oval 23">
            <a:extLst>
              <a:ext uri="{FF2B5EF4-FFF2-40B4-BE49-F238E27FC236}">
                <a16:creationId xmlns:a16="http://schemas.microsoft.com/office/drawing/2014/main" id="{3B7308DE-3BF3-B74F-BADB-62956539DA4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5" name="TextBox 24">
            <a:extLst>
              <a:ext uri="{FF2B5EF4-FFF2-40B4-BE49-F238E27FC236}">
                <a16:creationId xmlns:a16="http://schemas.microsoft.com/office/drawing/2014/main" id="{E42E1FC8-5B2F-4C4D-B331-C3E08BCF19CF}"/>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6" name="Rectangle 25">
            <a:extLst>
              <a:ext uri="{FF2B5EF4-FFF2-40B4-BE49-F238E27FC236}">
                <a16:creationId xmlns:a16="http://schemas.microsoft.com/office/drawing/2014/main" id="{403B97FC-04B1-844B-B2D5-6964DA1B7B63}"/>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6809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buFont typeface="Arial,Sans-Serif" panose="020B0604020202020204" pitchFamily="34" charset="0"/>
            </a:pPr>
            <a:endParaRPr lang="en-US" sz="1800">
              <a:ea typeface="+mn-lt"/>
              <a:cs typeface="+mn-lt"/>
            </a:endParaRPr>
          </a:p>
          <a:p>
            <a:pPr marL="0" indent="0">
              <a:lnSpc>
                <a:spcPct val="100000"/>
              </a:lnSpc>
              <a:buNone/>
            </a:pPr>
            <a:r>
              <a:rPr lang="en-US" sz="2400" b="1">
                <a:ea typeface="+mn-lt"/>
                <a:cs typeface="+mn-lt"/>
              </a:rPr>
              <a:t>Basic Procedures for Shifting Down</a:t>
            </a:r>
          </a:p>
          <a:p>
            <a:pPr>
              <a:lnSpc>
                <a:spcPct val="100000"/>
              </a:lnSpc>
            </a:pPr>
            <a:r>
              <a:rPr lang="en-US">
                <a:ea typeface="+mn-lt"/>
                <a:cs typeface="+mn-lt"/>
              </a:rPr>
              <a:t>Release accelerator, push in clutch and shift to neutral at the same time.</a:t>
            </a:r>
          </a:p>
          <a:p>
            <a:pPr>
              <a:lnSpc>
                <a:spcPct val="100000"/>
              </a:lnSpc>
            </a:pPr>
            <a:r>
              <a:rPr lang="en-US">
                <a:ea typeface="+mn-lt"/>
                <a:cs typeface="+mn-lt"/>
              </a:rPr>
              <a:t>Release clutch.</a:t>
            </a:r>
          </a:p>
          <a:p>
            <a:pPr>
              <a:lnSpc>
                <a:spcPct val="100000"/>
              </a:lnSpc>
            </a:pPr>
            <a:r>
              <a:rPr lang="en-US">
                <a:ea typeface="+mn-lt"/>
                <a:cs typeface="+mn-lt"/>
              </a:rPr>
              <a:t>Press accelerator, increase engine and gear speed to the rpm required in the lower gear.</a:t>
            </a:r>
          </a:p>
          <a:p>
            <a:pPr>
              <a:lnSpc>
                <a:spcPct val="100000"/>
              </a:lnSpc>
            </a:pPr>
            <a:r>
              <a:rPr lang="en-US">
                <a:ea typeface="+mn-lt"/>
                <a:cs typeface="+mn-lt"/>
              </a:rPr>
              <a:t>Push in clutch and shift to lower gear at the same time.</a:t>
            </a:r>
          </a:p>
          <a:p>
            <a:pPr>
              <a:lnSpc>
                <a:spcPct val="100000"/>
              </a:lnSpc>
            </a:pPr>
            <a:r>
              <a:rPr lang="en-US">
                <a:ea typeface="+mn-lt"/>
                <a:cs typeface="+mn-lt"/>
              </a:rPr>
              <a:t>Release clutch and press accelerator at the same time.</a:t>
            </a: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95</a:t>
            </a:fld>
            <a:endParaRPr lang="en-US"/>
          </a:p>
        </p:txBody>
      </p:sp>
      <p:sp>
        <p:nvSpPr>
          <p:cNvPr id="8" name="Oval 7">
            <a:extLst>
              <a:ext uri="{FF2B5EF4-FFF2-40B4-BE49-F238E27FC236}">
                <a16:creationId xmlns:a16="http://schemas.microsoft.com/office/drawing/2014/main" id="{838B7470-5C5C-564C-965B-CF410FE04D4E}"/>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BFDAF4-DA45-0F4C-B5AC-D7440075AC0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DB68D6-4C9D-2144-A045-EDD96EB156C8}"/>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E33101-815F-EF44-BB39-D352076A8CE5}"/>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CA852F-EAB6-584D-9AA4-959CE4D3CCF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0CAD7-C70B-E84C-AE5E-0CA5954AC55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E21EA7-D50A-AA4D-977A-C832B1E86A9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CE9459-C143-FB4B-9AD6-6EA3972F21A9}"/>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7C5695-E0A7-3348-9942-DE18F8200923}"/>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935E42-4DAD-294B-9AB1-D0F435DFABC6}"/>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CBFAFE-A38D-3047-BDFC-B69DC4DE5417}"/>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4DBB37-244D-DF43-9F46-179B199A73A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75780977-F47E-B544-A1DD-24D3748B5380}"/>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1920D117-5DBA-8543-A30D-736A749F7508}"/>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39CE1BA7-773D-DD4A-8974-22C4A7ED848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F0EAE947-65A8-D84A-AE1E-D5C5C493A568}"/>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2837789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b="0">
                <a:ea typeface="+mj-lt"/>
                <a:cs typeface="+mj-lt"/>
              </a:rPr>
              <a:t>Shifting/Operating Transmissions</a:t>
            </a:r>
            <a:endParaRPr 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marL="285750" indent="-285750">
              <a:lnSpc>
                <a:spcPct val="100000"/>
              </a:lnSpc>
              <a:spcBef>
                <a:spcPct val="0"/>
              </a:spcBef>
            </a:pPr>
            <a:r>
              <a:rPr lang="en-US" sz="2000">
                <a:ea typeface="+mn-lt"/>
                <a:cs typeface="+mn-lt"/>
              </a:rPr>
              <a:t>Downshifting, like upshifting, requires knowing when to shift.</a:t>
            </a:r>
            <a:br>
              <a:rPr lang="en-US" sz="2000">
                <a:ea typeface="+mn-lt"/>
                <a:cs typeface="+mn-lt"/>
              </a:rPr>
            </a:br>
            <a:r>
              <a:rPr lang="en-US" sz="2000">
                <a:ea typeface="+mn-lt"/>
                <a:cs typeface="+mn-lt"/>
              </a:rPr>
              <a:t>Use either the tachometer or the speedometer and downshift at the right rpm or road speed.</a:t>
            </a:r>
            <a:endParaRPr lang="en-US" sz="2000">
              <a:cs typeface="Calibri"/>
            </a:endParaRPr>
          </a:p>
          <a:p>
            <a:pPr marL="285750" indent="-285750">
              <a:lnSpc>
                <a:spcPct val="100000"/>
              </a:lnSpc>
              <a:buFont typeface="Arial,Sans-Serif" panose="020B0604020202020204" pitchFamily="34" charset="0"/>
            </a:pPr>
            <a:r>
              <a:rPr lang="en-US" sz="2000">
                <a:ea typeface="+mn-lt"/>
                <a:cs typeface="+mn-lt"/>
              </a:rPr>
              <a:t>Downshift:</a:t>
            </a:r>
          </a:p>
          <a:p>
            <a:pPr marL="628650" lvl="1" indent="-285750">
              <a:lnSpc>
                <a:spcPct val="100000"/>
              </a:lnSpc>
              <a:spcBef>
                <a:spcPts val="750"/>
              </a:spcBef>
              <a:buFont typeface="Arial,Sans-Serif" panose="020B0604020202020204" pitchFamily="34" charset="0"/>
            </a:pPr>
            <a:r>
              <a:rPr lang="en-US" sz="2000">
                <a:ea typeface="+mn-lt"/>
                <a:cs typeface="+mn-lt"/>
              </a:rPr>
              <a:t>Before starting down a hill. Slow down and shift down to a speed you can control without using the brakes hard. Otherwise, the brakes can overheat and lose their braking power. Make sure you are in a low enough gear, usually lower than the gear required to climb the same hill.</a:t>
            </a:r>
          </a:p>
          <a:p>
            <a:pPr marL="628650" lvl="1" indent="-285750">
              <a:lnSpc>
                <a:spcPct val="100000"/>
              </a:lnSpc>
              <a:spcBef>
                <a:spcPts val="750"/>
              </a:spcBef>
              <a:buFont typeface="Arial,Sans-Serif" panose="020B0604020202020204" pitchFamily="34" charset="0"/>
            </a:pPr>
            <a:r>
              <a:rPr lang="en-US" sz="2000">
                <a:ea typeface="+mn-lt"/>
                <a:cs typeface="+mn-lt"/>
              </a:rPr>
              <a:t>Before entering a curve. Slow down to a safe speed and downshift to the right gear before entering the curve.</a:t>
            </a:r>
          </a:p>
          <a:p>
            <a:pPr marL="0" indent="0">
              <a:lnSpc>
                <a:spcPct val="100000"/>
              </a:lnSpc>
              <a:buNone/>
            </a:pPr>
            <a:endParaRPr lang="en-US" sz="1800">
              <a:ea typeface="+mn-lt"/>
              <a:cs typeface="+mn-lt"/>
            </a:endParaRPr>
          </a:p>
          <a:p>
            <a:pPr fontAlgn="auto">
              <a:spcAft>
                <a:spcPts val="0"/>
              </a:spcAft>
              <a:defRPr/>
            </a:pPr>
            <a:endParaRPr lang="en-US" sz="1800"/>
          </a:p>
        </p:txBody>
      </p:sp>
      <p:sp>
        <p:nvSpPr>
          <p:cNvPr id="2" name="Slide Number Placeholder 1">
            <a:extLst>
              <a:ext uri="{FF2B5EF4-FFF2-40B4-BE49-F238E27FC236}">
                <a16:creationId xmlns:a16="http://schemas.microsoft.com/office/drawing/2014/main" id="{A53F317A-ACFA-442D-BE86-8DC76D72AEF0}"/>
              </a:ext>
            </a:extLst>
          </p:cNvPr>
          <p:cNvSpPr>
            <a:spLocks noGrp="1"/>
          </p:cNvSpPr>
          <p:nvPr>
            <p:ph type="sldNum" sz="quarter" idx="10"/>
          </p:nvPr>
        </p:nvSpPr>
        <p:spPr/>
        <p:txBody>
          <a:bodyPr/>
          <a:lstStyle/>
          <a:p>
            <a:r>
              <a:rPr lang="en-US" altLang="en-US"/>
              <a:t> / </a:t>
            </a:r>
            <a:fld id="{C6AC2714-FA1C-4857-811B-0E0524E191A1}" type="slidenum">
              <a:rPr lang="en-US" altLang="en-US"/>
              <a:pPr/>
              <a:t>96</a:t>
            </a:fld>
            <a:endParaRPr lang="en-US"/>
          </a:p>
        </p:txBody>
      </p:sp>
      <p:sp>
        <p:nvSpPr>
          <p:cNvPr id="8" name="Oval 7">
            <a:extLst>
              <a:ext uri="{FF2B5EF4-FFF2-40B4-BE49-F238E27FC236}">
                <a16:creationId xmlns:a16="http://schemas.microsoft.com/office/drawing/2014/main" id="{755F8355-88CB-AB45-8182-22FB6F1FB0C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D58ABD-53BE-F642-AEE9-A7B027C168DB}"/>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8CF61-746D-D240-92A7-4B46F428DD89}"/>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51D018-24D7-294D-A6AE-46954854193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4790B9-3AC6-8B41-B1D7-942E6D88C751}"/>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7A08BB-FC60-5F4A-B5D8-0B2CD82692F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2AC76DE-C52B-E74B-9AB8-377655CDB8BE}"/>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DA3835-B52B-E744-A9E1-D7C20227593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BAAE8-5464-334B-90B5-CDEEAF76ACE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F5B253-A29E-264C-925A-AEC65CF10C24}"/>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DC93CE-67AF-1240-81B4-0ADB4A961A94}"/>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A83CE90-6BDE-1146-8A75-71C41E14615C}"/>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0" name="TextBox 19">
            <a:extLst>
              <a:ext uri="{FF2B5EF4-FFF2-40B4-BE49-F238E27FC236}">
                <a16:creationId xmlns:a16="http://schemas.microsoft.com/office/drawing/2014/main" id="{4028FE1B-1F29-4A4F-9E09-A118C54AA689}"/>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1" name="Oval 20">
            <a:extLst>
              <a:ext uri="{FF2B5EF4-FFF2-40B4-BE49-F238E27FC236}">
                <a16:creationId xmlns:a16="http://schemas.microsoft.com/office/drawing/2014/main" id="{46073DAF-F249-CD44-B813-D2AB051DE283}"/>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2" name="TextBox 21">
            <a:extLst>
              <a:ext uri="{FF2B5EF4-FFF2-40B4-BE49-F238E27FC236}">
                <a16:creationId xmlns:a16="http://schemas.microsoft.com/office/drawing/2014/main" id="{1E9B8BC8-B8DF-8345-8126-866678573726}"/>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3" name="Rectangle 22">
            <a:extLst>
              <a:ext uri="{FF2B5EF4-FFF2-40B4-BE49-F238E27FC236}">
                <a16:creationId xmlns:a16="http://schemas.microsoft.com/office/drawing/2014/main" id="{40FAC890-6E83-6F4B-B183-F4AB3E74963C}"/>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369982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C8A4B-AD55-4E3E-A936-DBEB0AE6CED5}"/>
              </a:ext>
            </a:extLst>
          </p:cNvPr>
          <p:cNvSpPr txBox="1"/>
          <p:nvPr/>
        </p:nvSpPr>
        <p:spPr>
          <a:xfrm>
            <a:off x="5581250" y="46207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itle 6">
            <a:extLst>
              <a:ext uri="{FF2B5EF4-FFF2-40B4-BE49-F238E27FC236}">
                <a16:creationId xmlns:a16="http://schemas.microsoft.com/office/drawing/2014/main" id="{AE001A34-62B0-4273-846A-6AE168EF04ED}"/>
              </a:ext>
            </a:extLst>
          </p:cNvPr>
          <p:cNvSpPr>
            <a:spLocks noGrp="1"/>
          </p:cNvSpPr>
          <p:nvPr>
            <p:ph type="title"/>
          </p:nvPr>
        </p:nvSpPr>
        <p:spPr/>
        <p:txBody>
          <a:bodyPr/>
          <a:lstStyle/>
          <a:p>
            <a:r>
              <a:rPr lang="en-US" b="0">
                <a:cs typeface="Calibri Light"/>
              </a:rPr>
              <a:t>Shifting/Operating Transmissions</a:t>
            </a:r>
          </a:p>
        </p:txBody>
      </p:sp>
      <p:sp>
        <p:nvSpPr>
          <p:cNvPr id="8" name="Content Placeholder 7">
            <a:extLst>
              <a:ext uri="{FF2B5EF4-FFF2-40B4-BE49-F238E27FC236}">
                <a16:creationId xmlns:a16="http://schemas.microsoft.com/office/drawing/2014/main" id="{30F6CEFC-2951-4145-B1AD-CABF1518F5BB}"/>
              </a:ext>
            </a:extLst>
          </p:cNvPr>
          <p:cNvSpPr>
            <a:spLocks noGrp="1"/>
          </p:cNvSpPr>
          <p:nvPr>
            <p:ph idx="1"/>
          </p:nvPr>
        </p:nvSpPr>
        <p:spPr/>
        <p:txBody>
          <a:bodyPr/>
          <a:lstStyle/>
          <a:p>
            <a:pPr marL="0" indent="0">
              <a:buNone/>
            </a:pPr>
            <a:endParaRPr lang="en-US" b="1">
              <a:cs typeface="Calibri"/>
            </a:endParaRPr>
          </a:p>
          <a:p>
            <a:r>
              <a:rPr lang="en-US">
                <a:cs typeface="Calibri"/>
              </a:rPr>
              <a:t>Multi-speed rear axles and auxiliary transmissions are used on many vehicles to provide extra gears. You usually control them by a selector knob or switch on the gearshift lever of the main transmission. There are many different shift patterns. Learn the right way to shift gears in the vehicle you will drive.</a:t>
            </a:r>
          </a:p>
          <a:p>
            <a:endParaRPr lang="en-US">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endParaRPr lang="en-US" sz="1400" i="1">
              <a:cs typeface="Calibri"/>
            </a:endParaRPr>
          </a:p>
          <a:p>
            <a:pPr marL="0" indent="0">
              <a:buNone/>
            </a:pPr>
            <a:r>
              <a:rPr lang="en-US" sz="1400" i="1">
                <a:cs typeface="Calibri"/>
              </a:rPr>
              <a:t>Source: </a:t>
            </a:r>
            <a:r>
              <a:rPr lang="en-US" sz="1400" i="1">
                <a:cs typeface="Calibri"/>
                <a:hlinkClick r:id="rId2"/>
              </a:rPr>
              <a:t>https://www.wikihow.com/Shift-a-Semi-Truck</a:t>
            </a:r>
            <a:endParaRPr lang="en-US" sz="1400" i="1">
              <a:cs typeface="Calibri"/>
            </a:endParaRPr>
          </a:p>
          <a:p>
            <a:pPr marL="0" indent="0">
              <a:buNone/>
            </a:pPr>
            <a:endParaRPr lang="en-US" sz="1800">
              <a:cs typeface="Calibri"/>
            </a:endParaRPr>
          </a:p>
        </p:txBody>
      </p:sp>
      <p:sp>
        <p:nvSpPr>
          <p:cNvPr id="2" name="Slide Number Placeholder 1">
            <a:extLst>
              <a:ext uri="{FF2B5EF4-FFF2-40B4-BE49-F238E27FC236}">
                <a16:creationId xmlns:a16="http://schemas.microsoft.com/office/drawing/2014/main" id="{59F31DC4-23DB-6241-91C8-FCC5423E9A51}"/>
              </a:ext>
            </a:extLst>
          </p:cNvPr>
          <p:cNvSpPr>
            <a:spLocks noGrp="1"/>
          </p:cNvSpPr>
          <p:nvPr>
            <p:ph type="sldNum" sz="quarter" idx="10"/>
          </p:nvPr>
        </p:nvSpPr>
        <p:spPr/>
        <p:txBody>
          <a:bodyPr/>
          <a:lstStyle/>
          <a:p>
            <a:pPr>
              <a:defRPr/>
            </a:pPr>
            <a:r>
              <a:rPr lang="en-US"/>
              <a:t> / </a:t>
            </a:r>
            <a:fld id="{5E95E51F-7BE0-40B9-9982-033A63A612CB}" type="slidenum">
              <a:rPr lang="en-US" smtClean="0"/>
              <a:pPr>
                <a:defRPr/>
              </a:pPr>
              <a:t>97</a:t>
            </a:fld>
            <a:endParaRPr lang="en-US"/>
          </a:p>
        </p:txBody>
      </p:sp>
      <p:sp>
        <p:nvSpPr>
          <p:cNvPr id="11" name="Oval 10">
            <a:extLst>
              <a:ext uri="{FF2B5EF4-FFF2-40B4-BE49-F238E27FC236}">
                <a16:creationId xmlns:a16="http://schemas.microsoft.com/office/drawing/2014/main" id="{3301CE76-31E4-0A4D-9E0D-7FF175339CF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84352A-0606-4F4E-B7D9-56B18035C55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5E0D8-C8E7-5643-96F4-17B40B5BEFC4}"/>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CA438A-7C78-8D43-8C61-AC6C8D61D22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896F33-F400-B345-96C5-55EEBF2AF204}"/>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EAF636E-0EB1-B344-B31E-0E5DD224349E}"/>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62FB28-E149-4544-8745-C6135E7F926B}"/>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9E6C79-A469-CD4F-BCC4-AD35461FD7D8}"/>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F47E4F-5200-1E45-A5B5-2E542E315F30}"/>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01CC5A-DCCB-6641-A214-F47568308C9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BE11F7-994D-FC46-A07B-AF775BBB4C8A}"/>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FA1470-C04C-7F4E-A6F5-6DE4DA1FA745}"/>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2" name="TextBox 21">
            <a:extLst>
              <a:ext uri="{FF2B5EF4-FFF2-40B4-BE49-F238E27FC236}">
                <a16:creationId xmlns:a16="http://schemas.microsoft.com/office/drawing/2014/main" id="{2A61A327-2769-3146-BFD7-3C9AD684EF17}"/>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3" name="Oval 22">
            <a:extLst>
              <a:ext uri="{FF2B5EF4-FFF2-40B4-BE49-F238E27FC236}">
                <a16:creationId xmlns:a16="http://schemas.microsoft.com/office/drawing/2014/main" id="{C86D42DB-70AD-5940-88EF-73EF077F5A4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4" name="TextBox 23">
            <a:extLst>
              <a:ext uri="{FF2B5EF4-FFF2-40B4-BE49-F238E27FC236}">
                <a16:creationId xmlns:a16="http://schemas.microsoft.com/office/drawing/2014/main" id="{8B0FDE6F-13F7-0B4E-947B-A8C0327D8355}"/>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5" name="Rectangle 24">
            <a:extLst>
              <a:ext uri="{FF2B5EF4-FFF2-40B4-BE49-F238E27FC236}">
                <a16:creationId xmlns:a16="http://schemas.microsoft.com/office/drawing/2014/main" id="{077D9AE2-DA3F-2148-8B4F-307A3D481769}"/>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42686401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D15F92E4-8286-45A9-8FE7-E50A00CD6901}"/>
              </a:ext>
            </a:extLst>
          </p:cNvPr>
          <p:cNvPicPr>
            <a:picLocks noChangeAspect="1"/>
          </p:cNvPicPr>
          <p:nvPr/>
        </p:nvPicPr>
        <p:blipFill>
          <a:blip r:embed="rId2"/>
          <a:stretch>
            <a:fillRect/>
          </a:stretch>
        </p:blipFill>
        <p:spPr>
          <a:xfrm>
            <a:off x="1194655" y="1610700"/>
            <a:ext cx="6754690" cy="5063270"/>
          </a:xfrm>
          <a:prstGeom prst="rect">
            <a:avLst/>
          </a:prstGeom>
        </p:spPr>
      </p:pic>
      <p:sp>
        <p:nvSpPr>
          <p:cNvPr id="4" name="Title 3">
            <a:extLst>
              <a:ext uri="{FF2B5EF4-FFF2-40B4-BE49-F238E27FC236}">
                <a16:creationId xmlns:a16="http://schemas.microsoft.com/office/drawing/2014/main" id="{FFCD4636-8394-7B47-B3FC-981603564399}"/>
              </a:ext>
            </a:extLst>
          </p:cNvPr>
          <p:cNvSpPr>
            <a:spLocks noGrp="1"/>
          </p:cNvSpPr>
          <p:nvPr>
            <p:ph type="title"/>
          </p:nvPr>
        </p:nvSpPr>
        <p:spPr/>
        <p:txBody>
          <a:bodyPr/>
          <a:lstStyle/>
          <a:p>
            <a:r>
              <a:rPr lang="en-US" b="0">
                <a:cs typeface="Calibri Light"/>
              </a:rPr>
              <a:t>Shifting/Operating Transmissions</a:t>
            </a:r>
            <a:endParaRPr lang="en-US"/>
          </a:p>
        </p:txBody>
      </p:sp>
      <p:sp>
        <p:nvSpPr>
          <p:cNvPr id="2" name="Slide Number Placeholder 1">
            <a:extLst>
              <a:ext uri="{FF2B5EF4-FFF2-40B4-BE49-F238E27FC236}">
                <a16:creationId xmlns:a16="http://schemas.microsoft.com/office/drawing/2014/main" id="{1065DEF2-3C45-D940-8FA1-7BE955510219}"/>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98</a:t>
            </a:fld>
            <a:endParaRPr lang="en-US"/>
          </a:p>
        </p:txBody>
      </p:sp>
      <p:sp>
        <p:nvSpPr>
          <p:cNvPr id="9" name="Oval 8">
            <a:extLst>
              <a:ext uri="{FF2B5EF4-FFF2-40B4-BE49-F238E27FC236}">
                <a16:creationId xmlns:a16="http://schemas.microsoft.com/office/drawing/2014/main" id="{C61A14FA-985C-C640-BB8D-C5B6F247BA58}"/>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4331E0-9A24-5D4A-8178-BD0615D07F46}"/>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E91DCF-BC21-684F-88CD-6ED71945471C}"/>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DB93B5-3360-7342-B1C8-EBAA3D864457}"/>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F00BB8-603F-2E49-95FF-1B89191AEDB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BEAC87-404C-6D4E-8856-E6BEC8C18AB1}"/>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EE4FBA-BD9A-BB4C-806C-F5CFFD1C5CF1}"/>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5F8D09-E6F2-BB42-B5C2-F170D018CF12}"/>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A099A2-45FA-E54D-9129-6C3339757C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F8B12D-CBF1-A74F-B5EF-6BC2D1473830}"/>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8A80DC-B76D-CE44-B2BE-337FE79DCCA6}"/>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C6C4EE-548C-FF42-94F4-F76D5BD32C37}"/>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8A304933-64F3-BB48-88EB-CCA666B0FBBF}"/>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6382FCAD-4ED7-BF4A-86D1-4A256F776D8F}"/>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C2E242CE-3FC6-374A-8E5A-620457D1BF99}"/>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F73909A8-1391-D646-AF32-FE55727B5ABB}"/>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4372511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B4EAD-D97A-4206-A1D3-E0CDABB964AF}"/>
              </a:ext>
            </a:extLst>
          </p:cNvPr>
          <p:cNvSpPr/>
          <p:nvPr/>
        </p:nvSpPr>
        <p:spPr>
          <a:xfrm>
            <a:off x="491564" y="5825564"/>
            <a:ext cx="4138705" cy="91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descr="A picture containing shape&#10;&#10;Description automatically generated">
            <a:extLst>
              <a:ext uri="{FF2B5EF4-FFF2-40B4-BE49-F238E27FC236}">
                <a16:creationId xmlns:a16="http://schemas.microsoft.com/office/drawing/2014/main" id="{6DDAC5E3-C8E3-46E9-AF93-14523B6E43B9}"/>
              </a:ext>
            </a:extLst>
          </p:cNvPr>
          <p:cNvPicPr>
            <a:picLocks noChangeAspect="1"/>
          </p:cNvPicPr>
          <p:nvPr/>
        </p:nvPicPr>
        <p:blipFill>
          <a:blip r:embed="rId3"/>
          <a:stretch>
            <a:fillRect/>
          </a:stretch>
        </p:blipFill>
        <p:spPr>
          <a:xfrm>
            <a:off x="1587986" y="1494997"/>
            <a:ext cx="5880954" cy="5363003"/>
          </a:xfrm>
          <a:prstGeom prst="rect">
            <a:avLst/>
          </a:prstGeom>
        </p:spPr>
      </p:pic>
      <p:sp>
        <p:nvSpPr>
          <p:cNvPr id="6" name="Title 5">
            <a:extLst>
              <a:ext uri="{FF2B5EF4-FFF2-40B4-BE49-F238E27FC236}">
                <a16:creationId xmlns:a16="http://schemas.microsoft.com/office/drawing/2014/main" id="{152689E7-EF53-CB45-87AE-8CCB5D105720}"/>
              </a:ext>
            </a:extLst>
          </p:cNvPr>
          <p:cNvSpPr>
            <a:spLocks noGrp="1"/>
          </p:cNvSpPr>
          <p:nvPr>
            <p:ph type="title"/>
          </p:nvPr>
        </p:nvSpPr>
        <p:spPr/>
        <p:txBody>
          <a:bodyPr/>
          <a:lstStyle/>
          <a:p>
            <a:r>
              <a:rPr lang="en-US" b="0">
                <a:cs typeface="Calibri Light"/>
              </a:rPr>
              <a:t>Shifting/Operating Transmissions</a:t>
            </a:r>
            <a:endParaRPr lang="en-US"/>
          </a:p>
        </p:txBody>
      </p:sp>
      <p:sp>
        <p:nvSpPr>
          <p:cNvPr id="4" name="Slide Number Placeholder 3">
            <a:extLst>
              <a:ext uri="{FF2B5EF4-FFF2-40B4-BE49-F238E27FC236}">
                <a16:creationId xmlns:a16="http://schemas.microsoft.com/office/drawing/2014/main" id="{CDE3F446-8CFF-D448-9D71-D7D58DCCB79A}"/>
              </a:ext>
            </a:extLst>
          </p:cNvPr>
          <p:cNvSpPr>
            <a:spLocks noGrp="1"/>
          </p:cNvSpPr>
          <p:nvPr>
            <p:ph type="sldNum" sz="quarter" idx="10"/>
          </p:nvPr>
        </p:nvSpPr>
        <p:spPr/>
        <p:txBody>
          <a:bodyPr/>
          <a:lstStyle/>
          <a:p>
            <a:pPr>
              <a:defRPr/>
            </a:pPr>
            <a:r>
              <a:rPr lang="en-US"/>
              <a:t> / </a:t>
            </a:r>
            <a:fld id="{609D580E-BFB7-4DF3-B5A6-09E31DB35C9A}" type="slidenum">
              <a:rPr lang="en-US" smtClean="0"/>
              <a:pPr>
                <a:defRPr/>
              </a:pPr>
              <a:t>99</a:t>
            </a:fld>
            <a:endParaRPr lang="en-US"/>
          </a:p>
        </p:txBody>
      </p:sp>
      <p:sp>
        <p:nvSpPr>
          <p:cNvPr id="9" name="Oval 8">
            <a:extLst>
              <a:ext uri="{FF2B5EF4-FFF2-40B4-BE49-F238E27FC236}">
                <a16:creationId xmlns:a16="http://schemas.microsoft.com/office/drawing/2014/main" id="{C226E17B-D3F2-F248-90D2-BA2DFC9C147C}"/>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869AAE-8D27-E442-95A6-6F8E054B7710}"/>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BF472-300C-E14E-AC26-4F4B1E9D29BF}"/>
              </a:ext>
            </a:extLst>
          </p:cNvPr>
          <p:cNvSpPr/>
          <p:nvPr/>
        </p:nvSpPr>
        <p:spPr>
          <a:xfrm>
            <a:off x="7723502" y="279216"/>
            <a:ext cx="1422079" cy="276852"/>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C09FE7-6487-6741-875C-956D4E7336FA}"/>
              </a:ext>
            </a:extLst>
          </p:cNvPr>
          <p:cNvSpPr/>
          <p:nvPr/>
        </p:nvSpPr>
        <p:spPr>
          <a:xfrm>
            <a:off x="336508" y="237528"/>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E8F1F3-9E63-F047-940F-D96AA882397D}"/>
              </a:ext>
            </a:extLst>
          </p:cNvPr>
          <p:cNvSpPr/>
          <p:nvPr/>
        </p:nvSpPr>
        <p:spPr>
          <a:xfrm>
            <a:off x="735584"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B27C22-2881-EC4B-9238-E17D3394483C}"/>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6EB29A-489B-284C-B61C-041B07D20BDC}"/>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88FEEF7-5061-2841-A269-443DA3D5A52F}"/>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99651F-C4FC-5F41-8976-4F5DFEE06DBF}"/>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D89FF3-7A27-4A46-83B2-84FF81A94985}"/>
              </a:ext>
            </a:extLst>
          </p:cNvPr>
          <p:cNvSpPr/>
          <p:nvPr/>
        </p:nvSpPr>
        <p:spPr>
          <a:xfrm>
            <a:off x="329371" y="237529"/>
            <a:ext cx="324313" cy="324313"/>
          </a:xfrm>
          <a:prstGeom prst="ellipse">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F43397-3DC3-3740-9340-7335833D29B9}"/>
              </a:ext>
            </a:extLst>
          </p:cNvPr>
          <p:cNvSpPr/>
          <p:nvPr/>
        </p:nvSpPr>
        <p:spPr>
          <a:xfrm>
            <a:off x="742649" y="237528"/>
            <a:ext cx="324313" cy="324313"/>
          </a:xfrm>
          <a:prstGeom prst="ellipse">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FC356C-DB78-584D-B36B-D177195B92BD}"/>
              </a:ext>
            </a:extLst>
          </p:cNvPr>
          <p:cNvSpPr txBox="1"/>
          <p:nvPr/>
        </p:nvSpPr>
        <p:spPr>
          <a:xfrm>
            <a:off x="336748" y="216345"/>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alibri"/>
                <a:cs typeface="Calibri"/>
              </a:rPr>
              <a:t>B</a:t>
            </a:r>
            <a:endParaRPr lang="en-US">
              <a:solidFill>
                <a:schemeClr val="bg1"/>
              </a:solidFill>
            </a:endParaRPr>
          </a:p>
        </p:txBody>
      </p:sp>
      <p:sp>
        <p:nvSpPr>
          <p:cNvPr id="21" name="TextBox 20">
            <a:extLst>
              <a:ext uri="{FF2B5EF4-FFF2-40B4-BE49-F238E27FC236}">
                <a16:creationId xmlns:a16="http://schemas.microsoft.com/office/drawing/2014/main" id="{F8F1414B-436A-FE44-ADF7-D3BA9E49EF88}"/>
              </a:ext>
            </a:extLst>
          </p:cNvPr>
          <p:cNvSpPr txBox="1"/>
          <p:nvPr/>
        </p:nvSpPr>
        <p:spPr>
          <a:xfrm>
            <a:off x="745094" y="214971"/>
            <a:ext cx="298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a:t>
            </a:r>
          </a:p>
        </p:txBody>
      </p:sp>
      <p:sp>
        <p:nvSpPr>
          <p:cNvPr id="22" name="Oval 21">
            <a:extLst>
              <a:ext uri="{FF2B5EF4-FFF2-40B4-BE49-F238E27FC236}">
                <a16:creationId xmlns:a16="http://schemas.microsoft.com/office/drawing/2014/main" id="{7BEF7DF8-C92D-BF4C-A081-C6EC094E9EAE}"/>
              </a:ext>
            </a:extLst>
          </p:cNvPr>
          <p:cNvSpPr/>
          <p:nvPr/>
        </p:nvSpPr>
        <p:spPr>
          <a:xfrm>
            <a:off x="1146060" y="235810"/>
            <a:ext cx="324313" cy="324313"/>
          </a:xfrm>
          <a:prstGeom prst="ellipse">
            <a:avLst/>
          </a:prstGeom>
          <a:solidFill>
            <a:srgbClr val="5D295F"/>
          </a:solidFill>
          <a:ln>
            <a:solidFill>
              <a:srgbClr val="5D295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600">
              <a:cs typeface="Calibri"/>
            </a:endParaRPr>
          </a:p>
        </p:txBody>
      </p:sp>
      <p:sp>
        <p:nvSpPr>
          <p:cNvPr id="23" name="TextBox 22">
            <a:extLst>
              <a:ext uri="{FF2B5EF4-FFF2-40B4-BE49-F238E27FC236}">
                <a16:creationId xmlns:a16="http://schemas.microsoft.com/office/drawing/2014/main" id="{802DE530-0E0E-FF43-8FFA-02DCECA8E9E1}"/>
              </a:ext>
            </a:extLst>
          </p:cNvPr>
          <p:cNvSpPr txBox="1"/>
          <p:nvPr/>
        </p:nvSpPr>
        <p:spPr>
          <a:xfrm>
            <a:off x="1084655" y="280547"/>
            <a:ext cx="5033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alibri"/>
                <a:cs typeface="Calibri"/>
              </a:rPr>
              <a:t>B→A</a:t>
            </a:r>
            <a:endParaRPr lang="en-US" sz="1000">
              <a:solidFill>
                <a:schemeClr val="bg1"/>
              </a:solidFill>
              <a:cs typeface="Calibri"/>
            </a:endParaRPr>
          </a:p>
        </p:txBody>
      </p:sp>
      <p:sp>
        <p:nvSpPr>
          <p:cNvPr id="24" name="Rectangle 23">
            <a:extLst>
              <a:ext uri="{FF2B5EF4-FFF2-40B4-BE49-F238E27FC236}">
                <a16:creationId xmlns:a16="http://schemas.microsoft.com/office/drawing/2014/main" id="{63F213E6-A0CC-584C-A378-84249608FE3E}"/>
              </a:ext>
            </a:extLst>
          </p:cNvPr>
          <p:cNvSpPr/>
          <p:nvPr/>
        </p:nvSpPr>
        <p:spPr>
          <a:xfrm>
            <a:off x="6394480" y="279216"/>
            <a:ext cx="2744473" cy="281977"/>
          </a:xfrm>
          <a:prstGeom prst="rect">
            <a:avLst/>
          </a:prstGeom>
          <a:solidFill>
            <a:srgbClr val="8D3F2B"/>
          </a:solidFill>
          <a:ln>
            <a:solidFill>
              <a:srgbClr val="8D3F2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Not Relevant for Transit, Still Must Learn</a:t>
            </a:r>
          </a:p>
        </p:txBody>
      </p:sp>
    </p:spTree>
    <p:extLst>
      <p:ext uri="{BB962C8B-B14F-4D97-AF65-F5344CB8AC3E}">
        <p14:creationId xmlns:p14="http://schemas.microsoft.com/office/powerpoint/2010/main" val="1050280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ECB7D3C0E6AE418D1A7594A6C87CF2" ma:contentTypeVersion="26" ma:contentTypeDescription="Create a new document." ma:contentTypeScope="" ma:versionID="dbe50362feacb3794dee70df373f6a31">
  <xsd:schema xmlns:xsd="http://www.w3.org/2001/XMLSchema" xmlns:xs="http://www.w3.org/2001/XMLSchema" xmlns:p="http://schemas.microsoft.com/office/2006/metadata/properties" xmlns:ns2="a2e3c8a2-f172-4cb1-979b-9592f1b64b8f" xmlns:ns3="2b94928a-28b0-4df5-b9a6-8a41af45d1b0" targetNamespace="http://schemas.microsoft.com/office/2006/metadata/properties" ma:root="true" ma:fieldsID="88f45ace147433ea7172d6babf4b6ecf" ns2:_="" ns3:_="">
    <xsd:import namespace="a2e3c8a2-f172-4cb1-979b-9592f1b64b8f"/>
    <xsd:import namespace="2b94928a-28b0-4df5-b9a6-8a41af45d1b0"/>
    <xsd:element name="properties">
      <xsd:complexType>
        <xsd:sequence>
          <xsd:element name="documentManagement">
            <xsd:complexType>
              <xsd:all>
                <xsd:element ref="ns2:MediaServiceMetadata" minOccurs="0"/>
                <xsd:element ref="ns2:MediaServiceFastMetadata" minOccurs="0"/>
                <xsd:element ref="ns2:Status" minOccurs="0"/>
                <xsd:element ref="ns2:ProjectManager" minOccurs="0"/>
                <xsd:element ref="ns2:DRBRole" minOccurs="0"/>
                <xsd:element ref="ns2:ProjectDescription"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DateofMeeting" minOccurs="0"/>
                <xsd:element ref="ns3:SharedWithUsers" minOccurs="0"/>
                <xsd:element ref="ns3:SharedWithDetails" minOccurs="0"/>
                <xsd:element ref="ns2:ConversationFacilitator" minOccurs="0"/>
                <xsd:element ref="ns2:ConversationFacilitator0" minOccurs="0"/>
                <xsd:element ref="ns2:Meeting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3c8a2-f172-4cb1-979b-9592f1b64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tatus" ma:index="10" nillable="true" ma:displayName="Status" ma:description="status of the pursuit" ma:format="Dropdown" ma:internalName="Status">
      <xsd:simpleType>
        <xsd:restriction base="dms:Choice">
          <xsd:enumeration value="Win"/>
          <xsd:enumeration value="Loss"/>
          <xsd:enumeration value="No Go"/>
          <xsd:enumeration value="TBD"/>
        </xsd:restriction>
      </xsd:simpleType>
    </xsd:element>
    <xsd:element name="ProjectManager" ma:index="11" nillable="true" ma:displayName="Project Manager" ma:format="Dropdown" ma:internalName="ProjectManager">
      <xsd:simpleType>
        <xsd:restriction base="dms:Choice">
          <xsd:enumeration value="Deb Brisk"/>
          <xsd:enumeration value="Rae Farley"/>
          <xsd:enumeration value="Mariah Kathan"/>
          <xsd:enumeration value="Berta Hartig"/>
        </xsd:restriction>
      </xsd:simpleType>
    </xsd:element>
    <xsd:element name="DRBRole" ma:index="12" nillable="true" ma:displayName="DRB Role" ma:format="Dropdown" ma:internalName="DRBRole">
      <xsd:simpleType>
        <xsd:restriction base="dms:Choice">
          <xsd:enumeration value="Prime "/>
          <xsd:enumeration value="Subconsultant"/>
        </xsd:restriction>
      </xsd:simpleType>
    </xsd:element>
    <xsd:element name="ProjectDescription" ma:index="13" nillable="true" ma:displayName="Project Description" ma:format="Dropdown" ma:internalName="ProjectDescription">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b9bb14-4e4a-47a0-8423-93212e47c42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description="" ma:indexed="true" ma:internalName="MediaServiceLocation" ma:readOnly="true">
      <xsd:simpleType>
        <xsd:restriction base="dms:Text"/>
      </xsd:simpleType>
    </xsd:element>
    <xsd:element name="DateofMeeting" ma:index="23" nillable="true" ma:displayName="Date of Meeting" ma:format="DateOnly" ma:internalName="DateofMeeting">
      <xsd:simpleType>
        <xsd:restriction base="dms:DateTime"/>
      </xsd:simpleType>
    </xsd:element>
    <xsd:element name="ConversationFacilitator" ma:index="26" nillable="true" ma:displayName="Conversation Facilitator" ma:description="person who led the conversation from the DRB Team with the agency " ma:format="Dropdown" ma:internalName="ConversationFacilitator">
      <xsd:simpleType>
        <xsd:restriction base="dms:Choice">
          <xsd:enumeration value="Deb"/>
          <xsd:enumeration value="Choice 2"/>
          <xsd:enumeration value="Jill C"/>
        </xsd:restriction>
      </xsd:simpleType>
    </xsd:element>
    <xsd:element name="ConversationFacilitator0" ma:index="27" nillable="true" ma:displayName="Conversation Facilitator " ma:format="Dropdown" ma:internalName="ConversationFacilitator0">
      <xsd:simpleType>
        <xsd:restriction base="dms:Choice">
          <xsd:enumeration value="Deb"/>
          <xsd:enumeration value="Choice 2"/>
          <xsd:enumeration value="Choice 3"/>
        </xsd:restriction>
      </xsd:simpleType>
    </xsd:element>
    <xsd:element name="MeetingDate" ma:index="28" nillable="true" ma:displayName="Meeting Date" ma:description="date of the meeting " ma:format="Dropdown" ma:internalName="MeetingDate">
      <xsd:simpleType>
        <xsd:restriction base="dms:Text">
          <xsd:maxLength value="255"/>
        </xsd:restrictio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4928a-28b0-4df5-b9a6-8a41af45d1b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e19f399-2dd2-4f9e-b3d9-370ab476837f}" ma:internalName="TaxCatchAll" ma:showField="CatchAllData" ma:web="2b94928a-28b0-4df5-b9a6-8a41af45d1b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jectDescription xmlns="a2e3c8a2-f172-4cb1-979b-9592f1b64b8f" xsi:nil="true"/>
    <ProjectManager xmlns="a2e3c8a2-f172-4cb1-979b-9592f1b64b8f" xsi:nil="true"/>
    <DRBRole xmlns="a2e3c8a2-f172-4cb1-979b-9592f1b64b8f" xsi:nil="true"/>
    <TaxCatchAll xmlns="2b94928a-28b0-4df5-b9a6-8a41af45d1b0" xsi:nil="true"/>
    <Status xmlns="a2e3c8a2-f172-4cb1-979b-9592f1b64b8f" xsi:nil="true"/>
    <lcf76f155ced4ddcb4097134ff3c332f xmlns="a2e3c8a2-f172-4cb1-979b-9592f1b64b8f">
      <Terms xmlns="http://schemas.microsoft.com/office/infopath/2007/PartnerControls"/>
    </lcf76f155ced4ddcb4097134ff3c332f>
    <DateofMeeting xmlns="a2e3c8a2-f172-4cb1-979b-9592f1b64b8f" xsi:nil="true"/>
    <MeetingDate xmlns="a2e3c8a2-f172-4cb1-979b-9592f1b64b8f" xsi:nil="true"/>
    <ConversationFacilitator0 xmlns="a2e3c8a2-f172-4cb1-979b-9592f1b64b8f" xsi:nil="true"/>
    <ConversationFacilitator xmlns="a2e3c8a2-f172-4cb1-979b-9592f1b64b8f" xsi:nil="true"/>
  </documentManagement>
</p:properties>
</file>

<file path=customXml/itemProps1.xml><?xml version="1.0" encoding="utf-8"?>
<ds:datastoreItem xmlns:ds="http://schemas.openxmlformats.org/officeDocument/2006/customXml" ds:itemID="{6BE00276-C54B-4383-A386-9A4D96AFC861}">
  <ds:schemaRefs>
    <ds:schemaRef ds:uri="http://schemas.microsoft.com/sharepoint/v3/contenttype/forms"/>
  </ds:schemaRefs>
</ds:datastoreItem>
</file>

<file path=customXml/itemProps2.xml><?xml version="1.0" encoding="utf-8"?>
<ds:datastoreItem xmlns:ds="http://schemas.openxmlformats.org/officeDocument/2006/customXml" ds:itemID="{16516A64-C4D8-42AF-B0C6-68C05AC98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e3c8a2-f172-4cb1-979b-9592f1b64b8f"/>
    <ds:schemaRef ds:uri="2b94928a-28b0-4df5-b9a6-8a41af45d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344BCA-91CF-49AF-8B89-DC2225C69815}">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purl.org/dc/dcmitype/"/>
    <ds:schemaRef ds:uri="http://www.w3.org/XML/1998/namespace"/>
    <ds:schemaRef ds:uri="http://schemas.microsoft.com/office/infopath/2007/PartnerControls"/>
    <ds:schemaRef ds:uri="07da9606-95b2-43e5-ad79-ac8cf628a528"/>
    <ds:schemaRef ds:uri="7254f06c-ba03-42cd-aa30-8dd7d560db2c"/>
    <ds:schemaRef ds:uri="a2e3c8a2-f172-4cb1-979b-9592f1b64b8f"/>
    <ds:schemaRef ds:uri="2b94928a-28b0-4df5-b9a6-8a41af45d1b0"/>
  </ds:schemaRefs>
</ds:datastoreItem>
</file>

<file path=docProps/app.xml><?xml version="1.0" encoding="utf-8"?>
<Properties xmlns="http://schemas.openxmlformats.org/officeDocument/2006/extended-properties" xmlns:vt="http://schemas.openxmlformats.org/officeDocument/2006/docPropsVTypes">
  <Template/>
  <TotalTime>1</TotalTime>
  <Words>28310</Words>
  <Application>Microsoft Office PowerPoint</Application>
  <PresentationFormat>On-screen Show (4:3)</PresentationFormat>
  <Paragraphs>3336</Paragraphs>
  <Slides>301</Slides>
  <Notes>87</Notes>
  <HiddenSlides>0</HiddenSlides>
  <MMClips>16</MMClips>
  <ScaleCrop>false</ScaleCrop>
  <HeadingPairs>
    <vt:vector size="4" baseType="variant">
      <vt:variant>
        <vt:lpstr>Theme</vt:lpstr>
      </vt:variant>
      <vt:variant>
        <vt:i4>2</vt:i4>
      </vt:variant>
      <vt:variant>
        <vt:lpstr>Slide Titles</vt:lpstr>
      </vt:variant>
      <vt:variant>
        <vt:i4>301</vt:i4>
      </vt:variant>
    </vt:vector>
  </HeadingPairs>
  <TitlesOfParts>
    <vt:vector size="303" baseType="lpstr">
      <vt:lpstr>Office Theme</vt:lpstr>
      <vt:lpstr>Office Theme</vt:lpstr>
      <vt:lpstr>Entry-Level Driver Training (ELDT) Theory Curriculum</vt:lpstr>
      <vt:lpstr>Symbols Guide</vt:lpstr>
      <vt:lpstr>Introduction</vt:lpstr>
      <vt:lpstr>Section 1: Basic Operation </vt:lpstr>
      <vt:lpstr>Unit 1.1 Orientation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Unit 1.2 Control Systems/Dashboard </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Control Systems/Dashboard</vt:lpstr>
      <vt:lpstr>Unit 1.3 Pre-Trip, Enroute, and Post-Trip Inspections  *Note that the CDL Manual Now Refers to this as "Vehicle Inspections"</vt:lpstr>
      <vt:lpstr>Pre-Trip, Enroute, &amp; Post-Trip Inspections (Referred to as Vehicle Inspections in the CDL Manual) </vt:lpstr>
      <vt:lpstr>Pre-Trip, Enroute, &amp; Post-Trip Inspections (Referred to as Vehicle Inspections in the CDL Manual)</vt:lpstr>
      <vt:lpstr>Pre-Trip, Enroute, &amp; Post-Trip Inspections (Referred to as Vehicle Inspections in the CDL Manual)   </vt:lpstr>
      <vt:lpstr>Pre-Trip, Enroute, &amp; Post-Trip Inspections (Referred to as Vehicle Inspections in the CDL Manual)</vt:lpstr>
      <vt:lpstr>Pre-Trip, Enroute, &amp; Post-Trip Inspections (Referred to as Vehicle Inspections in the CDL Manual)</vt:lpstr>
      <vt:lpstr> Pre-Trip, Enroute, &amp; Post-Trip Inspections (Referred to  as Vehicle Inspections in the CDL Manual) </vt:lpstr>
      <vt:lpstr>Pre-Trip, Enroute, and Post-Trip Inspections (Referred to as Vehicle Inspections in the CDL Manual) </vt:lpstr>
      <vt:lpstr>Pre-Trip, Enroute, and Post-Trip Inspections (Referred to as Vehicle Inspections in the CDL Manual)</vt:lpstr>
      <vt:lpstr>Pre-Trip, Enroute, &amp; Post-Trip Inspections (Referred to as Vehicle Inspections in the CDL Manual)  </vt:lpstr>
      <vt:lpstr>Pre-Trip, Enroute, &amp; Post-Trip Inspections (Referred to as Vehicle Inspections in the CDL Manual)</vt:lpstr>
      <vt:lpstr>Pre-Trip, Enroute, &amp; Post-Trip Inspections (Referred to as Vehicle Inspections in the CDL Manual)</vt:lpstr>
      <vt:lpstr>Pre-Trip Inspections (Referred to as Vehicle Inspections in the CDL Manual) </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Pre-Trip Inspections (Referred to as Vehicle Inspections in the CDL Manual)</vt:lpstr>
      <vt:lpstr>Enroute Inspections (Referred to as Vehicle Inspections in the CDL Manual)</vt:lpstr>
      <vt:lpstr>Post-Trip Inspections (Referred to as Vehicle Inspections in the CDL Manual)</vt:lpstr>
      <vt:lpstr>Cycling Accessible Lifts</vt:lpstr>
      <vt:lpstr>Cycling Accessible Lifts</vt:lpstr>
      <vt:lpstr>Unit 1.4 Basic Control</vt:lpstr>
      <vt:lpstr>Basic Control</vt:lpstr>
      <vt:lpstr>Basic Control</vt:lpstr>
      <vt:lpstr>Basic Control — Executing Sharp Turns</vt:lpstr>
      <vt:lpstr>Basic Control</vt:lpstr>
      <vt:lpstr>Basic Control</vt:lpstr>
      <vt:lpstr>Basic Control</vt:lpstr>
      <vt:lpstr>Basic Control</vt:lpstr>
      <vt:lpstr>Basic Control</vt:lpstr>
      <vt:lpstr>Basic Control- Maneuvering in Restricted Areas</vt:lpstr>
      <vt:lpstr>Basic Control – Centering the vehicle</vt:lpstr>
      <vt:lpstr>Unit 1.5 Shifting/Operating Transmissions  </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Shifting/Operating Transmissions</vt:lpstr>
      <vt:lpstr>Unit 1.6 Backing and Docking </vt:lpstr>
      <vt:lpstr>Parking Lots</vt:lpstr>
      <vt:lpstr>Docking</vt:lpstr>
      <vt:lpstr>Docking — Alley Docking (Now Referred to as Backing in the CDL Manual</vt:lpstr>
      <vt:lpstr>Docking</vt:lpstr>
      <vt:lpstr>Docking</vt:lpstr>
      <vt:lpstr>Types of Backing Set-ups</vt:lpstr>
      <vt:lpstr>Backing &amp; Docking</vt:lpstr>
      <vt:lpstr>Using a Spotter to Back Up</vt:lpstr>
      <vt:lpstr>Using a Spotter to Back Up</vt:lpstr>
      <vt:lpstr>Using a Spotter to Back Up</vt:lpstr>
      <vt:lpstr>Skid Control/Recovery, Jackknifing, &amp; Other Emergencies</vt:lpstr>
      <vt:lpstr>Skid Control/Recovery, Jackknifing, &amp; Other Emergencies</vt:lpstr>
      <vt:lpstr>Unit 1.7 Coupling and Uncoupling </vt:lpstr>
      <vt:lpstr>Coupling &amp; Uncoupling</vt:lpstr>
      <vt:lpstr>PowerPoint Presentation</vt:lpstr>
      <vt:lpstr>Unit 2.1 Visual Search</vt:lpstr>
      <vt:lpstr>IPDE Method</vt:lpstr>
      <vt:lpstr>Visual Search</vt:lpstr>
      <vt:lpstr>Visual Search</vt:lpstr>
      <vt:lpstr>Visual Search</vt:lpstr>
      <vt:lpstr>Visual Search</vt:lpstr>
      <vt:lpstr>Visual Search</vt:lpstr>
      <vt:lpstr>Visual Search</vt:lpstr>
      <vt:lpstr>#3 Keep your Eyes Moving ®</vt:lpstr>
      <vt:lpstr>#3 Keep your Eyes Moving ®</vt:lpstr>
      <vt:lpstr>Personal Safety for Truck Drivers</vt:lpstr>
      <vt:lpstr>Personal Safety for Truck Drivers</vt:lpstr>
      <vt:lpstr>Unit 2.2 Communication </vt:lpstr>
      <vt:lpstr>Communication</vt:lpstr>
      <vt:lpstr>Communication</vt:lpstr>
      <vt:lpstr>Communication</vt:lpstr>
      <vt:lpstr>Communication</vt:lpstr>
      <vt:lpstr>Unit 2.3 Distracted Driving  </vt:lpstr>
      <vt:lpstr>Distracted Driving</vt:lpstr>
      <vt:lpstr>Distracted Driving</vt:lpstr>
      <vt:lpstr>Distracted Driving</vt:lpstr>
      <vt:lpstr>Distracted Driving</vt:lpstr>
      <vt:lpstr>Distracted Driving</vt:lpstr>
      <vt:lpstr>Distracted Driving</vt:lpstr>
      <vt:lpstr>Distracted Driving</vt:lpstr>
      <vt:lpstr>PowerPoint Presentation</vt:lpstr>
      <vt:lpstr>Distracted Driving</vt:lpstr>
      <vt:lpstr>Distracted Driving</vt:lpstr>
      <vt:lpstr>Distracted Driving</vt:lpstr>
      <vt:lpstr>Distracted Driving</vt:lpstr>
      <vt:lpstr>Distracted Driving</vt:lpstr>
      <vt:lpstr>Distracted Driving</vt:lpstr>
      <vt:lpstr>Defensive Driving</vt:lpstr>
      <vt:lpstr>Defensive Driving</vt:lpstr>
      <vt:lpstr>The Five Keys</vt:lpstr>
      <vt:lpstr>Distracted Driving</vt:lpstr>
      <vt:lpstr>Defensive Driving</vt:lpstr>
      <vt:lpstr>Defensive Driving</vt:lpstr>
      <vt:lpstr>Defensive Driving</vt:lpstr>
      <vt:lpstr>Distracted Driving</vt:lpstr>
      <vt:lpstr>Unit 2.4 Speed Management   </vt:lpstr>
      <vt:lpstr>Speed Management</vt:lpstr>
      <vt:lpstr>Speed Management</vt:lpstr>
      <vt:lpstr>Speed Management</vt:lpstr>
      <vt:lpstr>Speed Management</vt:lpstr>
      <vt:lpstr>Stopping Distances</vt:lpstr>
      <vt:lpstr>Speeding</vt:lpstr>
      <vt:lpstr>Determining the Safest Driving Speed</vt:lpstr>
      <vt:lpstr>Determining the Safest Driving Speeded</vt:lpstr>
      <vt:lpstr>Determining the Safest Driving Speeded</vt:lpstr>
      <vt:lpstr>Unit 2.5 Space Management </vt:lpstr>
      <vt:lpstr>#4 Leave Yourself an Out ®</vt:lpstr>
      <vt:lpstr>Stopping Distances</vt:lpstr>
      <vt:lpstr>Right of Way</vt:lpstr>
      <vt:lpstr>Right of Way</vt:lpstr>
      <vt:lpstr>Right of Way &amp; Yielding</vt:lpstr>
      <vt:lpstr>Right of Way</vt:lpstr>
      <vt:lpstr>Driving Left of Center</vt:lpstr>
      <vt:lpstr>Tailgating </vt:lpstr>
      <vt:lpstr>Distracted Driving</vt:lpstr>
      <vt:lpstr>Delayed Acceleration</vt:lpstr>
      <vt:lpstr>Unit 2.6 Night Operation</vt:lpstr>
      <vt:lpstr>Night Operation</vt:lpstr>
      <vt:lpstr>Night Operation</vt:lpstr>
      <vt:lpstr>Night Operation</vt:lpstr>
      <vt:lpstr>Night Operation</vt:lpstr>
      <vt:lpstr>Night Operation</vt:lpstr>
      <vt:lpstr>Night Operation</vt:lpstr>
      <vt:lpstr>Night Operation</vt:lpstr>
      <vt:lpstr>Unit 2.7 Extreme Driving Conditions</vt:lpstr>
      <vt:lpstr>Extreme Driving Conditions</vt:lpstr>
      <vt:lpstr>Extreme Driving Conditions</vt:lpstr>
      <vt:lpstr>Extreme Driving Conditions</vt:lpstr>
      <vt:lpstr>Extreme Driving Conditions</vt:lpstr>
      <vt:lpstr>Extreme Driving Conditions</vt:lpstr>
      <vt:lpstr>Extreme Driving Conditions</vt:lpstr>
      <vt:lpstr>Extreme Driving Conditions </vt:lpstr>
      <vt:lpstr>Extreme Driving Conditions</vt:lpstr>
      <vt:lpstr>Extreme Driving Conditions</vt:lpstr>
      <vt:lpstr>Extreme Driving Conditions</vt:lpstr>
      <vt:lpstr>Extreme Driving Conditions</vt:lpstr>
      <vt:lpstr>Section 3 Advanced Operating Practices </vt:lpstr>
      <vt:lpstr>Unit 3.1 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Hazard Perception</vt:lpstr>
      <vt:lpstr>Unit 3.2 Skid Control/Recovery, Jackknifing, and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Skid Control/Recovery, Jackknifing, &amp; Other Emergencies</vt:lpstr>
      <vt:lpstr>Unit 3.3 Railroad (RR)-Highway Grade Crossings and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Railroad (RR)-Highway Grade Crossings &amp; Drawbridges </vt:lpstr>
      <vt:lpstr>Section 4 Vehicle Systems and Reporting Malfunctions </vt:lpstr>
      <vt:lpstr>Unit 4.1 Identification and Diagnosis of Malfunctions</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Identification &amp; Diagnosis of Malfunctions </vt:lpstr>
      <vt:lpstr>Unit 4.2 Roadside Inspections   </vt:lpstr>
      <vt:lpstr>Roadside Inspections</vt:lpstr>
      <vt:lpstr>Roadside Inspections</vt:lpstr>
      <vt:lpstr>Roadside Inspections</vt:lpstr>
      <vt:lpstr>Roadside Inspections</vt:lpstr>
      <vt:lpstr>Roadside Inspections</vt:lpstr>
      <vt:lpstr>Roadside Inspections</vt:lpstr>
      <vt:lpstr>Unit 4.3 Maintenance  </vt:lpstr>
      <vt:lpstr>Maintenance</vt:lpstr>
      <vt:lpstr>Maintenance</vt:lpstr>
      <vt:lpstr>Maintenance</vt:lpstr>
      <vt:lpstr>Maintenance</vt:lpstr>
      <vt:lpstr>Maintenance</vt:lpstr>
      <vt:lpstr>Maintenance</vt:lpstr>
      <vt:lpstr>Maintenance</vt:lpstr>
      <vt:lpstr>Maintenance</vt:lpstr>
      <vt:lpstr>Maintenance</vt:lpstr>
      <vt:lpstr>Unit 5.3 Hours of Service Requirements  </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Hours of Service (HOS) Requirements</vt:lpstr>
      <vt:lpstr>Unit 5.4 Fatigue and Wellness Awareness  </vt:lpstr>
      <vt:lpstr>Driver Fatigue</vt:lpstr>
      <vt:lpstr>Fatigue &amp; Wellness Awareness</vt:lpstr>
      <vt:lpstr>Fatigue &amp; Wellness Awareness</vt:lpstr>
      <vt:lpstr>Driver Fatigue</vt:lpstr>
      <vt:lpstr>Driver Fatigue</vt:lpstr>
      <vt:lpstr>Driver Fatigue</vt:lpstr>
      <vt:lpstr>Driver Fatigue</vt:lpstr>
      <vt:lpstr>Driver Fatigue</vt:lpstr>
      <vt:lpstr>Wellness Awareness</vt:lpstr>
      <vt:lpstr>Wellness Awareness</vt:lpstr>
      <vt:lpstr>Wellness Awareness</vt:lpstr>
      <vt:lpstr>Wellness Awareness</vt:lpstr>
      <vt:lpstr>Wellness Awareness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CareyRuiz, Julia</dc:creator>
  <cp:lastModifiedBy>Mariah Helgeson</cp:lastModifiedBy>
  <cp:revision>84</cp:revision>
  <dcterms:created xsi:type="dcterms:W3CDTF">2019-10-04T19:46:40Z</dcterms:created>
  <dcterms:modified xsi:type="dcterms:W3CDTF">2024-08-31T00:37:27Z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0x010100C0ECB7D3C0E6AE418D1A7594A6C87CF2</vt:lpwstr>
  </property>
  <property fmtid="{D5CDD505-2E9C-101B-9397-08002B2CF9AE}" pid="3" name="xd_ProgID">
    <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ies>
</file>