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73" r:id="rId5"/>
  </p:sldMasterIdLst>
  <p:notesMasterIdLst>
    <p:notesMasterId r:id="rId251"/>
  </p:notesMasterIdLst>
  <p:handoutMasterIdLst>
    <p:handoutMasterId r:id="rId252"/>
  </p:handoutMasterIdLst>
  <p:sldIdLst>
    <p:sldId id="470" r:id="rId6"/>
    <p:sldId id="297" r:id="rId7"/>
    <p:sldId id="1057" r:id="rId8"/>
    <p:sldId id="310" r:id="rId9"/>
    <p:sldId id="489" r:id="rId10"/>
    <p:sldId id="1058" r:id="rId11"/>
    <p:sldId id="423" r:id="rId12"/>
    <p:sldId id="496" r:id="rId13"/>
    <p:sldId id="1293" r:id="rId14"/>
    <p:sldId id="1259" r:id="rId15"/>
    <p:sldId id="1258" r:id="rId16"/>
    <p:sldId id="1296" r:id="rId17"/>
    <p:sldId id="1297" r:id="rId18"/>
    <p:sldId id="1257" r:id="rId19"/>
    <p:sldId id="1295" r:id="rId20"/>
    <p:sldId id="1256" r:id="rId21"/>
    <p:sldId id="503" r:id="rId22"/>
    <p:sldId id="1319" r:id="rId23"/>
    <p:sldId id="1318" r:id="rId24"/>
    <p:sldId id="1317" r:id="rId25"/>
    <p:sldId id="1316" r:id="rId26"/>
    <p:sldId id="504" r:id="rId27"/>
    <p:sldId id="499" r:id="rId28"/>
    <p:sldId id="494" r:id="rId29"/>
    <p:sldId id="1070" r:id="rId30"/>
    <p:sldId id="1255" r:id="rId31"/>
    <p:sldId id="1253" r:id="rId32"/>
    <p:sldId id="1252" r:id="rId33"/>
    <p:sldId id="1250" r:id="rId34"/>
    <p:sldId id="1251" r:id="rId35"/>
    <p:sldId id="1254" r:id="rId36"/>
    <p:sldId id="1324" r:id="rId37"/>
    <p:sldId id="1313" r:id="rId38"/>
    <p:sldId id="1315" r:id="rId39"/>
    <p:sldId id="1320" r:id="rId40"/>
    <p:sldId id="1321" r:id="rId41"/>
    <p:sldId id="1322" r:id="rId42"/>
    <p:sldId id="311" r:id="rId43"/>
    <p:sldId id="1290" r:id="rId44"/>
    <p:sldId id="1291" r:id="rId45"/>
    <p:sldId id="1292" r:id="rId46"/>
    <p:sldId id="422" r:id="rId47"/>
    <p:sldId id="421" r:id="rId48"/>
    <p:sldId id="1073" r:id="rId49"/>
    <p:sldId id="1072" r:id="rId50"/>
    <p:sldId id="1079" r:id="rId51"/>
    <p:sldId id="1287" r:id="rId52"/>
    <p:sldId id="1288" r:id="rId53"/>
    <p:sldId id="385" r:id="rId54"/>
    <p:sldId id="1086" r:id="rId55"/>
    <p:sldId id="386" r:id="rId56"/>
    <p:sldId id="551" r:id="rId57"/>
    <p:sldId id="1074" r:id="rId58"/>
    <p:sldId id="1075" r:id="rId59"/>
    <p:sldId id="1110" r:id="rId60"/>
    <p:sldId id="1109" r:id="rId61"/>
    <p:sldId id="1353" r:id="rId62"/>
    <p:sldId id="1111" r:id="rId63"/>
    <p:sldId id="1264" r:id="rId64"/>
    <p:sldId id="1265" r:id="rId65"/>
    <p:sldId id="1266" r:id="rId66"/>
    <p:sldId id="1267" r:id="rId67"/>
    <p:sldId id="1269" r:id="rId68"/>
    <p:sldId id="1270" r:id="rId69"/>
    <p:sldId id="1271" r:id="rId70"/>
    <p:sldId id="1272" r:id="rId71"/>
    <p:sldId id="1273" r:id="rId72"/>
    <p:sldId id="1274" r:id="rId73"/>
    <p:sldId id="1275" r:id="rId74"/>
    <p:sldId id="1276" r:id="rId75"/>
    <p:sldId id="1277" r:id="rId76"/>
    <p:sldId id="1278" r:id="rId77"/>
    <p:sldId id="1279" r:id="rId78"/>
    <p:sldId id="1280" r:id="rId79"/>
    <p:sldId id="1281" r:id="rId80"/>
    <p:sldId id="1282" r:id="rId81"/>
    <p:sldId id="1283" r:id="rId82"/>
    <p:sldId id="1284" r:id="rId83"/>
    <p:sldId id="1286" r:id="rId84"/>
    <p:sldId id="1285" r:id="rId85"/>
    <p:sldId id="1262" r:id="rId86"/>
    <p:sldId id="1263" r:id="rId87"/>
    <p:sldId id="478" r:id="rId88"/>
    <p:sldId id="320" r:id="rId89"/>
    <p:sldId id="1106" r:id="rId90"/>
    <p:sldId id="1352" r:id="rId91"/>
    <p:sldId id="1105" r:id="rId92"/>
    <p:sldId id="438" r:id="rId93"/>
    <p:sldId id="439" r:id="rId94"/>
    <p:sldId id="440" r:id="rId95"/>
    <p:sldId id="441" r:id="rId96"/>
    <p:sldId id="442" r:id="rId97"/>
    <p:sldId id="443" r:id="rId98"/>
    <p:sldId id="444" r:id="rId99"/>
    <p:sldId id="445" r:id="rId100"/>
    <p:sldId id="446" r:id="rId101"/>
    <p:sldId id="447" r:id="rId102"/>
    <p:sldId id="393" r:id="rId103"/>
    <p:sldId id="394" r:id="rId104"/>
    <p:sldId id="395" r:id="rId105"/>
    <p:sldId id="1099" r:id="rId106"/>
    <p:sldId id="392" r:id="rId107"/>
    <p:sldId id="391" r:id="rId108"/>
    <p:sldId id="397" r:id="rId109"/>
    <p:sldId id="448" r:id="rId110"/>
    <p:sldId id="328" r:id="rId111"/>
    <p:sldId id="476" r:id="rId112"/>
    <p:sldId id="1244" r:id="rId113"/>
    <p:sldId id="1245" r:id="rId114"/>
    <p:sldId id="513" r:id="rId115"/>
    <p:sldId id="514" r:id="rId116"/>
    <p:sldId id="1241" r:id="rId117"/>
    <p:sldId id="1081" r:id="rId118"/>
    <p:sldId id="1243" r:id="rId119"/>
    <p:sldId id="1100" r:id="rId120"/>
    <p:sldId id="1101" r:id="rId121"/>
    <p:sldId id="1242" r:id="rId122"/>
    <p:sldId id="1246" r:id="rId123"/>
    <p:sldId id="1247" r:id="rId124"/>
    <p:sldId id="1248" r:id="rId125"/>
    <p:sldId id="1301" r:id="rId126"/>
    <p:sldId id="331" r:id="rId127"/>
    <p:sldId id="418" r:id="rId128"/>
    <p:sldId id="1184" r:id="rId129"/>
    <p:sldId id="1185" r:id="rId130"/>
    <p:sldId id="1186" r:id="rId131"/>
    <p:sldId id="1261" r:id="rId132"/>
    <p:sldId id="1289" r:id="rId133"/>
    <p:sldId id="1338" r:id="rId134"/>
    <p:sldId id="1312" r:id="rId135"/>
    <p:sldId id="1311" r:id="rId136"/>
    <p:sldId id="1309" r:id="rId137"/>
    <p:sldId id="1306" r:id="rId138"/>
    <p:sldId id="1307" r:id="rId139"/>
    <p:sldId id="1305" r:id="rId140"/>
    <p:sldId id="512" r:id="rId141"/>
    <p:sldId id="1323" r:id="rId142"/>
    <p:sldId id="336" r:id="rId143"/>
    <p:sldId id="462" r:id="rId144"/>
    <p:sldId id="521" r:id="rId145"/>
    <p:sldId id="467" r:id="rId146"/>
    <p:sldId id="485" r:id="rId147"/>
    <p:sldId id="487" r:id="rId148"/>
    <p:sldId id="490" r:id="rId149"/>
    <p:sldId id="529" r:id="rId150"/>
    <p:sldId id="532" r:id="rId151"/>
    <p:sldId id="337" r:id="rId152"/>
    <p:sldId id="455" r:id="rId153"/>
    <p:sldId id="1087" r:id="rId154"/>
    <p:sldId id="1343" r:id="rId155"/>
    <p:sldId id="450" r:id="rId156"/>
    <p:sldId id="452" r:id="rId157"/>
    <p:sldId id="453" r:id="rId158"/>
    <p:sldId id="454" r:id="rId159"/>
    <p:sldId id="554" r:id="rId160"/>
    <p:sldId id="555" r:id="rId161"/>
    <p:sldId id="556" r:id="rId162"/>
    <p:sldId id="557" r:id="rId163"/>
    <p:sldId id="558" r:id="rId164"/>
    <p:sldId id="559" r:id="rId165"/>
    <p:sldId id="338" r:id="rId166"/>
    <p:sldId id="468" r:id="rId167"/>
    <p:sldId id="413" r:id="rId168"/>
    <p:sldId id="412" r:id="rId169"/>
    <p:sldId id="411" r:id="rId170"/>
    <p:sldId id="410" r:id="rId171"/>
    <p:sldId id="1066" r:id="rId172"/>
    <p:sldId id="1067" r:id="rId173"/>
    <p:sldId id="1069" r:id="rId174"/>
    <p:sldId id="409" r:id="rId175"/>
    <p:sldId id="408" r:id="rId176"/>
    <p:sldId id="407" r:id="rId177"/>
    <p:sldId id="406" r:id="rId178"/>
    <p:sldId id="405" r:id="rId179"/>
    <p:sldId id="404" r:id="rId180"/>
    <p:sldId id="403" r:id="rId181"/>
    <p:sldId id="402" r:id="rId182"/>
    <p:sldId id="401" r:id="rId183"/>
    <p:sldId id="400" r:id="rId184"/>
    <p:sldId id="399" r:id="rId185"/>
    <p:sldId id="1223" r:id="rId186"/>
    <p:sldId id="349" r:id="rId187"/>
    <p:sldId id="479" r:id="rId188"/>
    <p:sldId id="350" r:id="rId189"/>
    <p:sldId id="1126" r:id="rId190"/>
    <p:sldId id="1127" r:id="rId191"/>
    <p:sldId id="1128" r:id="rId192"/>
    <p:sldId id="352" r:id="rId193"/>
    <p:sldId id="1132" r:id="rId194"/>
    <p:sldId id="1130" r:id="rId195"/>
    <p:sldId id="1131" r:id="rId196"/>
    <p:sldId id="353" r:id="rId197"/>
    <p:sldId id="1135" r:id="rId198"/>
    <p:sldId id="1134" r:id="rId199"/>
    <p:sldId id="1136" r:id="rId200"/>
    <p:sldId id="1133" r:id="rId201"/>
    <p:sldId id="1137" r:id="rId202"/>
    <p:sldId id="354" r:id="rId203"/>
    <p:sldId id="535" r:id="rId204"/>
    <p:sldId id="1342" r:id="rId205"/>
    <p:sldId id="536" r:id="rId206"/>
    <p:sldId id="537" r:id="rId207"/>
    <p:sldId id="1341" r:id="rId208"/>
    <p:sldId id="540" r:id="rId209"/>
    <p:sldId id="542" r:id="rId210"/>
    <p:sldId id="543" r:id="rId211"/>
    <p:sldId id="544" r:id="rId212"/>
    <p:sldId id="1140" r:id="rId213"/>
    <p:sldId id="1139" r:id="rId214"/>
    <p:sldId id="545" r:id="rId215"/>
    <p:sldId id="546" r:id="rId216"/>
    <p:sldId id="547" r:id="rId217"/>
    <p:sldId id="548" r:id="rId218"/>
    <p:sldId id="1345" r:id="rId219"/>
    <p:sldId id="1346" r:id="rId220"/>
    <p:sldId id="1138" r:id="rId221"/>
    <p:sldId id="1347" r:id="rId222"/>
    <p:sldId id="1141" r:id="rId223"/>
    <p:sldId id="1142" r:id="rId224"/>
    <p:sldId id="355" r:id="rId225"/>
    <p:sldId id="493" r:id="rId226"/>
    <p:sldId id="550" r:id="rId227"/>
    <p:sldId id="357" r:id="rId228"/>
    <p:sldId id="482" r:id="rId229"/>
    <p:sldId id="517" r:id="rId230"/>
    <p:sldId id="518" r:id="rId231"/>
    <p:sldId id="481" r:id="rId232"/>
    <p:sldId id="358" r:id="rId233"/>
    <p:sldId id="498" r:id="rId234"/>
    <p:sldId id="516" r:id="rId235"/>
    <p:sldId id="360" r:id="rId236"/>
    <p:sldId id="507" r:id="rId237"/>
    <p:sldId id="1116" r:id="rId238"/>
    <p:sldId id="1117" r:id="rId239"/>
    <p:sldId id="1118" r:id="rId240"/>
    <p:sldId id="1119" r:id="rId241"/>
    <p:sldId id="1224" r:id="rId242"/>
    <p:sldId id="1227" r:id="rId243"/>
    <p:sldId id="1260" r:id="rId244"/>
    <p:sldId id="1234" r:id="rId245"/>
    <p:sldId id="1326" r:id="rId246"/>
    <p:sldId id="1236" r:id="rId247"/>
    <p:sldId id="1237" r:id="rId248"/>
    <p:sldId id="1238" r:id="rId249"/>
    <p:sldId id="1225" r:id="rId2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52B62-BC8C-EF66-B8D6-928A7667380D}" name="Berta Hartig" initials="BH" userId="S::bertashermerhartig_gmail.com#ext#@drbconsult.onmicrosoft.com::258830c1-dd6b-4d36-ab15-e8823ec3e68f" providerId="AD"/>
  <p188:author id="{A3C45D89-D6B8-7327-F268-F43192546FA0}" name="Mariah Helgeson" initials="MH" userId="S::mariah@drbconsult.onmicrosoft.com::51b1bd1c-374c-4333-91a8-ada6f1cc33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a:srgbClr val="71BF44"/>
    <a:srgbClr val="5D295F"/>
    <a:srgbClr val="78BE21"/>
    <a:srgbClr val="4472C4"/>
    <a:srgbClr val="008EAA"/>
    <a:srgbClr val="003865"/>
    <a:srgbClr val="8D3F2B"/>
    <a:srgbClr val="00A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9F88C-8C70-2123-5C02-D5C7BD39628E}" v="455" dt="2024-08-30T23:42:58.175"/>
    <p1510:client id="{9D4543D4-740A-527D-ADB5-DD98B9904B0B}" v="1" dt="2024-08-30T18:39:24.721"/>
    <p1510:client id="{AE507D70-826E-DE96-CA3B-29D0BACEC31F}" v="109" dt="2024-08-31T00:38:58.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4" d="100"/>
          <a:sy n="124" d="100"/>
        </p:scale>
        <p:origin x="426" y="-10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microsoft.com/office/2018/10/relationships/authors" Target="author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notesMaster" Target="notesMasters/notes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handoutMaster" Target="handoutMasters/handoutMaster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presProps" Target="pres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viewProps" Target="viewProps.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theme" Target="theme/theme1.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tableStyles" Target="tableStyles.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0EA43-0E0E-4FF9-9AB0-CA11E9CD5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967FA8D-9645-46AA-B521-31E04B557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3DEEED-C2AF-4D0D-BD54-00CE731765B5}" type="datetimeFigureOut">
              <a:rPr lang="en-US"/>
              <a:pPr>
                <a:defRPr/>
              </a:pPr>
              <a:t>8/30/2024</a:t>
            </a:fld>
            <a:endParaRPr lang="en-US"/>
          </a:p>
        </p:txBody>
      </p:sp>
      <p:sp>
        <p:nvSpPr>
          <p:cNvPr id="4" name="Footer Placeholder 3">
            <a:extLst>
              <a:ext uri="{FF2B5EF4-FFF2-40B4-BE49-F238E27FC236}">
                <a16:creationId xmlns:a16="http://schemas.microsoft.com/office/drawing/2014/main" id="{AAC78554-D180-4928-90EC-F6D17E990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882B3C7-9794-4405-AB92-038E050171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A23D616-B990-405A-9EA6-2D47E0CC0315}" type="slidenum">
              <a:rPr lang="en-US"/>
              <a:pPr>
                <a:defRPr/>
              </a:pPr>
              <a:t>‹#›</a:t>
            </a:fld>
            <a:endParaRPr lang="en-US"/>
          </a:p>
        </p:txBody>
      </p:sp>
    </p:spTree>
    <p:extLst>
      <p:ext uri="{BB962C8B-B14F-4D97-AF65-F5344CB8AC3E}">
        <p14:creationId xmlns:p14="http://schemas.microsoft.com/office/powerpoint/2010/main" val="435357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3AD0BA-AA7C-44CE-BE0C-6B4DB83BA2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052DB33-9D22-4A65-884E-85CF67AB735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E9EABF2-A636-4BE2-B57D-9A94C73F67BC}" type="datetimeFigureOut">
              <a:rPr lang="en-US"/>
              <a:pPr>
                <a:defRPr/>
              </a:pPr>
              <a:t>8/30/2024</a:t>
            </a:fld>
            <a:endParaRPr lang="en-US"/>
          </a:p>
        </p:txBody>
      </p:sp>
      <p:sp>
        <p:nvSpPr>
          <p:cNvPr id="4" name="Slide Image Placeholder 3">
            <a:extLst>
              <a:ext uri="{FF2B5EF4-FFF2-40B4-BE49-F238E27FC236}">
                <a16:creationId xmlns:a16="http://schemas.microsoft.com/office/drawing/2014/main" id="{080163F1-3899-4032-92B4-CDBB6F53817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C43E310-AC7E-495A-9903-E0D84F7A3F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60892C-CAF6-4ADE-9657-B132E97DF2B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6CDAD87-FE74-433F-BDAF-7749888EBD5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736FB6-9959-4104-B02E-ECA05475264E}" type="slidenum">
              <a:rPr lang="en-US"/>
              <a:pPr>
                <a:defRPr/>
              </a:pPr>
              <a:t>‹#›</a:t>
            </a:fld>
            <a:endParaRPr lang="en-US"/>
          </a:p>
        </p:txBody>
      </p:sp>
    </p:spTree>
    <p:extLst>
      <p:ext uri="{BB962C8B-B14F-4D97-AF65-F5344CB8AC3E}">
        <p14:creationId xmlns:p14="http://schemas.microsoft.com/office/powerpoint/2010/main" val="201148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a:t>
            </a:fld>
            <a:endParaRPr lang="en-US"/>
          </a:p>
        </p:txBody>
      </p:sp>
    </p:spTree>
    <p:extLst>
      <p:ext uri="{BB962C8B-B14F-4D97-AF65-F5344CB8AC3E}">
        <p14:creationId xmlns:p14="http://schemas.microsoft.com/office/powerpoint/2010/main" val="202982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16</a:t>
            </a:fld>
            <a:endParaRPr lang="en-US"/>
          </a:p>
        </p:txBody>
      </p:sp>
    </p:spTree>
    <p:extLst>
      <p:ext uri="{BB962C8B-B14F-4D97-AF65-F5344CB8AC3E}">
        <p14:creationId xmlns:p14="http://schemas.microsoft.com/office/powerpoint/2010/main" val="1651408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207</a:t>
            </a:fld>
            <a:endParaRPr lang="en-US"/>
          </a:p>
        </p:txBody>
      </p:sp>
    </p:spTree>
    <p:extLst>
      <p:ext uri="{BB962C8B-B14F-4D97-AF65-F5344CB8AC3E}">
        <p14:creationId xmlns:p14="http://schemas.microsoft.com/office/powerpoint/2010/main" val="3853064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208</a:t>
            </a:fld>
            <a:endParaRPr lang="en-US"/>
          </a:p>
        </p:txBody>
      </p:sp>
    </p:spTree>
    <p:extLst>
      <p:ext uri="{BB962C8B-B14F-4D97-AF65-F5344CB8AC3E}">
        <p14:creationId xmlns:p14="http://schemas.microsoft.com/office/powerpoint/2010/main" val="23358145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209</a:t>
            </a:fld>
            <a:endParaRPr lang="en-US"/>
          </a:p>
        </p:txBody>
      </p:sp>
    </p:spTree>
    <p:extLst>
      <p:ext uri="{BB962C8B-B14F-4D97-AF65-F5344CB8AC3E}">
        <p14:creationId xmlns:p14="http://schemas.microsoft.com/office/powerpoint/2010/main" val="40276182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210</a:t>
            </a:fld>
            <a:endParaRPr lang="en-US"/>
          </a:p>
        </p:txBody>
      </p:sp>
    </p:spTree>
    <p:extLst>
      <p:ext uri="{BB962C8B-B14F-4D97-AF65-F5344CB8AC3E}">
        <p14:creationId xmlns:p14="http://schemas.microsoft.com/office/powerpoint/2010/main" val="21035079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211</a:t>
            </a:fld>
            <a:endParaRPr lang="en-US"/>
          </a:p>
        </p:txBody>
      </p:sp>
    </p:spTree>
    <p:extLst>
      <p:ext uri="{BB962C8B-B14F-4D97-AF65-F5344CB8AC3E}">
        <p14:creationId xmlns:p14="http://schemas.microsoft.com/office/powerpoint/2010/main" val="1879814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212</a:t>
            </a:fld>
            <a:endParaRPr lang="en-US"/>
          </a:p>
        </p:txBody>
      </p:sp>
    </p:spTree>
    <p:extLst>
      <p:ext uri="{BB962C8B-B14F-4D97-AF65-F5344CB8AC3E}">
        <p14:creationId xmlns:p14="http://schemas.microsoft.com/office/powerpoint/2010/main" val="1991149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213</a:t>
            </a:fld>
            <a:endParaRPr lang="en-US"/>
          </a:p>
        </p:txBody>
      </p:sp>
    </p:spTree>
    <p:extLst>
      <p:ext uri="{BB962C8B-B14F-4D97-AF65-F5344CB8AC3E}">
        <p14:creationId xmlns:p14="http://schemas.microsoft.com/office/powerpoint/2010/main" val="3435445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214</a:t>
            </a:fld>
            <a:endParaRPr lang="en-US"/>
          </a:p>
        </p:txBody>
      </p:sp>
    </p:spTree>
    <p:extLst>
      <p:ext uri="{BB962C8B-B14F-4D97-AF65-F5344CB8AC3E}">
        <p14:creationId xmlns:p14="http://schemas.microsoft.com/office/powerpoint/2010/main" val="21831046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215</a:t>
            </a:fld>
            <a:endParaRPr lang="en-US"/>
          </a:p>
        </p:txBody>
      </p:sp>
    </p:spTree>
    <p:extLst>
      <p:ext uri="{BB962C8B-B14F-4D97-AF65-F5344CB8AC3E}">
        <p14:creationId xmlns:p14="http://schemas.microsoft.com/office/powerpoint/2010/main" val="32342724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216</a:t>
            </a:fld>
            <a:endParaRPr lang="en-US"/>
          </a:p>
        </p:txBody>
      </p:sp>
    </p:spTree>
    <p:extLst>
      <p:ext uri="{BB962C8B-B14F-4D97-AF65-F5344CB8AC3E}">
        <p14:creationId xmlns:p14="http://schemas.microsoft.com/office/powerpoint/2010/main" val="316832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17</a:t>
            </a:fld>
            <a:endParaRPr lang="en-US"/>
          </a:p>
        </p:txBody>
      </p:sp>
    </p:spTree>
    <p:extLst>
      <p:ext uri="{BB962C8B-B14F-4D97-AF65-F5344CB8AC3E}">
        <p14:creationId xmlns:p14="http://schemas.microsoft.com/office/powerpoint/2010/main" val="3397715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217</a:t>
            </a:fld>
            <a:endParaRPr lang="en-US"/>
          </a:p>
        </p:txBody>
      </p:sp>
    </p:spTree>
    <p:extLst>
      <p:ext uri="{BB962C8B-B14F-4D97-AF65-F5344CB8AC3E}">
        <p14:creationId xmlns:p14="http://schemas.microsoft.com/office/powerpoint/2010/main" val="16745321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218</a:t>
            </a:fld>
            <a:endParaRPr lang="en-US"/>
          </a:p>
        </p:txBody>
      </p:sp>
    </p:spTree>
    <p:extLst>
      <p:ext uri="{BB962C8B-B14F-4D97-AF65-F5344CB8AC3E}">
        <p14:creationId xmlns:p14="http://schemas.microsoft.com/office/powerpoint/2010/main" val="4376024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219</a:t>
            </a:fld>
            <a:endParaRPr lang="en-US"/>
          </a:p>
        </p:txBody>
      </p:sp>
    </p:spTree>
    <p:extLst>
      <p:ext uri="{BB962C8B-B14F-4D97-AF65-F5344CB8AC3E}">
        <p14:creationId xmlns:p14="http://schemas.microsoft.com/office/powerpoint/2010/main" val="424684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22</a:t>
            </a:fld>
            <a:endParaRPr lang="en-US"/>
          </a:p>
        </p:txBody>
      </p:sp>
    </p:spTree>
    <p:extLst>
      <p:ext uri="{BB962C8B-B14F-4D97-AF65-F5344CB8AC3E}">
        <p14:creationId xmlns:p14="http://schemas.microsoft.com/office/powerpoint/2010/main" val="358897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23</a:t>
            </a:fld>
            <a:endParaRPr lang="en-US"/>
          </a:p>
        </p:txBody>
      </p:sp>
    </p:spTree>
    <p:extLst>
      <p:ext uri="{BB962C8B-B14F-4D97-AF65-F5344CB8AC3E}">
        <p14:creationId xmlns:p14="http://schemas.microsoft.com/office/powerpoint/2010/main" val="262587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24</a:t>
            </a:fld>
            <a:endParaRPr lang="en-US"/>
          </a:p>
        </p:txBody>
      </p:sp>
    </p:spTree>
    <p:extLst>
      <p:ext uri="{BB962C8B-B14F-4D97-AF65-F5344CB8AC3E}">
        <p14:creationId xmlns:p14="http://schemas.microsoft.com/office/powerpoint/2010/main" val="50519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25</a:t>
            </a:fld>
            <a:endParaRPr lang="en-US"/>
          </a:p>
        </p:txBody>
      </p:sp>
    </p:spTree>
    <p:extLst>
      <p:ext uri="{BB962C8B-B14F-4D97-AF65-F5344CB8AC3E}">
        <p14:creationId xmlns:p14="http://schemas.microsoft.com/office/powerpoint/2010/main" val="425215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26</a:t>
            </a:fld>
            <a:endParaRPr lang="en-US"/>
          </a:p>
        </p:txBody>
      </p:sp>
    </p:spTree>
    <p:extLst>
      <p:ext uri="{BB962C8B-B14F-4D97-AF65-F5344CB8AC3E}">
        <p14:creationId xmlns:p14="http://schemas.microsoft.com/office/powerpoint/2010/main" val="224070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600" b="1"/>
              <a:t>What are Federal Motor Carrier Safety Regulations (FMCSRs) and Hazardous Materials Regulations (HMRs) and Where are They Published?</a:t>
            </a:r>
          </a:p>
          <a:p>
            <a:pPr marL="0" indent="0" algn="l">
              <a:buNone/>
            </a:pPr>
            <a:endParaRPr lang="en-US" sz="1200" b="1"/>
          </a:p>
          <a:p>
            <a:pPr marL="0" indent="0">
              <a:buNone/>
            </a:pPr>
            <a:r>
              <a:rPr lang="en-US" sz="1200"/>
              <a:t>The Federal Motor Carrier Safety Regulations (FMCSRs) and Hazardous Material Regulations (HMRs) set forth minimum safety standards for motor carriers and drivers. They are published in </a:t>
            </a:r>
            <a:r>
              <a:rPr lang="en-US" sz="1200">
                <a:hlinkClick r:id="rId3"/>
              </a:rPr>
              <a:t>Title 49 of the U.S. Code of Federal Regulations (CFR)</a:t>
            </a:r>
            <a:r>
              <a:rPr lang="en-US" sz="1200"/>
              <a:t> and organized into Sections and Parts, designated by a numbered entry. Citations appear as follows: 49 CFR 390 or 49 CFR 390.15, where:</a:t>
            </a:r>
          </a:p>
          <a:p>
            <a:r>
              <a:rPr lang="en-US" sz="1200"/>
              <a:t>Title: 49</a:t>
            </a:r>
          </a:p>
          <a:p>
            <a:r>
              <a:rPr lang="en-US" sz="1200"/>
              <a:t>Part: 390</a:t>
            </a:r>
          </a:p>
          <a:p>
            <a:r>
              <a:rPr lang="en-US" sz="1200"/>
              <a:t>Section: 15</a:t>
            </a:r>
          </a:p>
          <a:p>
            <a:r>
              <a:rPr lang="en-US" sz="1200"/>
              <a:t>Title 49 governs transportation.</a:t>
            </a:r>
          </a:p>
          <a:p>
            <a:endParaRPr lang="en-US" sz="1200">
              <a:cs typeface="Calibri"/>
            </a:endParaRPr>
          </a:p>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27</a:t>
            </a:fld>
            <a:endParaRPr lang="en-US"/>
          </a:p>
        </p:txBody>
      </p:sp>
    </p:spTree>
    <p:extLst>
      <p:ext uri="{BB962C8B-B14F-4D97-AF65-F5344CB8AC3E}">
        <p14:creationId xmlns:p14="http://schemas.microsoft.com/office/powerpoint/2010/main" val="409496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28</a:t>
            </a:fld>
            <a:endParaRPr lang="en-US"/>
          </a:p>
        </p:txBody>
      </p:sp>
    </p:spTree>
    <p:extLst>
      <p:ext uri="{BB962C8B-B14F-4D97-AF65-F5344CB8AC3E}">
        <p14:creationId xmlns:p14="http://schemas.microsoft.com/office/powerpoint/2010/main" val="84471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29</a:t>
            </a:fld>
            <a:endParaRPr lang="en-US"/>
          </a:p>
        </p:txBody>
      </p:sp>
    </p:spTree>
    <p:extLst>
      <p:ext uri="{BB962C8B-B14F-4D97-AF65-F5344CB8AC3E}">
        <p14:creationId xmlns:p14="http://schemas.microsoft.com/office/powerpoint/2010/main" val="334812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8</a:t>
            </a:fld>
            <a:endParaRPr lang="en-US"/>
          </a:p>
        </p:txBody>
      </p:sp>
    </p:spTree>
    <p:extLst>
      <p:ext uri="{BB962C8B-B14F-4D97-AF65-F5344CB8AC3E}">
        <p14:creationId xmlns:p14="http://schemas.microsoft.com/office/powerpoint/2010/main" val="34932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b="1"/>
          </a:p>
          <a:p>
            <a:pPr marL="0" indent="0">
              <a:buNone/>
            </a:pPr>
            <a:r>
              <a:rPr lang="en-US" sz="1200"/>
              <a:t>The Federal Motor Carrier Safety Regulations (FMCSRs) and Hazardous Material Regulations (HMRs) set forth minimum safety standards for motor carriers and drivers. They are published in </a:t>
            </a:r>
            <a:r>
              <a:rPr lang="en-US" sz="1200">
                <a:hlinkClick r:id="rId3"/>
              </a:rPr>
              <a:t>Title 49 of the U.S. Code of Federal Regulations (CFR)</a:t>
            </a:r>
            <a:r>
              <a:rPr lang="en-US" sz="1200"/>
              <a:t> and organized into Sections and Parts, designated by a numbered entry. Citations appear as follows: 49 CFR 390 or 49 CFR 390.15, where:</a:t>
            </a:r>
          </a:p>
          <a:p>
            <a:r>
              <a:rPr lang="en-US" sz="1200"/>
              <a:t>Title: 49</a:t>
            </a:r>
          </a:p>
          <a:p>
            <a:r>
              <a:rPr lang="en-US" sz="1200"/>
              <a:t>Part: 390</a:t>
            </a:r>
          </a:p>
          <a:p>
            <a:r>
              <a:rPr lang="en-US" sz="1200"/>
              <a:t>Section: 15</a:t>
            </a:r>
          </a:p>
          <a:p>
            <a:r>
              <a:rPr lang="en-US" sz="1200"/>
              <a:t>Title 49 governs transportation.</a:t>
            </a:r>
          </a:p>
          <a:p>
            <a:endParaRPr lang="en-US" sz="1200">
              <a:cs typeface="Calibri"/>
            </a:endParaRPr>
          </a:p>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30</a:t>
            </a:fld>
            <a:endParaRPr lang="en-US"/>
          </a:p>
        </p:txBody>
      </p:sp>
    </p:spTree>
    <p:extLst>
      <p:ext uri="{BB962C8B-B14F-4D97-AF65-F5344CB8AC3E}">
        <p14:creationId xmlns:p14="http://schemas.microsoft.com/office/powerpoint/2010/main" val="395110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31</a:t>
            </a:fld>
            <a:endParaRPr lang="en-US"/>
          </a:p>
        </p:txBody>
      </p:sp>
    </p:spTree>
    <p:extLst>
      <p:ext uri="{BB962C8B-B14F-4D97-AF65-F5344CB8AC3E}">
        <p14:creationId xmlns:p14="http://schemas.microsoft.com/office/powerpoint/2010/main" val="334554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32</a:t>
            </a:fld>
            <a:endParaRPr lang="en-US"/>
          </a:p>
        </p:txBody>
      </p:sp>
    </p:spTree>
    <p:extLst>
      <p:ext uri="{BB962C8B-B14F-4D97-AF65-F5344CB8AC3E}">
        <p14:creationId xmlns:p14="http://schemas.microsoft.com/office/powerpoint/2010/main" val="75094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33</a:t>
            </a:fld>
            <a:endParaRPr lang="en-US"/>
          </a:p>
        </p:txBody>
      </p:sp>
    </p:spTree>
    <p:extLst>
      <p:ext uri="{BB962C8B-B14F-4D97-AF65-F5344CB8AC3E}">
        <p14:creationId xmlns:p14="http://schemas.microsoft.com/office/powerpoint/2010/main" val="2948571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34</a:t>
            </a:fld>
            <a:endParaRPr lang="en-US"/>
          </a:p>
        </p:txBody>
      </p:sp>
    </p:spTree>
    <p:extLst>
      <p:ext uri="{BB962C8B-B14F-4D97-AF65-F5344CB8AC3E}">
        <p14:creationId xmlns:p14="http://schemas.microsoft.com/office/powerpoint/2010/main" val="383867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35</a:t>
            </a:fld>
            <a:endParaRPr lang="en-US"/>
          </a:p>
        </p:txBody>
      </p:sp>
    </p:spTree>
    <p:extLst>
      <p:ext uri="{BB962C8B-B14F-4D97-AF65-F5344CB8AC3E}">
        <p14:creationId xmlns:p14="http://schemas.microsoft.com/office/powerpoint/2010/main" val="5441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36</a:t>
            </a:fld>
            <a:endParaRPr lang="en-US"/>
          </a:p>
        </p:txBody>
      </p:sp>
    </p:spTree>
    <p:extLst>
      <p:ext uri="{BB962C8B-B14F-4D97-AF65-F5344CB8AC3E}">
        <p14:creationId xmlns:p14="http://schemas.microsoft.com/office/powerpoint/2010/main" val="250402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37</a:t>
            </a:fld>
            <a:endParaRPr lang="en-US"/>
          </a:p>
        </p:txBody>
      </p:sp>
    </p:spTree>
    <p:extLst>
      <p:ext uri="{BB962C8B-B14F-4D97-AF65-F5344CB8AC3E}">
        <p14:creationId xmlns:p14="http://schemas.microsoft.com/office/powerpoint/2010/main" val="335743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42</a:t>
            </a:fld>
            <a:endParaRPr lang="en-US"/>
          </a:p>
        </p:txBody>
      </p:sp>
    </p:spTree>
    <p:extLst>
      <p:ext uri="{BB962C8B-B14F-4D97-AF65-F5344CB8AC3E}">
        <p14:creationId xmlns:p14="http://schemas.microsoft.com/office/powerpoint/2010/main" val="2963953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43</a:t>
            </a:fld>
            <a:endParaRPr lang="en-US"/>
          </a:p>
        </p:txBody>
      </p:sp>
    </p:spTree>
    <p:extLst>
      <p:ext uri="{BB962C8B-B14F-4D97-AF65-F5344CB8AC3E}">
        <p14:creationId xmlns:p14="http://schemas.microsoft.com/office/powerpoint/2010/main" val="141458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9</a:t>
            </a:fld>
            <a:endParaRPr lang="en-US"/>
          </a:p>
        </p:txBody>
      </p:sp>
    </p:spTree>
    <p:extLst>
      <p:ext uri="{BB962C8B-B14F-4D97-AF65-F5344CB8AC3E}">
        <p14:creationId xmlns:p14="http://schemas.microsoft.com/office/powerpoint/2010/main" val="407912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44</a:t>
            </a:fld>
            <a:endParaRPr lang="en-US"/>
          </a:p>
        </p:txBody>
      </p:sp>
    </p:spTree>
    <p:extLst>
      <p:ext uri="{BB962C8B-B14F-4D97-AF65-F5344CB8AC3E}">
        <p14:creationId xmlns:p14="http://schemas.microsoft.com/office/powerpoint/2010/main" val="1756919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51</a:t>
            </a:fld>
            <a:endParaRPr lang="en-US"/>
          </a:p>
        </p:txBody>
      </p:sp>
    </p:spTree>
    <p:extLst>
      <p:ext uri="{BB962C8B-B14F-4D97-AF65-F5344CB8AC3E}">
        <p14:creationId xmlns:p14="http://schemas.microsoft.com/office/powerpoint/2010/main" val="81111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52</a:t>
            </a:fld>
            <a:endParaRPr lang="en-US"/>
          </a:p>
        </p:txBody>
      </p:sp>
    </p:spTree>
    <p:extLst>
      <p:ext uri="{BB962C8B-B14F-4D97-AF65-F5344CB8AC3E}">
        <p14:creationId xmlns:p14="http://schemas.microsoft.com/office/powerpoint/2010/main" val="1165643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53</a:t>
            </a:fld>
            <a:endParaRPr lang="en-US"/>
          </a:p>
        </p:txBody>
      </p:sp>
    </p:spTree>
    <p:extLst>
      <p:ext uri="{BB962C8B-B14F-4D97-AF65-F5344CB8AC3E}">
        <p14:creationId xmlns:p14="http://schemas.microsoft.com/office/powerpoint/2010/main" val="3299511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54</a:t>
            </a:fld>
            <a:endParaRPr lang="en-US"/>
          </a:p>
        </p:txBody>
      </p:sp>
    </p:spTree>
    <p:extLst>
      <p:ext uri="{BB962C8B-B14F-4D97-AF65-F5344CB8AC3E}">
        <p14:creationId xmlns:p14="http://schemas.microsoft.com/office/powerpoint/2010/main" val="921099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55</a:t>
            </a:fld>
            <a:endParaRPr lang="en-US"/>
          </a:p>
        </p:txBody>
      </p:sp>
    </p:spTree>
    <p:extLst>
      <p:ext uri="{BB962C8B-B14F-4D97-AF65-F5344CB8AC3E}">
        <p14:creationId xmlns:p14="http://schemas.microsoft.com/office/powerpoint/2010/main" val="1324050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56</a:t>
            </a:fld>
            <a:endParaRPr lang="en-US"/>
          </a:p>
        </p:txBody>
      </p:sp>
    </p:spTree>
    <p:extLst>
      <p:ext uri="{BB962C8B-B14F-4D97-AF65-F5344CB8AC3E}">
        <p14:creationId xmlns:p14="http://schemas.microsoft.com/office/powerpoint/2010/main" val="117126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57</a:t>
            </a:fld>
            <a:endParaRPr lang="en-US"/>
          </a:p>
        </p:txBody>
      </p:sp>
    </p:spTree>
    <p:extLst>
      <p:ext uri="{BB962C8B-B14F-4D97-AF65-F5344CB8AC3E}">
        <p14:creationId xmlns:p14="http://schemas.microsoft.com/office/powerpoint/2010/main" val="1849493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58</a:t>
            </a:fld>
            <a:endParaRPr lang="en-US"/>
          </a:p>
        </p:txBody>
      </p:sp>
    </p:spTree>
    <p:extLst>
      <p:ext uri="{BB962C8B-B14F-4D97-AF65-F5344CB8AC3E}">
        <p14:creationId xmlns:p14="http://schemas.microsoft.com/office/powerpoint/2010/main" val="334756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59</a:t>
            </a:fld>
            <a:endParaRPr lang="en-US"/>
          </a:p>
        </p:txBody>
      </p:sp>
    </p:spTree>
    <p:extLst>
      <p:ext uri="{BB962C8B-B14F-4D97-AF65-F5344CB8AC3E}">
        <p14:creationId xmlns:p14="http://schemas.microsoft.com/office/powerpoint/2010/main" val="114828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10</a:t>
            </a:fld>
            <a:endParaRPr lang="en-US"/>
          </a:p>
        </p:txBody>
      </p:sp>
    </p:spTree>
    <p:extLst>
      <p:ext uri="{BB962C8B-B14F-4D97-AF65-F5344CB8AC3E}">
        <p14:creationId xmlns:p14="http://schemas.microsoft.com/office/powerpoint/2010/main" val="209855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60</a:t>
            </a:fld>
            <a:endParaRPr lang="en-US"/>
          </a:p>
        </p:txBody>
      </p:sp>
    </p:spTree>
    <p:extLst>
      <p:ext uri="{BB962C8B-B14F-4D97-AF65-F5344CB8AC3E}">
        <p14:creationId xmlns:p14="http://schemas.microsoft.com/office/powerpoint/2010/main" val="836901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61</a:t>
            </a:fld>
            <a:endParaRPr lang="en-US"/>
          </a:p>
        </p:txBody>
      </p:sp>
    </p:spTree>
    <p:extLst>
      <p:ext uri="{BB962C8B-B14F-4D97-AF65-F5344CB8AC3E}">
        <p14:creationId xmlns:p14="http://schemas.microsoft.com/office/powerpoint/2010/main" val="1723883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62</a:t>
            </a:fld>
            <a:endParaRPr lang="en-US"/>
          </a:p>
        </p:txBody>
      </p:sp>
    </p:spTree>
    <p:extLst>
      <p:ext uri="{BB962C8B-B14F-4D97-AF65-F5344CB8AC3E}">
        <p14:creationId xmlns:p14="http://schemas.microsoft.com/office/powerpoint/2010/main" val="1561451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63</a:t>
            </a:fld>
            <a:endParaRPr lang="en-US"/>
          </a:p>
        </p:txBody>
      </p:sp>
    </p:spTree>
    <p:extLst>
      <p:ext uri="{BB962C8B-B14F-4D97-AF65-F5344CB8AC3E}">
        <p14:creationId xmlns:p14="http://schemas.microsoft.com/office/powerpoint/2010/main" val="2498882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64</a:t>
            </a:fld>
            <a:endParaRPr lang="en-US"/>
          </a:p>
        </p:txBody>
      </p:sp>
    </p:spTree>
    <p:extLst>
      <p:ext uri="{BB962C8B-B14F-4D97-AF65-F5344CB8AC3E}">
        <p14:creationId xmlns:p14="http://schemas.microsoft.com/office/powerpoint/2010/main" val="2887387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65</a:t>
            </a:fld>
            <a:endParaRPr lang="en-US"/>
          </a:p>
        </p:txBody>
      </p:sp>
    </p:spTree>
    <p:extLst>
      <p:ext uri="{BB962C8B-B14F-4D97-AF65-F5344CB8AC3E}">
        <p14:creationId xmlns:p14="http://schemas.microsoft.com/office/powerpoint/2010/main" val="3765968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66</a:t>
            </a:fld>
            <a:endParaRPr lang="en-US"/>
          </a:p>
        </p:txBody>
      </p:sp>
    </p:spTree>
    <p:extLst>
      <p:ext uri="{BB962C8B-B14F-4D97-AF65-F5344CB8AC3E}">
        <p14:creationId xmlns:p14="http://schemas.microsoft.com/office/powerpoint/2010/main" val="3469801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67</a:t>
            </a:fld>
            <a:endParaRPr lang="en-US"/>
          </a:p>
        </p:txBody>
      </p:sp>
    </p:spTree>
    <p:extLst>
      <p:ext uri="{BB962C8B-B14F-4D97-AF65-F5344CB8AC3E}">
        <p14:creationId xmlns:p14="http://schemas.microsoft.com/office/powerpoint/2010/main" val="1452640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68</a:t>
            </a:fld>
            <a:endParaRPr lang="en-US"/>
          </a:p>
        </p:txBody>
      </p:sp>
    </p:spTree>
    <p:extLst>
      <p:ext uri="{BB962C8B-B14F-4D97-AF65-F5344CB8AC3E}">
        <p14:creationId xmlns:p14="http://schemas.microsoft.com/office/powerpoint/2010/main" val="2279821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69</a:t>
            </a:fld>
            <a:endParaRPr lang="en-US"/>
          </a:p>
        </p:txBody>
      </p:sp>
    </p:spTree>
    <p:extLst>
      <p:ext uri="{BB962C8B-B14F-4D97-AF65-F5344CB8AC3E}">
        <p14:creationId xmlns:p14="http://schemas.microsoft.com/office/powerpoint/2010/main" val="317693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11</a:t>
            </a:fld>
            <a:endParaRPr lang="en-US"/>
          </a:p>
        </p:txBody>
      </p:sp>
    </p:spTree>
    <p:extLst>
      <p:ext uri="{BB962C8B-B14F-4D97-AF65-F5344CB8AC3E}">
        <p14:creationId xmlns:p14="http://schemas.microsoft.com/office/powerpoint/2010/main" val="3310067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70</a:t>
            </a:fld>
            <a:endParaRPr lang="en-US"/>
          </a:p>
        </p:txBody>
      </p:sp>
    </p:spTree>
    <p:extLst>
      <p:ext uri="{BB962C8B-B14F-4D97-AF65-F5344CB8AC3E}">
        <p14:creationId xmlns:p14="http://schemas.microsoft.com/office/powerpoint/2010/main" val="3440958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71</a:t>
            </a:fld>
            <a:endParaRPr lang="en-US"/>
          </a:p>
        </p:txBody>
      </p:sp>
    </p:spTree>
    <p:extLst>
      <p:ext uri="{BB962C8B-B14F-4D97-AF65-F5344CB8AC3E}">
        <p14:creationId xmlns:p14="http://schemas.microsoft.com/office/powerpoint/2010/main" val="1594049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72</a:t>
            </a:fld>
            <a:endParaRPr lang="en-US"/>
          </a:p>
        </p:txBody>
      </p:sp>
    </p:spTree>
    <p:extLst>
      <p:ext uri="{BB962C8B-B14F-4D97-AF65-F5344CB8AC3E}">
        <p14:creationId xmlns:p14="http://schemas.microsoft.com/office/powerpoint/2010/main" val="2369506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73</a:t>
            </a:fld>
            <a:endParaRPr lang="en-US"/>
          </a:p>
        </p:txBody>
      </p:sp>
    </p:spTree>
    <p:extLst>
      <p:ext uri="{BB962C8B-B14F-4D97-AF65-F5344CB8AC3E}">
        <p14:creationId xmlns:p14="http://schemas.microsoft.com/office/powerpoint/2010/main" val="1305047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74</a:t>
            </a:fld>
            <a:endParaRPr lang="en-US"/>
          </a:p>
        </p:txBody>
      </p:sp>
    </p:spTree>
    <p:extLst>
      <p:ext uri="{BB962C8B-B14F-4D97-AF65-F5344CB8AC3E}">
        <p14:creationId xmlns:p14="http://schemas.microsoft.com/office/powerpoint/2010/main" val="2797081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75</a:t>
            </a:fld>
            <a:endParaRPr lang="en-US"/>
          </a:p>
        </p:txBody>
      </p:sp>
    </p:spTree>
    <p:extLst>
      <p:ext uri="{BB962C8B-B14F-4D97-AF65-F5344CB8AC3E}">
        <p14:creationId xmlns:p14="http://schemas.microsoft.com/office/powerpoint/2010/main" val="1188730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76</a:t>
            </a:fld>
            <a:endParaRPr lang="en-US"/>
          </a:p>
        </p:txBody>
      </p:sp>
    </p:spTree>
    <p:extLst>
      <p:ext uri="{BB962C8B-B14F-4D97-AF65-F5344CB8AC3E}">
        <p14:creationId xmlns:p14="http://schemas.microsoft.com/office/powerpoint/2010/main" val="2554007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77</a:t>
            </a:fld>
            <a:endParaRPr lang="en-US"/>
          </a:p>
        </p:txBody>
      </p:sp>
    </p:spTree>
    <p:extLst>
      <p:ext uri="{BB962C8B-B14F-4D97-AF65-F5344CB8AC3E}">
        <p14:creationId xmlns:p14="http://schemas.microsoft.com/office/powerpoint/2010/main" val="3513379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78</a:t>
            </a:fld>
            <a:endParaRPr lang="en-US"/>
          </a:p>
        </p:txBody>
      </p:sp>
    </p:spTree>
    <p:extLst>
      <p:ext uri="{BB962C8B-B14F-4D97-AF65-F5344CB8AC3E}">
        <p14:creationId xmlns:p14="http://schemas.microsoft.com/office/powerpoint/2010/main" val="3933493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79</a:t>
            </a:fld>
            <a:endParaRPr lang="en-US"/>
          </a:p>
        </p:txBody>
      </p:sp>
    </p:spTree>
    <p:extLst>
      <p:ext uri="{BB962C8B-B14F-4D97-AF65-F5344CB8AC3E}">
        <p14:creationId xmlns:p14="http://schemas.microsoft.com/office/powerpoint/2010/main" val="164728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12</a:t>
            </a:fld>
            <a:endParaRPr lang="en-US"/>
          </a:p>
        </p:txBody>
      </p:sp>
    </p:spTree>
    <p:extLst>
      <p:ext uri="{BB962C8B-B14F-4D97-AF65-F5344CB8AC3E}">
        <p14:creationId xmlns:p14="http://schemas.microsoft.com/office/powerpoint/2010/main" val="4281217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80</a:t>
            </a:fld>
            <a:endParaRPr lang="en-US"/>
          </a:p>
        </p:txBody>
      </p:sp>
    </p:spTree>
    <p:extLst>
      <p:ext uri="{BB962C8B-B14F-4D97-AF65-F5344CB8AC3E}">
        <p14:creationId xmlns:p14="http://schemas.microsoft.com/office/powerpoint/2010/main" val="1754603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B70E5D4C-E1E8-474F-B0D0-0C2CCD74C05F}" type="slidenum">
              <a:rPr lang="en-US" altLang="en-US" smtClean="0"/>
              <a:pPr/>
              <a:t>98</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143000" y="685800"/>
            <a:ext cx="4572000" cy="3429000"/>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8309CD4D-55EA-42F6-A81F-28A4B15D7A37}" type="slidenum">
              <a:rPr lang="en-US" altLang="en-US" smtClean="0"/>
              <a:pPr/>
              <a:t>99</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8306C856-60C9-4F28-A21D-737D9A7FCE17}" type="slidenum">
              <a:rPr lang="en-US" altLang="en-US" smtClean="0"/>
              <a:pPr/>
              <a:t>102</a:t>
            </a:fld>
            <a:endParaRPr lang="en-US" altLang="en-US"/>
          </a:p>
        </p:txBody>
      </p:sp>
      <p:sp>
        <p:nvSpPr>
          <p:cNvPr id="207875" name="Rectangle 1031"/>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2" rIns="91427" bIns="45712"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1" hangingPunct="1"/>
            <a:fld id="{F620D888-758D-409E-908F-F257465BAE82}" type="slidenum">
              <a:rPr lang="en-US" altLang="en-US" sz="1200">
                <a:latin typeface="Times New Roman" pitchFamily="18" charset="0"/>
              </a:rPr>
              <a:pPr algn="r" eaLnBrk="1" hangingPunct="1"/>
              <a:t>102</a:t>
            </a:fld>
            <a:endParaRPr lang="en-US" altLang="en-US" sz="1200">
              <a:latin typeface="Times New Roman" pitchFamily="18" charset="0"/>
            </a:endParaRPr>
          </a:p>
        </p:txBody>
      </p:sp>
      <p:sp>
        <p:nvSpPr>
          <p:cNvPr id="207876" name="Rectangle 2"/>
          <p:cNvSpPr>
            <a:spLocks noGrp="1" noRot="1" noChangeAspect="1" noChangeArrowheads="1" noTextEdit="1"/>
          </p:cNvSpPr>
          <p:nvPr>
            <p:ph type="sldImg"/>
          </p:nvPr>
        </p:nvSpPr>
        <p:spPr>
          <a:xfrm>
            <a:off x="1143000" y="685800"/>
            <a:ext cx="4572000" cy="3429000"/>
          </a:xfrm>
          <a:ln/>
        </p:spPr>
      </p:sp>
      <p:sp>
        <p:nvSpPr>
          <p:cNvPr id="207877"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2" rIns="91427" bIns="45712"/>
          <a:lstStyle/>
          <a:p>
            <a:pPr eaLnBrk="1" hangingPunct="1"/>
            <a:r>
              <a:rPr lang="en-US" altLang="en-US" b="1" u="sng">
                <a:solidFill>
                  <a:srgbClr val="FFFF00"/>
                </a:solidFill>
              </a:rPr>
              <a:t>Act</a:t>
            </a:r>
            <a:r>
              <a:rPr lang="en-US" altLang="en-US" b="1">
                <a:solidFill>
                  <a:srgbClr val="FFFF00"/>
                </a:solidFill>
              </a:rPr>
              <a:t> in Time.</a:t>
            </a:r>
          </a:p>
          <a:p>
            <a:pPr lvl="1" eaLnBrk="1" hangingPunct="1"/>
            <a:r>
              <a:rPr lang="en-US" altLang="en-US"/>
              <a:t>Always stay alert, focus on the driving task so you don’t lose response time.</a:t>
            </a:r>
          </a:p>
          <a:p>
            <a:pPr lvl="1" eaLnBrk="1" hangingPunct="1"/>
            <a:r>
              <a:rPr lang="en-US" altLang="en-US"/>
              <a:t>Choose the safest driving maneuver to avoid a crash.</a:t>
            </a:r>
          </a:p>
          <a:p>
            <a:pPr lvl="1" eaLnBrk="1" hangingPunct="1"/>
            <a:r>
              <a:rPr lang="en-US" altLang="en-US"/>
              <a:t>Remember other drivers may act in time, but they may act incorrectly.</a:t>
            </a:r>
          </a:p>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103</a:t>
            </a:fld>
            <a:endParaRPr lang="en-US"/>
          </a:p>
        </p:txBody>
      </p:sp>
    </p:spTree>
    <p:extLst>
      <p:ext uri="{BB962C8B-B14F-4D97-AF65-F5344CB8AC3E}">
        <p14:creationId xmlns:p14="http://schemas.microsoft.com/office/powerpoint/2010/main" val="1426938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88C93BAA-FEEF-4864-9AD3-94733ADBF347}"/>
              </a:ext>
            </a:extLst>
          </p:cNvPr>
          <p:cNvSpPr>
            <a:spLocks noGrp="1" noRot="1" noChangeAspect="1" noTextEdit="1"/>
          </p:cNvSpPr>
          <p:nvPr>
            <p:ph type="sldImg"/>
          </p:nvPr>
        </p:nvSpPr>
        <p:spPr>
          <a:ln/>
        </p:spPr>
      </p:sp>
      <p:sp>
        <p:nvSpPr>
          <p:cNvPr id="233475" name="Notes Placeholder 2">
            <a:extLst>
              <a:ext uri="{FF2B5EF4-FFF2-40B4-BE49-F238E27FC236}">
                <a16:creationId xmlns:a16="http://schemas.microsoft.com/office/drawing/2014/main" id="{0862117D-0257-4546-BC72-6C17B1AD9C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33476" name="Slide Number Placeholder 3">
            <a:extLst>
              <a:ext uri="{FF2B5EF4-FFF2-40B4-BE49-F238E27FC236}">
                <a16:creationId xmlns:a16="http://schemas.microsoft.com/office/drawing/2014/main" id="{7E7CD4CA-F3CC-4FB8-88C8-453004E719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59D1954B-77FD-4645-882D-EFEB454C31E3}" type="slidenum">
              <a:rPr lang="en-US" altLang="en-US"/>
              <a:pPr/>
              <a:t>113</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B08E02E7-B649-46EC-A5D7-042F1DFAD625}"/>
              </a:ext>
            </a:extLst>
          </p:cNvPr>
          <p:cNvSpPr>
            <a:spLocks noGrp="1" noRot="1" noChangeAspect="1" noTextEdit="1"/>
          </p:cNvSpPr>
          <p:nvPr>
            <p:ph type="sldImg"/>
          </p:nvPr>
        </p:nvSpPr>
        <p:spPr>
          <a:ln/>
        </p:spPr>
      </p:sp>
      <p:sp>
        <p:nvSpPr>
          <p:cNvPr id="237571" name="Notes Placeholder 2">
            <a:extLst>
              <a:ext uri="{FF2B5EF4-FFF2-40B4-BE49-F238E27FC236}">
                <a16:creationId xmlns:a16="http://schemas.microsoft.com/office/drawing/2014/main" id="{F52EDD7A-1C2B-4469-8557-1DCDB0723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37572" name="Slide Number Placeholder 3">
            <a:extLst>
              <a:ext uri="{FF2B5EF4-FFF2-40B4-BE49-F238E27FC236}">
                <a16:creationId xmlns:a16="http://schemas.microsoft.com/office/drawing/2014/main" id="{7FFE88D0-6192-4A1F-BEFF-6749F491A2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DBD4241-A6C4-4BDB-83E5-641830AF92EA}" type="slidenum">
              <a:rPr lang="en-US" altLang="en-US"/>
              <a:pPr/>
              <a:t>115</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B508ECB7-24B7-4CA6-BB39-1A6C6B011E36}"/>
              </a:ext>
            </a:extLst>
          </p:cNvPr>
          <p:cNvSpPr>
            <a:spLocks noGrp="1" noRot="1" noChangeAspect="1" noTextEdit="1"/>
          </p:cNvSpPr>
          <p:nvPr>
            <p:ph type="sldImg"/>
          </p:nvPr>
        </p:nvSpPr>
        <p:spPr>
          <a:ln/>
        </p:spPr>
      </p:sp>
      <p:sp>
        <p:nvSpPr>
          <p:cNvPr id="241667" name="Notes Placeholder 2">
            <a:extLst>
              <a:ext uri="{FF2B5EF4-FFF2-40B4-BE49-F238E27FC236}">
                <a16:creationId xmlns:a16="http://schemas.microsoft.com/office/drawing/2014/main" id="{73AE64D7-6A0A-4054-8963-59129B034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41668" name="Slide Number Placeholder 3">
            <a:extLst>
              <a:ext uri="{FF2B5EF4-FFF2-40B4-BE49-F238E27FC236}">
                <a16:creationId xmlns:a16="http://schemas.microsoft.com/office/drawing/2014/main" id="{F9A3D9A8-F023-412C-92DF-4AB240CEC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E31E408B-6EC5-4573-A914-0BEF5B884577}" type="slidenum">
              <a:rPr lang="en-US" altLang="en-US"/>
              <a:pPr/>
              <a:t>116</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129</a:t>
            </a:fld>
            <a:endParaRPr lang="en-US"/>
          </a:p>
        </p:txBody>
      </p:sp>
    </p:spTree>
    <p:extLst>
      <p:ext uri="{BB962C8B-B14F-4D97-AF65-F5344CB8AC3E}">
        <p14:creationId xmlns:p14="http://schemas.microsoft.com/office/powerpoint/2010/main" val="626153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130</a:t>
            </a:fld>
            <a:endParaRPr lang="en-US"/>
          </a:p>
        </p:txBody>
      </p:sp>
    </p:spTree>
    <p:extLst>
      <p:ext uri="{BB962C8B-B14F-4D97-AF65-F5344CB8AC3E}">
        <p14:creationId xmlns:p14="http://schemas.microsoft.com/office/powerpoint/2010/main" val="12253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a:t>
            </a:fld>
            <a:endParaRPr lang="en-US"/>
          </a:p>
        </p:txBody>
      </p:sp>
    </p:spTree>
    <p:extLst>
      <p:ext uri="{BB962C8B-B14F-4D97-AF65-F5344CB8AC3E}">
        <p14:creationId xmlns:p14="http://schemas.microsoft.com/office/powerpoint/2010/main" val="31528887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131</a:t>
            </a:fld>
            <a:endParaRPr lang="en-US"/>
          </a:p>
        </p:txBody>
      </p:sp>
    </p:spTree>
    <p:extLst>
      <p:ext uri="{BB962C8B-B14F-4D97-AF65-F5344CB8AC3E}">
        <p14:creationId xmlns:p14="http://schemas.microsoft.com/office/powerpoint/2010/main" val="4016633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132</a:t>
            </a:fld>
            <a:endParaRPr lang="en-US"/>
          </a:p>
        </p:txBody>
      </p:sp>
    </p:spTree>
    <p:extLst>
      <p:ext uri="{BB962C8B-B14F-4D97-AF65-F5344CB8AC3E}">
        <p14:creationId xmlns:p14="http://schemas.microsoft.com/office/powerpoint/2010/main" val="775261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133</a:t>
            </a:fld>
            <a:endParaRPr lang="en-US"/>
          </a:p>
        </p:txBody>
      </p:sp>
    </p:spTree>
    <p:extLst>
      <p:ext uri="{BB962C8B-B14F-4D97-AF65-F5344CB8AC3E}">
        <p14:creationId xmlns:p14="http://schemas.microsoft.com/office/powerpoint/2010/main" val="27336668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134</a:t>
            </a:fld>
            <a:endParaRPr lang="en-US"/>
          </a:p>
        </p:txBody>
      </p:sp>
    </p:spTree>
    <p:extLst>
      <p:ext uri="{BB962C8B-B14F-4D97-AF65-F5344CB8AC3E}">
        <p14:creationId xmlns:p14="http://schemas.microsoft.com/office/powerpoint/2010/main" val="3449839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135</a:t>
            </a:fld>
            <a:endParaRPr lang="en-US"/>
          </a:p>
        </p:txBody>
      </p:sp>
    </p:spTree>
    <p:extLst>
      <p:ext uri="{BB962C8B-B14F-4D97-AF65-F5344CB8AC3E}">
        <p14:creationId xmlns:p14="http://schemas.microsoft.com/office/powerpoint/2010/main" val="6423572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146</a:t>
            </a:fld>
            <a:endParaRPr lang="en-US"/>
          </a:p>
        </p:txBody>
      </p:sp>
    </p:spTree>
    <p:extLst>
      <p:ext uri="{BB962C8B-B14F-4D97-AF65-F5344CB8AC3E}">
        <p14:creationId xmlns:p14="http://schemas.microsoft.com/office/powerpoint/2010/main" val="25186588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167</a:t>
            </a:fld>
            <a:endParaRPr lang="en-US"/>
          </a:p>
        </p:txBody>
      </p:sp>
    </p:spTree>
    <p:extLst>
      <p:ext uri="{BB962C8B-B14F-4D97-AF65-F5344CB8AC3E}">
        <p14:creationId xmlns:p14="http://schemas.microsoft.com/office/powerpoint/2010/main" val="351773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14</a:t>
            </a:fld>
            <a:endParaRPr lang="en-US"/>
          </a:p>
        </p:txBody>
      </p:sp>
    </p:spTree>
    <p:extLst>
      <p:ext uri="{BB962C8B-B14F-4D97-AF65-F5344CB8AC3E}">
        <p14:creationId xmlns:p14="http://schemas.microsoft.com/office/powerpoint/2010/main" val="23019499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168</a:t>
            </a:fld>
            <a:endParaRPr lang="en-US"/>
          </a:p>
        </p:txBody>
      </p:sp>
    </p:spTree>
    <p:extLst>
      <p:ext uri="{BB962C8B-B14F-4D97-AF65-F5344CB8AC3E}">
        <p14:creationId xmlns:p14="http://schemas.microsoft.com/office/powerpoint/2010/main" val="1415572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169</a:t>
            </a:fld>
            <a:endParaRPr lang="en-US"/>
          </a:p>
        </p:txBody>
      </p:sp>
    </p:spTree>
    <p:extLst>
      <p:ext uri="{BB962C8B-B14F-4D97-AF65-F5344CB8AC3E}">
        <p14:creationId xmlns:p14="http://schemas.microsoft.com/office/powerpoint/2010/main" val="41743536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15</a:t>
            </a:fld>
            <a:endParaRPr lang="en-US"/>
          </a:p>
        </p:txBody>
      </p:sp>
    </p:spTree>
    <p:extLst>
      <p:ext uri="{BB962C8B-B14F-4D97-AF65-F5344CB8AC3E}">
        <p14:creationId xmlns:p14="http://schemas.microsoft.com/office/powerpoint/2010/main" val="41510007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180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181</a:t>
            </a:fld>
            <a:endParaRPr lang="en-US"/>
          </a:p>
        </p:txBody>
      </p:sp>
    </p:spTree>
    <p:extLst>
      <p:ext uri="{BB962C8B-B14F-4D97-AF65-F5344CB8AC3E}">
        <p14:creationId xmlns:p14="http://schemas.microsoft.com/office/powerpoint/2010/main" val="4192030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199</a:t>
            </a:fld>
            <a:endParaRPr lang="en-US"/>
          </a:p>
        </p:txBody>
      </p:sp>
    </p:spTree>
    <p:extLst>
      <p:ext uri="{BB962C8B-B14F-4D97-AF65-F5344CB8AC3E}">
        <p14:creationId xmlns:p14="http://schemas.microsoft.com/office/powerpoint/2010/main" val="10493745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200</a:t>
            </a:fld>
            <a:endParaRPr lang="en-US"/>
          </a:p>
        </p:txBody>
      </p:sp>
    </p:spTree>
    <p:extLst>
      <p:ext uri="{BB962C8B-B14F-4D97-AF65-F5344CB8AC3E}">
        <p14:creationId xmlns:p14="http://schemas.microsoft.com/office/powerpoint/2010/main" val="42362332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201</a:t>
            </a:fld>
            <a:endParaRPr lang="en-US"/>
          </a:p>
        </p:txBody>
      </p:sp>
    </p:spTree>
    <p:extLst>
      <p:ext uri="{BB962C8B-B14F-4D97-AF65-F5344CB8AC3E}">
        <p14:creationId xmlns:p14="http://schemas.microsoft.com/office/powerpoint/2010/main" val="1306551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202</a:t>
            </a:fld>
            <a:endParaRPr lang="en-US"/>
          </a:p>
        </p:txBody>
      </p:sp>
    </p:spTree>
    <p:extLst>
      <p:ext uri="{BB962C8B-B14F-4D97-AF65-F5344CB8AC3E}">
        <p14:creationId xmlns:p14="http://schemas.microsoft.com/office/powerpoint/2010/main" val="1080454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203</a:t>
            </a:fld>
            <a:endParaRPr lang="en-US"/>
          </a:p>
        </p:txBody>
      </p:sp>
    </p:spTree>
    <p:extLst>
      <p:ext uri="{BB962C8B-B14F-4D97-AF65-F5344CB8AC3E}">
        <p14:creationId xmlns:p14="http://schemas.microsoft.com/office/powerpoint/2010/main" val="23349195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204</a:t>
            </a:fld>
            <a:endParaRPr lang="en-US"/>
          </a:p>
        </p:txBody>
      </p:sp>
    </p:spTree>
    <p:extLst>
      <p:ext uri="{BB962C8B-B14F-4D97-AF65-F5344CB8AC3E}">
        <p14:creationId xmlns:p14="http://schemas.microsoft.com/office/powerpoint/2010/main" val="8992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367F142-5F4A-481B-8D77-BFA4D2443C77}"/>
              </a:ext>
            </a:extLst>
          </p:cNvPr>
          <p:cNvSpPr txBox="1">
            <a:spLocks/>
          </p:cNvSpPr>
          <p:nvPr userDrawn="1"/>
        </p:nvSpPr>
        <p:spPr>
          <a:xfrm>
            <a:off x="0" y="3952875"/>
            <a:ext cx="9144000" cy="84138"/>
          </a:xfrm>
          <a:prstGeom prst="rect">
            <a:avLst/>
          </a:prstGeom>
          <a:solidFill>
            <a:srgbClr val="71BF44"/>
          </a:solidFill>
        </p:spPr>
        <p:txBody>
          <a:bodyPr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bg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a:p>
        </p:txBody>
      </p:sp>
      <p:sp>
        <p:nvSpPr>
          <p:cNvPr id="2" name="Title 1"/>
          <p:cNvSpPr>
            <a:spLocks noGrp="1"/>
          </p:cNvSpPr>
          <p:nvPr>
            <p:ph type="ctrTitle"/>
          </p:nvPr>
        </p:nvSpPr>
        <p:spPr>
          <a:xfrm>
            <a:off x="0" y="1764146"/>
            <a:ext cx="9144000" cy="1598036"/>
          </a:xfrm>
          <a:solidFill>
            <a:srgbClr val="00ABCD"/>
          </a:solidFill>
        </p:spPr>
        <p:txBody>
          <a:bodyPr>
            <a:normAutofit/>
          </a:bodyPr>
          <a:lstStyle>
            <a:lvl1pPr algn="ctr">
              <a:defRPr sz="45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0" y="3361894"/>
            <a:ext cx="9144000" cy="591271"/>
          </a:xfrm>
          <a:solidFill>
            <a:srgbClr val="003E6C"/>
          </a:solidFill>
        </p:spPr>
        <p:txBody>
          <a:bodyPr anchor="ct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66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DE8-74A2-4807-9B4F-6CB37F26DA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FCD04E-42A2-40EB-9E47-DAB76FC81A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AEC56-9A51-46A3-A0B1-73D95005EF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CE326499-0C5F-4623-845F-82AF6319E6A5}"/>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F787CB43-359C-4270-AB0D-98EF01D10AC6}" type="slidenum">
              <a:rPr lang="en-US" smtClean="0"/>
              <a:pPr>
                <a:defRPr/>
              </a:pPr>
              <a:t>‹#›</a:t>
            </a:fld>
            <a:endParaRPr lang="en-US"/>
          </a:p>
        </p:txBody>
      </p:sp>
    </p:spTree>
    <p:extLst>
      <p:ext uri="{BB962C8B-B14F-4D97-AF65-F5344CB8AC3E}">
        <p14:creationId xmlns:p14="http://schemas.microsoft.com/office/powerpoint/2010/main" val="36797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6AE0-634B-4892-ABFB-EA9E70EE85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32E52E-EE9F-4499-8F6C-DE632BB380FE}"/>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F85DE211-0342-4266-A655-FE8B3BDAD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AF422C1E-24B4-49C6-A26D-28221CD80859}"/>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7A692F8-D20D-4378-A397-8CBF256A2300}" type="slidenum">
              <a:rPr lang="en-US" smtClean="0"/>
              <a:pPr>
                <a:defRPr/>
              </a:pPr>
              <a:t>‹#›</a:t>
            </a:fld>
            <a:endParaRPr lang="en-US"/>
          </a:p>
        </p:txBody>
      </p:sp>
    </p:spTree>
    <p:extLst>
      <p:ext uri="{BB962C8B-B14F-4D97-AF65-F5344CB8AC3E}">
        <p14:creationId xmlns:p14="http://schemas.microsoft.com/office/powerpoint/2010/main" val="936040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B3A0CC1-8279-44CE-ADAC-02C29DE6E349}"/>
              </a:ext>
            </a:extLst>
          </p:cNvPr>
          <p:cNvSpPr txBox="1">
            <a:spLocks/>
          </p:cNvSpPr>
          <p:nvPr userDrawn="1"/>
        </p:nvSpPr>
        <p:spPr>
          <a:xfrm>
            <a:off x="0" y="3952875"/>
            <a:ext cx="9144000" cy="84138"/>
          </a:xfrm>
          <a:prstGeom prst="rect">
            <a:avLst/>
          </a:prstGeom>
          <a:solidFill>
            <a:srgbClr val="71BF44"/>
          </a:solidFill>
        </p:spPr>
        <p:txBody>
          <a:bodyPr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bg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a:p>
        </p:txBody>
      </p:sp>
      <p:sp>
        <p:nvSpPr>
          <p:cNvPr id="2" name="Title 1"/>
          <p:cNvSpPr>
            <a:spLocks noGrp="1"/>
          </p:cNvSpPr>
          <p:nvPr>
            <p:ph type="ctrTitle"/>
          </p:nvPr>
        </p:nvSpPr>
        <p:spPr>
          <a:xfrm>
            <a:off x="0" y="1764146"/>
            <a:ext cx="9144000" cy="1598036"/>
          </a:xfrm>
          <a:solidFill>
            <a:srgbClr val="00ABCD"/>
          </a:solidFill>
        </p:spPr>
        <p:txBody>
          <a:bodyPr>
            <a:normAutofit/>
          </a:bodyPr>
          <a:lstStyle>
            <a:lvl1pPr algn="ctr">
              <a:defRPr sz="45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0" y="3361894"/>
            <a:ext cx="9144000" cy="591271"/>
          </a:xfrm>
          <a:solidFill>
            <a:srgbClr val="003E6C"/>
          </a:solidFill>
        </p:spPr>
        <p:txBody>
          <a:bodyPr anchor="ct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367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3C1162-79B1-43C8-A252-755DC6546875}"/>
              </a:ext>
            </a:extLst>
          </p:cNvPr>
          <p:cNvSpPr>
            <a:spLocks noGrp="1"/>
          </p:cNvSpPr>
          <p:nvPr>
            <p:ph type="ctrTitle"/>
          </p:nvPr>
        </p:nvSpPr>
        <p:spPr>
          <a:xfrm>
            <a:off x="1143000" y="1122363"/>
            <a:ext cx="6858000" cy="2387600"/>
          </a:xfrm>
        </p:spPr>
        <p:txBody>
          <a:bodyPr anchor="b"/>
          <a:lstStyle>
            <a:lvl1pPr algn="ctr">
              <a:defRPr sz="4500" b="1">
                <a:solidFill>
                  <a:srgbClr val="003E6C"/>
                </a:solidFill>
              </a:defRPr>
            </a:lvl1pPr>
          </a:lstStyle>
          <a:p>
            <a:r>
              <a:rPr lang="en-US"/>
              <a:t>Click to edit Master title style</a:t>
            </a:r>
          </a:p>
        </p:txBody>
      </p:sp>
      <p:sp>
        <p:nvSpPr>
          <p:cNvPr id="14" name="Subtitle 2">
            <a:extLst>
              <a:ext uri="{FF2B5EF4-FFF2-40B4-BE49-F238E27FC236}">
                <a16:creationId xmlns:a16="http://schemas.microsoft.com/office/drawing/2014/main" id="{DC423F95-2EEC-42A2-A470-5FDD8F813694}"/>
              </a:ext>
            </a:extLst>
          </p:cNvPr>
          <p:cNvSpPr>
            <a:spLocks noGrp="1"/>
          </p:cNvSpPr>
          <p:nvPr>
            <p:ph type="subTitle" idx="1"/>
          </p:nvPr>
        </p:nvSpPr>
        <p:spPr>
          <a:xfrm>
            <a:off x="1143000" y="3602038"/>
            <a:ext cx="6858000" cy="1655762"/>
          </a:xfrm>
        </p:spPr>
        <p:txBody>
          <a:bodyPr/>
          <a:lstStyle>
            <a:lvl1pPr marL="0" indent="0" algn="ctr">
              <a:buNone/>
              <a:defRPr sz="1800">
                <a:solidFill>
                  <a:srgbClr val="003E6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6616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219F-BAB4-4F37-AEC5-D8D123ED7C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3BAEC-1825-472F-9025-011C3A4751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7CF3530-D8AA-46DA-996D-B60FE391ADC1}"/>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6312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3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7EF082-2A3C-480D-ABCC-4AFA5B100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70138" y="738188"/>
            <a:ext cx="4403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26B8CC-A53A-4CB6-97B1-DCC761A9A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928D7C-D156-4526-B705-44DF04F80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712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EAC59A-712D-40A8-B1BC-217516177D43}"/>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23450-47F3-428B-B929-EBE8D2D4558E}"/>
              </a:ext>
            </a:extLst>
          </p:cNvPr>
          <p:cNvSpPr>
            <a:spLocks noGrp="1"/>
          </p:cNvSpPr>
          <p:nvPr>
            <p:ph type="title"/>
          </p:nvPr>
        </p:nvSpPr>
        <p:spPr/>
        <p:txBody>
          <a:bodyPr/>
          <a:lstStyle>
            <a:lvl1pPr>
              <a:defRPr b="0">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23E1B37-3329-4397-89DE-088B0ED09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24FC2E0-42EA-4AC8-94B8-6BB63EBADE31}"/>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 </a:t>
            </a:r>
            <a:fld id="{5E95E51F-7BE0-40B9-9982-033A63A612CB}" type="slidenum">
              <a:rPr lang="en-US" smtClean="0"/>
              <a:pPr>
                <a:defRPr/>
              </a:pPr>
              <a:t>‹#›</a:t>
            </a:fld>
            <a:endParaRPr lang="en-US"/>
          </a:p>
        </p:txBody>
      </p:sp>
    </p:spTree>
    <p:extLst>
      <p:ext uri="{BB962C8B-B14F-4D97-AF65-F5344CB8AC3E}">
        <p14:creationId xmlns:p14="http://schemas.microsoft.com/office/powerpoint/2010/main" val="212403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3EBBE1-DD35-4BE0-B961-71490F0683A4}"/>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106F46-BA50-46E0-A0BA-7789899FED5F}"/>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054B64-2E94-4623-A003-BE1ED0448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2673D-4CAE-422A-A92F-71305F569D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73AE75-490F-4ED2-A6FA-E41E775139C0}"/>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7DB954C7-BD7A-4DE3-AB94-1D0BD569C2DE}" type="slidenum">
              <a:rPr lang="en-US" smtClean="0"/>
              <a:pPr>
                <a:defRPr/>
              </a:pPr>
              <a:t>‹#›</a:t>
            </a:fld>
            <a:endParaRPr lang="en-US"/>
          </a:p>
        </p:txBody>
      </p:sp>
    </p:spTree>
    <p:extLst>
      <p:ext uri="{BB962C8B-B14F-4D97-AF65-F5344CB8AC3E}">
        <p14:creationId xmlns:p14="http://schemas.microsoft.com/office/powerpoint/2010/main" val="404823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636AC1-F249-40E4-B0FF-54B37FE71DBC}"/>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2288FB-2069-4FCD-8FAE-995ECA930770}"/>
              </a:ext>
            </a:extLst>
          </p:cNvPr>
          <p:cNvSpPr>
            <a:spLocks noGrp="1"/>
          </p:cNvSpPr>
          <p:nvPr>
            <p:ph type="title"/>
          </p:nvPr>
        </p:nvSpPr>
        <p:spPr>
          <a:xfrm>
            <a:off x="629841" y="365126"/>
            <a:ext cx="7886700" cy="1325563"/>
          </a:xfrm>
        </p:spPr>
        <p:txBody>
          <a:bodyPr/>
          <a:lstStyle>
            <a:lvl1pPr>
              <a:defRPr b="1">
                <a:solidFill>
                  <a:srgbClr val="003E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3E25A5-D6D0-42FA-8C31-16532C960C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F7EF-8D0F-4CC2-B29B-281BBD92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BB5D-67E2-4071-89C7-DFC0061193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5300D-5256-49E5-8153-E388DFE921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2EA506-AF21-4078-ACC2-192C537F8D5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ACDC8E0-D9CC-4FA7-9EA3-89EE3CFBA9D0}" type="slidenum">
              <a:rPr lang="en-US" smtClean="0"/>
              <a:pPr>
                <a:defRPr/>
              </a:pPr>
              <a:t>‹#›</a:t>
            </a:fld>
            <a:endParaRPr lang="en-US"/>
          </a:p>
        </p:txBody>
      </p:sp>
    </p:spTree>
    <p:extLst>
      <p:ext uri="{BB962C8B-B14F-4D97-AF65-F5344CB8AC3E}">
        <p14:creationId xmlns:p14="http://schemas.microsoft.com/office/powerpoint/2010/main" val="417124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348B-3CDC-4E89-96F2-BB7DB3CBB5BD}"/>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5F0473-9F71-4B81-BD41-41ABC9FAF15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837529E-641B-4F40-BD4E-256861E200A2}" type="slidenum">
              <a:rPr lang="en-US" smtClean="0"/>
              <a:pPr>
                <a:defRPr/>
              </a:pPr>
              <a:t>‹#›</a:t>
            </a:fld>
            <a:endParaRPr lang="en-US"/>
          </a:p>
        </p:txBody>
      </p:sp>
    </p:spTree>
    <p:extLst>
      <p:ext uri="{BB962C8B-B14F-4D97-AF65-F5344CB8AC3E}">
        <p14:creationId xmlns:p14="http://schemas.microsoft.com/office/powerpoint/2010/main" val="10580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3C1162-79B1-43C8-A252-755DC6546875}"/>
              </a:ext>
            </a:extLst>
          </p:cNvPr>
          <p:cNvSpPr>
            <a:spLocks noGrp="1"/>
          </p:cNvSpPr>
          <p:nvPr>
            <p:ph type="ctrTitle"/>
          </p:nvPr>
        </p:nvSpPr>
        <p:spPr>
          <a:xfrm>
            <a:off x="1143000" y="1122363"/>
            <a:ext cx="6858000" cy="2387600"/>
          </a:xfrm>
        </p:spPr>
        <p:txBody>
          <a:bodyPr anchor="b"/>
          <a:lstStyle>
            <a:lvl1pPr algn="ctr">
              <a:defRPr sz="4500" b="1">
                <a:solidFill>
                  <a:srgbClr val="003E6C"/>
                </a:solidFill>
              </a:defRPr>
            </a:lvl1pPr>
          </a:lstStyle>
          <a:p>
            <a:r>
              <a:rPr lang="en-US"/>
              <a:t>Click to edit Master title style</a:t>
            </a:r>
          </a:p>
        </p:txBody>
      </p:sp>
      <p:sp>
        <p:nvSpPr>
          <p:cNvPr id="14" name="Subtitle 2">
            <a:extLst>
              <a:ext uri="{FF2B5EF4-FFF2-40B4-BE49-F238E27FC236}">
                <a16:creationId xmlns:a16="http://schemas.microsoft.com/office/drawing/2014/main" id="{DC423F95-2EEC-42A2-A470-5FDD8F813694}"/>
              </a:ext>
            </a:extLst>
          </p:cNvPr>
          <p:cNvSpPr>
            <a:spLocks noGrp="1"/>
          </p:cNvSpPr>
          <p:nvPr>
            <p:ph type="subTitle" idx="1"/>
          </p:nvPr>
        </p:nvSpPr>
        <p:spPr>
          <a:xfrm>
            <a:off x="1143000" y="3602038"/>
            <a:ext cx="6858000" cy="1655762"/>
          </a:xfrm>
        </p:spPr>
        <p:txBody>
          <a:bodyPr/>
          <a:lstStyle>
            <a:lvl1pPr marL="0" indent="0" algn="ctr">
              <a:buNone/>
              <a:defRPr sz="1800">
                <a:solidFill>
                  <a:srgbClr val="003E6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96337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30D3C6B-1B0C-45E3-B052-C145FC0E808B}"/>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AD3726E9-9A9E-401F-BCCF-85EAABD85042}" type="slidenum">
              <a:rPr lang="en-US" smtClean="0"/>
              <a:pPr>
                <a:defRPr/>
              </a:pPr>
              <a:t>‹#›</a:t>
            </a:fld>
            <a:endParaRPr lang="en-US"/>
          </a:p>
        </p:txBody>
      </p:sp>
    </p:spTree>
    <p:extLst>
      <p:ext uri="{BB962C8B-B14F-4D97-AF65-F5344CB8AC3E}">
        <p14:creationId xmlns:p14="http://schemas.microsoft.com/office/powerpoint/2010/main" val="278737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DE8-74A2-4807-9B4F-6CB37F26DA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FCD04E-42A2-40EB-9E47-DAB76FC81A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AEC56-9A51-46A3-A0B1-73D95005EF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80016786-3A4F-4A8E-9D70-D78FCBDE8A2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D8E5241-CA39-4484-88C1-96865F7CF8DA}" type="slidenum">
              <a:rPr lang="en-US" smtClean="0"/>
              <a:pPr>
                <a:defRPr/>
              </a:pPr>
              <a:t>‹#›</a:t>
            </a:fld>
            <a:endParaRPr lang="en-US"/>
          </a:p>
        </p:txBody>
      </p:sp>
    </p:spTree>
    <p:extLst>
      <p:ext uri="{BB962C8B-B14F-4D97-AF65-F5344CB8AC3E}">
        <p14:creationId xmlns:p14="http://schemas.microsoft.com/office/powerpoint/2010/main" val="4114630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6AE0-634B-4892-ABFB-EA9E70EE85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32E52E-EE9F-4499-8F6C-DE632BB380FE}"/>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F85DE211-0342-4266-A655-FE8B3BDAD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5878283E-81CD-4B50-A595-E300D49C1DBD}"/>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F93D1DEF-2C8B-4211-A912-B83174E16607}" type="slidenum">
              <a:rPr lang="en-US" smtClean="0"/>
              <a:pPr>
                <a:defRPr/>
              </a:pPr>
              <a:t>‹#›</a:t>
            </a:fld>
            <a:endParaRPr lang="en-US"/>
          </a:p>
        </p:txBody>
      </p:sp>
    </p:spTree>
    <p:extLst>
      <p:ext uri="{BB962C8B-B14F-4D97-AF65-F5344CB8AC3E}">
        <p14:creationId xmlns:p14="http://schemas.microsoft.com/office/powerpoint/2010/main" val="37681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219F-BAB4-4F37-AEC5-D8D123ED7C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3BAEC-1825-472F-9025-011C3A4751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EA4BE4-3CF1-4EEA-B428-A15372C802BC}"/>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14204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3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DD6B11C-BB3D-4C80-A317-96356EF6E7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0138" y="738188"/>
            <a:ext cx="4403725"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D126B8CC-A53A-4CB6-97B1-DCC761A9A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928D7C-D156-4526-B705-44DF04F80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549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E2299CB-0CBA-493F-BCE5-FB68CE52D591}"/>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23450-47F3-428B-B929-EBE8D2D4558E}"/>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23E1B37-3329-4397-89DE-088B0ED09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83895A6-3205-4B11-9731-801716241AD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 </a:t>
            </a:r>
            <a:fld id="{609D580E-BFB7-4DF3-B5A6-09E31DB35C9A}" type="slidenum">
              <a:rPr lang="en-US" smtClean="0"/>
              <a:pPr>
                <a:defRPr/>
              </a:pPr>
              <a:t>‹#›</a:t>
            </a:fld>
            <a:endParaRPr lang="en-US"/>
          </a:p>
        </p:txBody>
      </p:sp>
    </p:spTree>
    <p:extLst>
      <p:ext uri="{BB962C8B-B14F-4D97-AF65-F5344CB8AC3E}">
        <p14:creationId xmlns:p14="http://schemas.microsoft.com/office/powerpoint/2010/main" val="63383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60C46CB-22E0-4A57-AE66-06D8C7CC3842}"/>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106F46-BA50-46E0-A0BA-7789899FED5F}"/>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054B64-2E94-4623-A003-BE1ED0448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2673D-4CAE-422A-A92F-71305F569D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C84A0-781B-480E-8898-33E8B174C5CF}"/>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13A0AF6-48F0-4446-B57B-CB4FBA529D5C}" type="slidenum">
              <a:rPr lang="en-US" smtClean="0"/>
              <a:pPr>
                <a:defRPr/>
              </a:pPr>
              <a:t>‹#›</a:t>
            </a:fld>
            <a:endParaRPr lang="en-US"/>
          </a:p>
        </p:txBody>
      </p:sp>
    </p:spTree>
    <p:extLst>
      <p:ext uri="{BB962C8B-B14F-4D97-AF65-F5344CB8AC3E}">
        <p14:creationId xmlns:p14="http://schemas.microsoft.com/office/powerpoint/2010/main" val="366964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E24EB62-E9DB-47E6-A0EE-62FD32AAEFA2}"/>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2288FB-2069-4FCD-8FAE-995ECA930770}"/>
              </a:ext>
            </a:extLst>
          </p:cNvPr>
          <p:cNvSpPr>
            <a:spLocks noGrp="1"/>
          </p:cNvSpPr>
          <p:nvPr>
            <p:ph type="title"/>
          </p:nvPr>
        </p:nvSpPr>
        <p:spPr>
          <a:xfrm>
            <a:off x="629841" y="365126"/>
            <a:ext cx="7886700" cy="1325563"/>
          </a:xfrm>
        </p:spPr>
        <p:txBody>
          <a:bodyPr/>
          <a:lstStyle>
            <a:lvl1pPr>
              <a:defRPr b="1">
                <a:solidFill>
                  <a:srgbClr val="003E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3E25A5-D6D0-42FA-8C31-16532C960C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F7EF-8D0F-4CC2-B29B-281BBD92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BB5D-67E2-4071-89C7-DFC0061193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5300D-5256-49E5-8153-E388DFE921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021CBE1-8D4C-4EC9-A1DF-C5ECC742E8C2}"/>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202F5D46-5CE0-4D14-A6F0-3EDAA3CFB3C9}" type="slidenum">
              <a:rPr lang="en-US" smtClean="0"/>
              <a:pPr>
                <a:defRPr/>
              </a:pPr>
              <a:t>‹#›</a:t>
            </a:fld>
            <a:endParaRPr lang="en-US"/>
          </a:p>
        </p:txBody>
      </p:sp>
    </p:spTree>
    <p:extLst>
      <p:ext uri="{BB962C8B-B14F-4D97-AF65-F5344CB8AC3E}">
        <p14:creationId xmlns:p14="http://schemas.microsoft.com/office/powerpoint/2010/main" val="8443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348B-3CDC-4E89-96F2-BB7DB3CBB5BD}"/>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111F5213-CC41-4103-973F-FC4A082405D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CFED93CF-1FA2-4FB0-9047-E9013D9D8AB6}" type="slidenum">
              <a:rPr lang="en-US" smtClean="0"/>
              <a:pPr>
                <a:defRPr/>
              </a:pPr>
              <a:t>‹#›</a:t>
            </a:fld>
            <a:endParaRPr lang="en-US"/>
          </a:p>
        </p:txBody>
      </p:sp>
    </p:spTree>
    <p:extLst>
      <p:ext uri="{BB962C8B-B14F-4D97-AF65-F5344CB8AC3E}">
        <p14:creationId xmlns:p14="http://schemas.microsoft.com/office/powerpoint/2010/main" val="410581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23FBF4-B0F4-45A4-95B8-8C886E9709B4}"/>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56A62F1E-A8FF-4A8A-88BF-EAE07F5F80AE}" type="slidenum">
              <a:rPr lang="en-US" smtClean="0"/>
              <a:pPr>
                <a:defRPr/>
              </a:pPr>
              <a:t>‹#›</a:t>
            </a:fld>
            <a:endParaRPr lang="en-US"/>
          </a:p>
        </p:txBody>
      </p:sp>
    </p:spTree>
    <p:extLst>
      <p:ext uri="{BB962C8B-B14F-4D97-AF65-F5344CB8AC3E}">
        <p14:creationId xmlns:p14="http://schemas.microsoft.com/office/powerpoint/2010/main" val="253255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A22149-08CE-49FF-B8D6-461555F53B4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8AC32FC-8CD8-47EE-BDAE-01B6BF4E504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95C23E-1C86-4559-93EB-D40FEA87E74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pic>
        <p:nvPicPr>
          <p:cNvPr id="1029" name="Picture 6">
            <a:extLst>
              <a:ext uri="{FF2B5EF4-FFF2-40B4-BE49-F238E27FC236}">
                <a16:creationId xmlns:a16="http://schemas.microsoft.com/office/drawing/2014/main" id="{77719607-9C1F-4DC5-90EE-FB7D1183AD2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1963" y="6130925"/>
            <a:ext cx="3236912"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A8E4025-9DD9-44F7-A34F-1A179CDDB9C6}"/>
              </a:ext>
            </a:extLst>
          </p:cNvPr>
          <p:cNvSpPr>
            <a:spLocks noGrp="1"/>
          </p:cNvSpPr>
          <p:nvPr>
            <p:ph type="sldNum" sz="quarter" idx="4"/>
          </p:nvPr>
        </p:nvSpPr>
        <p:spPr>
          <a:xfrm>
            <a:off x="6457950" y="6300788"/>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003E6C"/>
                </a:solidFill>
                <a:latin typeface="+mn-lt"/>
              </a:defRPr>
            </a:lvl1pPr>
          </a:lstStyle>
          <a:p>
            <a:pPr>
              <a:defRPr/>
            </a:pPr>
            <a:r>
              <a:rPr lang="en-US"/>
              <a:t>/ </a:t>
            </a:r>
            <a:fld id="{9D33AF75-FC81-4177-B156-F7159DA42D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A66C30-0097-4158-AFFB-7596DC479B4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B289CCE-26DE-48FD-9EA7-F1CDC2EB10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95C23E-1C86-4559-93EB-D40FEA87E74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pic>
        <p:nvPicPr>
          <p:cNvPr id="1029" name="Picture 6">
            <a:extLst>
              <a:ext uri="{FF2B5EF4-FFF2-40B4-BE49-F238E27FC236}">
                <a16:creationId xmlns:a16="http://schemas.microsoft.com/office/drawing/2014/main" id="{9D04E983-41F3-45E8-A025-302E95E43351}"/>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1963" y="6130925"/>
            <a:ext cx="323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A8E4025-9DD9-44F7-A34F-1A179CDDB9C6}"/>
              </a:ext>
            </a:extLst>
          </p:cNvPr>
          <p:cNvSpPr>
            <a:spLocks noGrp="1"/>
          </p:cNvSpPr>
          <p:nvPr>
            <p:ph type="sldNum" sz="quarter" idx="4"/>
          </p:nvPr>
        </p:nvSpPr>
        <p:spPr>
          <a:xfrm>
            <a:off x="6457950" y="6300788"/>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003E6C"/>
                </a:solidFill>
                <a:latin typeface="+mn-lt"/>
              </a:defRPr>
            </a:lvl1pPr>
          </a:lstStyle>
          <a:p>
            <a:pPr>
              <a:defRPr/>
            </a:pPr>
            <a:r>
              <a:rPr lang="en-US"/>
              <a:t>/ </a:t>
            </a:r>
            <a:fld id="{FB7DB239-7622-4983-88EE-3FCC8491FA7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https://www.fmcsa.dot.gov/ourroads/limited-maneuverability" TargetMode="External"/><Relationship Id="rId4" Type="http://schemas.openxmlformats.org/officeDocument/2006/relationships/hyperlink" Target="../Minnesota%20Commercial%20Truck%20and%20Passenger%20Regulations,%202021"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hyperlink" Target="https://www.nhtsa.gov/campaign/distracted-driving" TargetMode="Externa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hyperlink" Target="http://mutcd.fhwa.dot.gov/" TargetMode="Externa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nhtsa.gov/equipment/tires"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8" Type="http://schemas.openxmlformats.org/officeDocument/2006/relationships/hyperlink" Target="https://www.law.cornell.edu/cfr/text/49/386.72" TargetMode="External"/><Relationship Id="rId3" Type="http://schemas.openxmlformats.org/officeDocument/2006/relationships/hyperlink" Target="https://www.law.cornell.edu/definitions/index.php?width=840&amp;height=800&amp;iframe=true&amp;def_id=7143368a3e265285b2a424a0ea3d18c3&amp;term_occur=999&amp;term_src=Title:49:Subtitle:B:Chapter:III:Subchapter:B:Part:390:Subpart:A:390.5" TargetMode="External"/><Relationship Id="rId7" Type="http://schemas.openxmlformats.org/officeDocument/2006/relationships/hyperlink" Target="https://www.law.cornell.edu/cfr/text/49" TargetMode="External"/><Relationship Id="rId12" Type="http://schemas.openxmlformats.org/officeDocument/2006/relationships/hyperlink" Target="https://www.law.cornell.edu/cfr/text/49/396.9" TargetMode="External"/><Relationship Id="rId2" Type="http://schemas.openxmlformats.org/officeDocument/2006/relationships/hyperlink" Target="https://www.ecfr.gov/cgi-bin/text-idx?SID=51a9a8b4cb86d7cc6434504ca61fa69f&amp;mc=true&amp;node=se49.5.395_113&amp;rgn=div8" TargetMode="External"/><Relationship Id="rId1" Type="http://schemas.openxmlformats.org/officeDocument/2006/relationships/slideLayout" Target="../slideLayouts/slideLayout16.xml"/><Relationship Id="rId6" Type="http://schemas.openxmlformats.org/officeDocument/2006/relationships/hyperlink" Target="https://www.law.cornell.edu/definitions/index.php?width=840&amp;height=800&amp;iframe=true&amp;def_id=5d0bdc9cb428c2591ddc8a775f7f688f&amp;term_occur=999&amp;term_src=Title:49:Subtitle:B:Chapter:III:Subchapter:B:Part:390:Subpart:A:390.5" TargetMode="External"/><Relationship Id="rId11" Type="http://schemas.openxmlformats.org/officeDocument/2006/relationships/hyperlink" Target="https://www.law.cornell.edu/cfr/text/49/395.13" TargetMode="External"/><Relationship Id="rId5" Type="http://schemas.openxmlformats.org/officeDocument/2006/relationships/hyperlink" Target="https://www.law.cornell.edu/definitions/index.php?width=840&amp;height=800&amp;iframe=true&amp;def_id=568a5722ca1f3c467077295d58fa3a4c&amp;term_occur=999&amp;term_src=Title:49:Subtitle:B:Chapter:III:Subchapter:B:Part:390:Subpart:A:390.5" TargetMode="External"/><Relationship Id="rId10" Type="http://schemas.openxmlformats.org/officeDocument/2006/relationships/hyperlink" Target="https://www.law.cornell.edu/cfr/text/49/392.9a" TargetMode="External"/><Relationship Id="rId4" Type="http://schemas.openxmlformats.org/officeDocument/2006/relationships/hyperlink" Target="https://www.law.cornell.edu/definitions/index.php?width=840&amp;height=800&amp;iframe=true&amp;def_id=ee261d623e76fa6d1a4b47bbb7db6aec&amp;term_occur=999&amp;term_src=Title:49:Subtitle:B:Chapter:III:Subchapter:B:Part:390:Subpart:A:390.5" TargetMode="External"/><Relationship Id="rId9" Type="http://schemas.openxmlformats.org/officeDocument/2006/relationships/hyperlink" Target="https://www.law.cornell.edu/cfr/text/49/392.5"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ecfr.gov/current/title-49/part-395/section-395.15" TargetMode="External"/><Relationship Id="rId2" Type="http://schemas.openxmlformats.org/officeDocument/2006/relationships/hyperlink" Target="https://www.ecfr.gov/current/title-49/section-395.8" TargetMode="Externa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fleetnetamerica.com/blog/post/electrical-systems-in-heavy-duty-vehicles"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9.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131.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hyperlink" Target="http://www.stokesquipment.com/" TargetMode="External"/><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hyperlink" Target="http://www.travelers.com/" TargetMode="External"/><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16.xml"/><Relationship Id="rId4" Type="http://schemas.openxmlformats.org/officeDocument/2006/relationships/hyperlink" Target="../Minnesota%20Commercial%20Driver&#8217;s%20License%20Manual"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6.xml"/><Relationship Id="rId1" Type="http://schemas.openxmlformats.org/officeDocument/2006/relationships/video" Target="https://www.youtube.com/embed/S2PfpZPSKZU?feature=oembed" TargetMode="External"/><Relationship Id="rId4" Type="http://schemas.openxmlformats.org/officeDocument/2006/relationships/hyperlink" Target="https://www.youtube.com/watch?v=S2PfpZPSKZU"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fmcsa.dot.gov/regulations/hours-service/summary-hours-service-regulations"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2" Type="http://schemas.openxmlformats.org/officeDocument/2006/relationships/hyperlink" Target="https://eld.fmcsa.dot.gov/List" TargetMode="External"/><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2" Type="http://schemas.openxmlformats.org/officeDocument/2006/relationships/hyperlink" Target="https://elearning.nationalrtap.org/"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hyperlink" Target="https://elearning.nationalrtap.org/" TargetMode="External"/><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3" Type="http://schemas.openxmlformats.org/officeDocument/2006/relationships/hyperlink" Target="https://www.youtube.com/watch?v=PTkm9FNXwM4" TargetMode="External"/><Relationship Id="rId2" Type="http://schemas.openxmlformats.org/officeDocument/2006/relationships/slideLayout" Target="../slideLayouts/slideLayout16.xml"/><Relationship Id="rId1" Type="http://schemas.openxmlformats.org/officeDocument/2006/relationships/video" Target="https://www.youtube.com/embed/PTkm9FNXwM4?feature=oembed" TargetMode="External"/><Relationship Id="rId4" Type="http://schemas.openxmlformats.org/officeDocument/2006/relationships/image" Target="../media/image41.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JGNCoyfdec&amp;t=2s" TargetMode="External"/><Relationship Id="rId2" Type="http://schemas.openxmlformats.org/officeDocument/2006/relationships/slideLayout" Target="../slideLayouts/slideLayout16.xml"/><Relationship Id="rId1" Type="http://schemas.openxmlformats.org/officeDocument/2006/relationships/video" Target="https://www.youtube.com/embed/IJGNCoyfdec?feature=oembed" TargetMode="External"/><Relationship Id="rId4" Type="http://schemas.openxmlformats.org/officeDocument/2006/relationships/image" Target="../media/image5.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hyperlink" Target="http://theconversation.com/a-national-disgrace-all-school-buses-need-seatbelts-10447" TargetMode="External"/><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hyperlink" Target="https://creativecommons.org/licenses/by-nd/3.0/" TargetMode="External"/></Relationships>
</file>

<file path=ppt/slides/_rels/slide222.xml.rels><?xml version="1.0" encoding="UTF-8" standalone="yes"?>
<Relationships xmlns="http://schemas.openxmlformats.org/package/2006/relationships"><Relationship Id="rId3" Type="http://schemas.openxmlformats.org/officeDocument/2006/relationships/hyperlink" Target="https://www.federalregister.gov/citation/81-FR-43957" TargetMode="External"/><Relationship Id="rId2" Type="http://schemas.openxmlformats.org/officeDocument/2006/relationships/hyperlink" Target="https://www.federalregister.gov/citation/81-FR-36479" TargetMode="External"/><Relationship Id="rId1" Type="http://schemas.openxmlformats.org/officeDocument/2006/relationships/slideLayout" Target="../slideLayouts/slideLayout1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3" Type="http://schemas.openxmlformats.org/officeDocument/2006/relationships/hyperlink" Target="https://www.youtube.com/watch?v=IJGNCoyfdec&amp;t=2s" TargetMode="External"/><Relationship Id="rId2" Type="http://schemas.openxmlformats.org/officeDocument/2006/relationships/slideLayout" Target="../slideLayouts/slideLayout16.xml"/><Relationship Id="rId1" Type="http://schemas.openxmlformats.org/officeDocument/2006/relationships/video" Target="https://www.youtube.com/embed/IJGNCoyfdec?feature=oembed" TargetMode="External"/><Relationship Id="rId4" Type="http://schemas.openxmlformats.org/officeDocument/2006/relationships/image" Target="../media/image5.jpe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6.xml"/><Relationship Id="rId1" Type="http://schemas.openxmlformats.org/officeDocument/2006/relationships/video" Target="https://www.youtube.com/embed/QF8oDgnw7eE?feature=oembed" TargetMode="External"/><Relationship Id="rId4" Type="http://schemas.openxmlformats.org/officeDocument/2006/relationships/hyperlink" Target="https://www.youtube.com/watch?v=QF8oDgnw7e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6.xml"/><Relationship Id="rId1" Type="http://schemas.openxmlformats.org/officeDocument/2006/relationships/video" Target="https://www.youtube.com/embed/8-jw29MEzJw?feature=oembed" TargetMode="External"/><Relationship Id="rId4" Type="http://schemas.openxmlformats.org/officeDocument/2006/relationships/hyperlink" Target="https://www.youtube.com/watch?v=8-jw29MEzJw" TargetMode="Externa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6.xml"/><Relationship Id="rId1" Type="http://schemas.openxmlformats.org/officeDocument/2006/relationships/video" Target="https://www.youtube.com/embed/QF8oDgnw7eE?feature=oembed" TargetMode="External"/><Relationship Id="rId4" Type="http://schemas.openxmlformats.org/officeDocument/2006/relationships/hyperlink" Target="https://www.youtube.com/watch?v=QF8oDgnw7e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0.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3.xml.rels><?xml version="1.0" encoding="UTF-8" standalone="yes"?>
<Relationships xmlns="http://schemas.openxmlformats.org/package/2006/relationships"><Relationship Id="rId2" Type="http://schemas.openxmlformats.org/officeDocument/2006/relationships/hyperlink" Target="https://www.fmcsa.dot.gov/carrier-safety/carrier-safety-resources/model-training-curriculum-motorcoach-drivers" TargetMode="External"/><Relationship Id="rId1" Type="http://schemas.openxmlformats.org/officeDocument/2006/relationships/slideLayout" Target="../slideLayouts/slideLayout16.xml"/></Relationships>
</file>

<file path=ppt/slides/_rels/slide244.xml.rels><?xml version="1.0" encoding="UTF-8" standalone="yes"?>
<Relationships xmlns="http://schemas.openxmlformats.org/package/2006/relationships"><Relationship Id="rId2" Type="http://schemas.openxmlformats.org/officeDocument/2006/relationships/hyperlink" Target="../Minnesota%20Commercial%20Driver&#8217;s%20License%20Manual" TargetMode="External"/><Relationship Id="rId1" Type="http://schemas.openxmlformats.org/officeDocument/2006/relationships/slideLayout" Target="../slideLayouts/slideLayout16.xml"/></Relationships>
</file>

<file path=ppt/slides/_rels/slide245.xml.rels><?xml version="1.0" encoding="UTF-8" standalone="yes"?>
<Relationships xmlns="http://schemas.openxmlformats.org/package/2006/relationships"><Relationship Id="rId2" Type="http://schemas.openxmlformats.org/officeDocument/2006/relationships/hyperlink" Target="https://www.fmcsa.dot.gov/carrier-safety/carrier-safety-resources/model-training-curriculum-motorcoach-drivers"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s://www.fmcsa.dot.gov/carrier-safety/carrier-safety-resources/model-training-curriculum-motorcoach-drivers"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dotsc.ugpti.ndsu.nodak.edu/TWC/MNHome.aspx"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nationalrtap.org/Training/2-the-Point-Training"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hyperlink" Target="https://dps.mn.gov/divisions/dvs/forms-documents/Documents/Commercial%20Drivers%20License%20Manual.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s://dps.mn.gov/divisions/dvs/forms-documents/Documents/Commercial%20Drivers%20License%20Manual.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hyperlink" Target="https://dps.mn.gov/divisions/dvs/forms-documents/Documents/Commercial%20Drivers%20License%20Manual.pd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Minnesota%20Commercial%20Truck%20and%20Passenger%20Regulations,%202021"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6.xml"/><Relationship Id="rId1" Type="http://schemas.openxmlformats.org/officeDocument/2006/relationships/video" Target="https://www.youtube.com/embed/vDLdUXcotEc?start=11&amp;feature=oembed" TargetMode="External"/><Relationship Id="rId4" Type="http://schemas.openxmlformats.org/officeDocument/2006/relationships/hyperlink" Target="https://youtu.be/vDLdUXcotEc"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hyperlink" Target="https://www.fmcsa.dot.gov/regulations/rulemaking/2010-23861" TargetMode="Externa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hyperlink" Target="https://www.fmcsa.dot.gov/regulations/rulemaking/2010-23861" TargetMode="Externa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www.fmcsa.dot.gov/ourroads/limited-maneuverability" TargetMode="External"/><Relationship Id="rId4" Type="http://schemas.openxmlformats.org/officeDocument/2006/relationships/hyperlink" Target="../Minnesota%20Commercial%20Truck%20and%20Passenger%20Regulations,%202021"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hyperlink" Target="https://youtu.be/K2D3hB278Gc" TargetMode="External"/><Relationship Id="rId2" Type="http://schemas.openxmlformats.org/officeDocument/2006/relationships/slideLayout" Target="../slideLayouts/slideLayout16.xml"/><Relationship Id="rId1" Type="http://schemas.openxmlformats.org/officeDocument/2006/relationships/video" Target="https://www.youtube.com/embed/K2D3hB278Gc?feature=oembed" TargetMode="External"/><Relationship Id="rId4" Type="http://schemas.openxmlformats.org/officeDocument/2006/relationships/image" Target="../media/image20.jpeg"/></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6">
            <a:extLst>
              <a:ext uri="{FF2B5EF4-FFF2-40B4-BE49-F238E27FC236}">
                <a16:creationId xmlns:a16="http://schemas.microsoft.com/office/drawing/2014/main" id="{2FF1E2BE-4F73-42C2-88B3-354E3FE256F4}"/>
              </a:ext>
            </a:extLst>
          </p:cNvPr>
          <p:cNvSpPr>
            <a:spLocks noGrp="1" noChangeArrowheads="1"/>
          </p:cNvSpPr>
          <p:nvPr>
            <p:ph type="ctrTitle"/>
          </p:nvPr>
        </p:nvSpPr>
        <p:spPr>
          <a:xfrm>
            <a:off x="0" y="1339420"/>
            <a:ext cx="9144000" cy="2022906"/>
          </a:xfrm>
        </p:spPr>
        <p:txBody>
          <a:bodyPr>
            <a:normAutofit/>
          </a:bodyPr>
          <a:lstStyle/>
          <a:p>
            <a:r>
              <a:rPr lang="en-US" dirty="0">
                <a:ea typeface="+mj-lt"/>
                <a:cs typeface="+mj-lt"/>
              </a:rPr>
              <a:t>Entry-Level Driver Training (ELDT) Theory Curriculum</a:t>
            </a:r>
            <a:endParaRPr lang="en-US" b="1" dirty="0">
              <a:cs typeface="Calibri Light"/>
            </a:endParaRPr>
          </a:p>
        </p:txBody>
      </p:sp>
      <p:sp>
        <p:nvSpPr>
          <p:cNvPr id="15363" name="Subtitle 17">
            <a:extLst>
              <a:ext uri="{FF2B5EF4-FFF2-40B4-BE49-F238E27FC236}">
                <a16:creationId xmlns:a16="http://schemas.microsoft.com/office/drawing/2014/main" id="{2F226AC5-A274-4CF4-9793-B9DFDE94D28A}"/>
              </a:ext>
            </a:extLst>
          </p:cNvPr>
          <p:cNvSpPr>
            <a:spLocks noGrp="1" noChangeArrowheads="1"/>
          </p:cNvSpPr>
          <p:nvPr>
            <p:ph type="subTitle" idx="1"/>
          </p:nvPr>
        </p:nvSpPr>
        <p:spPr>
          <a:xfrm>
            <a:off x="0" y="3362325"/>
            <a:ext cx="9144000" cy="590550"/>
          </a:xfrm>
        </p:spPr>
        <p:txBody>
          <a:bodyPr/>
          <a:lstStyle/>
          <a:p>
            <a:r>
              <a:rPr lang="en-US" altLang="en-US">
                <a:cs typeface="Calibri"/>
              </a:rPr>
              <a:t>Prepared for Minnesota Transit Agencies by Minnesota RTAP </a:t>
            </a:r>
          </a:p>
        </p:txBody>
      </p:sp>
      <p:sp>
        <p:nvSpPr>
          <p:cNvPr id="2" name="Rectangle 1">
            <a:extLst>
              <a:ext uri="{FF2B5EF4-FFF2-40B4-BE49-F238E27FC236}">
                <a16:creationId xmlns:a16="http://schemas.microsoft.com/office/drawing/2014/main" id="{F071DE3D-3D4C-4964-A11E-C98F332759E7}"/>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38B0BB7-BF28-114D-96E0-656DCF1ED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005" y="4034226"/>
            <a:ext cx="3035989" cy="661927"/>
          </a:xfrm>
          <a:prstGeom prst="rect">
            <a:avLst/>
          </a:prstGeom>
        </p:spPr>
      </p:pic>
      <p:sp>
        <p:nvSpPr>
          <p:cNvPr id="7" name="TextBox 6">
            <a:extLst>
              <a:ext uri="{FF2B5EF4-FFF2-40B4-BE49-F238E27FC236}">
                <a16:creationId xmlns:a16="http://schemas.microsoft.com/office/drawing/2014/main" id="{EB3A97F7-9947-438F-BAE7-C8B963CB170C}"/>
              </a:ext>
            </a:extLst>
          </p:cNvPr>
          <p:cNvSpPr txBox="1"/>
          <p:nvPr/>
        </p:nvSpPr>
        <p:spPr>
          <a:xfrm>
            <a:off x="58269" y="6261065"/>
            <a:ext cx="9144000" cy="307777"/>
          </a:xfrm>
          <a:prstGeom prst="rect">
            <a:avLst/>
          </a:prstGeom>
          <a:noFill/>
        </p:spPr>
        <p:txBody>
          <a:bodyPr wrap="square" lIns="91440" tIns="45720" rIns="91440" bIns="45720" anchor="t">
            <a:spAutoFit/>
          </a:bodyPr>
          <a:lstStyle/>
          <a:p>
            <a:pPr algn="ctr"/>
            <a:r>
              <a:rPr lang="en-US" sz="1400" b="1" dirty="0">
                <a:solidFill>
                  <a:srgbClr val="222222"/>
                </a:solidFill>
                <a:latin typeface="+mj-lt"/>
              </a:rPr>
              <a:t>Last Updated August 30, 2024</a:t>
            </a:r>
            <a:endParaRPr lang="en-US" sz="1400" b="1" dirty="0">
              <a:latin typeface="+mj-lt"/>
            </a:endParaRPr>
          </a:p>
        </p:txBody>
      </p:sp>
      <p:sp>
        <p:nvSpPr>
          <p:cNvPr id="3" name="Rectangle 2">
            <a:extLst>
              <a:ext uri="{FF2B5EF4-FFF2-40B4-BE49-F238E27FC236}">
                <a16:creationId xmlns:a16="http://schemas.microsoft.com/office/drawing/2014/main" id="{64F21466-0B38-4A2A-8752-D7BE6D6AC9AA}"/>
              </a:ext>
            </a:extLst>
          </p:cNvPr>
          <p:cNvSpPr/>
          <p:nvPr/>
        </p:nvSpPr>
        <p:spPr>
          <a:xfrm>
            <a:off x="2291763" y="5111742"/>
            <a:ext cx="4560471" cy="489412"/>
          </a:xfrm>
          <a:prstGeom prst="rect">
            <a:avLst/>
          </a:prstGeom>
          <a:solidFill>
            <a:srgbClr val="003E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PASSENGER ENDORSEMENT ONLY</a:t>
            </a:r>
          </a:p>
        </p:txBody>
      </p:sp>
    </p:spTree>
    <p:extLst>
      <p:ext uri="{BB962C8B-B14F-4D97-AF65-F5344CB8AC3E}">
        <p14:creationId xmlns:p14="http://schemas.microsoft.com/office/powerpoint/2010/main" val="365263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The vehicle’s width, length, rear overhang impact it’s tail swing. The rear overhang impacts tail swing the most. Tail swing occurs when the movement of the rear portion of the vehicle swings in the opposite direction of the front end, while the front end turns. You must account for these factors to avoid hitting objects with the rear of your vehicle.</a:t>
            </a:r>
          </a:p>
          <a:p>
            <a:r>
              <a:rPr lang="en-US" sz="1800">
                <a:cs typeface="Calibri"/>
              </a:rPr>
              <a:t>Rear Overhang is the distance between the center of the rear axle to the bumper/bed of the vehicle. The greater the distance, the larger the swing when turning.</a:t>
            </a:r>
          </a:p>
          <a:p>
            <a:r>
              <a:rPr lang="en-US" sz="1800">
                <a:cs typeface="Calibri"/>
              </a:rPr>
              <a:t>Length is a bumper-to-bumper measurement. Maximum length in Minnesota for a single motor vehicle without requiring a special permit is 45 feet.</a:t>
            </a:r>
            <a:endParaRPr lang="en-US" sz="1400">
              <a:cs typeface="Calibri"/>
            </a:endParaRPr>
          </a:p>
          <a:p>
            <a:r>
              <a:rPr lang="en-US" sz="1800">
                <a:cs typeface="Calibri"/>
              </a:rPr>
              <a:t>Width is measuring from the widest points on each side of the vehicle or load, exclusive of side rear view mirrors or load securement devices, which may extend an additional 3 inches  on each side of vehicle. Maximum width allowed without requiring a special permit is 8 feet, 6 inches. </a:t>
            </a: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 </a:t>
            </a:r>
            <a:r>
              <a:rPr lang="en-US" sz="1400" i="1">
                <a:cs typeface="Calibri"/>
                <a:hlinkClick r:id="rId4"/>
              </a:rPr>
              <a:t>Minnesota Commercial Truck and Passenger Regulations, 2021</a:t>
            </a:r>
            <a:r>
              <a:rPr lang="en-US" sz="1400" i="1">
                <a:cs typeface="Calibri"/>
              </a:rPr>
              <a:t>  and  </a:t>
            </a:r>
            <a:r>
              <a:rPr lang="en-US" sz="1400" i="1">
                <a:cs typeface="Calibri"/>
                <a:hlinkClick r:id="rId5"/>
              </a:rPr>
              <a:t>www.fmcsa.dot.gov/ourroads/limited-maneuverability</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4EE40A-925A-A84F-9CF0-2A2AE75A2F9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95FFAB-0C78-EF44-B4C0-1B8BB1360C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BC3A34-8ED8-B24F-898C-C25FCB1977B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BABDE426-FA33-0045-BCDD-81CC0A324A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9ED146-BD4C-2F4E-AC23-28CFB7C19F4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C7C220EF-08EF-0241-836D-1A433276CFD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3EDBBE87-428F-3448-AAC3-4020A9E0A14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7C159A12-3B13-624A-80CC-CD37CCACD7E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2703221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F55D3E-FB09-49D6-BF14-31B9F0C1006F}"/>
              </a:ext>
            </a:extLst>
          </p:cNvPr>
          <p:cNvSpPr>
            <a:spLocks noGrp="1"/>
          </p:cNvSpPr>
          <p:nvPr>
            <p:ph type="title"/>
          </p:nvPr>
        </p:nvSpPr>
        <p:spPr/>
        <p:txBody>
          <a:bodyPr/>
          <a:lstStyle/>
          <a:p>
            <a:r>
              <a:rPr lang="en-US">
                <a:cs typeface="Calibri Light"/>
              </a:rPr>
              <a:t>The Five Keys</a:t>
            </a:r>
            <a:endParaRPr lang="en-US"/>
          </a:p>
        </p:txBody>
      </p:sp>
      <p:sp>
        <p:nvSpPr>
          <p:cNvPr id="5" name="Content Placeholder 4">
            <a:extLst>
              <a:ext uri="{FF2B5EF4-FFF2-40B4-BE49-F238E27FC236}">
                <a16:creationId xmlns:a16="http://schemas.microsoft.com/office/drawing/2014/main" id="{3684FBA5-A7F5-45BA-AA32-8E297200BF62}"/>
              </a:ext>
            </a:extLst>
          </p:cNvPr>
          <p:cNvSpPr>
            <a:spLocks noGrp="1"/>
          </p:cNvSpPr>
          <p:nvPr>
            <p:ph idx="1"/>
          </p:nvPr>
        </p:nvSpPr>
        <p:spPr/>
        <p:txBody>
          <a:bodyPr/>
          <a:lstStyle/>
          <a:p>
            <a:pPr marL="457200" indent="-457200">
              <a:buFont typeface="+mj-lt"/>
              <a:buAutoNum type="arabicPeriod"/>
            </a:pPr>
            <a:r>
              <a:rPr lang="en-US" sz="4000" dirty="0">
                <a:ea typeface="+mn-lt"/>
                <a:cs typeface="+mn-lt"/>
              </a:rPr>
              <a:t>Aim high in steering.</a:t>
            </a:r>
          </a:p>
          <a:p>
            <a:pPr marL="457200" indent="-457200">
              <a:buFont typeface="+mj-lt"/>
              <a:buAutoNum type="arabicPeriod"/>
            </a:pPr>
            <a:r>
              <a:rPr lang="en-US" sz="4000" dirty="0">
                <a:ea typeface="+mn-lt"/>
                <a:cs typeface="+mn-lt"/>
              </a:rPr>
              <a:t>Get the big picture.</a:t>
            </a:r>
          </a:p>
          <a:p>
            <a:pPr marL="457200" indent="-457200">
              <a:buFont typeface="+mj-lt"/>
              <a:buAutoNum type="arabicPeriod"/>
            </a:pPr>
            <a:r>
              <a:rPr lang="en-US" sz="4000" dirty="0">
                <a:ea typeface="+mn-lt"/>
                <a:cs typeface="+mn-lt"/>
              </a:rPr>
              <a:t>Keep your eyes moving.</a:t>
            </a:r>
          </a:p>
          <a:p>
            <a:pPr marL="457200" indent="-457200">
              <a:buFont typeface="+mj-lt"/>
              <a:buAutoNum type="arabicPeriod"/>
            </a:pPr>
            <a:r>
              <a:rPr lang="en-US" sz="4000" dirty="0">
                <a:ea typeface="+mn-lt"/>
                <a:cs typeface="+mn-lt"/>
              </a:rPr>
              <a:t>Leave yourself an out.</a:t>
            </a:r>
          </a:p>
          <a:p>
            <a:pPr marL="457200" indent="-457200">
              <a:buFont typeface="+mj-lt"/>
              <a:buAutoNum type="arabicPeriod"/>
            </a:pPr>
            <a:r>
              <a:rPr lang="en-US" sz="4000" dirty="0">
                <a:ea typeface="+mn-lt"/>
                <a:cs typeface="+mn-lt"/>
              </a:rPr>
              <a:t>Make sure they see you.</a:t>
            </a:r>
            <a:endParaRPr lang="en-US" sz="4000" dirty="0">
              <a:cs typeface="Calibri"/>
            </a:endParaRPr>
          </a:p>
        </p:txBody>
      </p:sp>
      <p:sp>
        <p:nvSpPr>
          <p:cNvPr id="2" name="Slide Number Placeholder 1">
            <a:extLst>
              <a:ext uri="{FF2B5EF4-FFF2-40B4-BE49-F238E27FC236}">
                <a16:creationId xmlns:a16="http://schemas.microsoft.com/office/drawing/2014/main" id="{E89FC075-D141-45C0-94F0-CD3F617879C9}"/>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100</a:t>
            </a:fld>
            <a:endParaRPr lang="en-US"/>
          </a:p>
        </p:txBody>
      </p:sp>
      <p:sp>
        <p:nvSpPr>
          <p:cNvPr id="9" name="Oval 8">
            <a:extLst>
              <a:ext uri="{FF2B5EF4-FFF2-40B4-BE49-F238E27FC236}">
                <a16:creationId xmlns:a16="http://schemas.microsoft.com/office/drawing/2014/main" id="{0B2A5908-7364-7F4F-BDDE-6DD3F35C000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86095A-35A5-8F4E-B9D3-3315B1F497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1F987C-83C8-7647-84E8-752D058A7A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E2EBA2-9520-0C4E-BD6A-0E7156DC943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D7BB4E-332B-064C-9B4D-2ECF5AA786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DAD0CB-AFD9-E34E-984B-35B0524116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61D7A2-9732-5542-837F-E828314B0F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F39B4F-AAC3-6F49-A43D-13E987F320B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BE4749-2545-A140-8CA6-D3BD7EB8E5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333D83-2054-0D41-8D6F-0CBBC703EF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249151-3F3C-E543-90C4-2FC0302676F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C846E2B-92B5-8A4B-809D-0C0FA22220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2C9E07-B915-4B4B-A5FE-768AF2936E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AB2255-04E4-134C-9877-9C612F9D8D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2E034D-97EE-2E4B-8278-3681CDEF72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4D5DA4-20FC-AF47-A4B6-96CC9CD50E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776232-3010-E749-8C9F-BFDADC0D0D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45FD2D-819B-0A4B-8523-17DAEC09EB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AD949A86-689B-D249-A38A-259CFB4538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09F05BB-E230-874C-B436-3BF46BA2DD9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30CEB8D-2930-0E44-A1CF-69B7A09075D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B7F7FA50-4E23-F646-BE72-196BE3EC4A7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521AC6D-DF38-734D-A17D-42D19B85079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900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44F3-D71B-DF4A-9853-D462FFF55BDD}"/>
              </a:ext>
            </a:extLst>
          </p:cNvPr>
          <p:cNvSpPr>
            <a:spLocks noGrp="1"/>
          </p:cNvSpPr>
          <p:nvPr>
            <p:ph type="title"/>
          </p:nvPr>
        </p:nvSpPr>
        <p:spPr/>
        <p:txBody>
          <a:bodyPr/>
          <a:lstStyle/>
          <a:p>
            <a:r>
              <a:rPr lang="en-US"/>
              <a:t>Distracted Driving</a:t>
            </a:r>
          </a:p>
        </p:txBody>
      </p:sp>
      <p:sp>
        <p:nvSpPr>
          <p:cNvPr id="24" name="Content Placeholder 23">
            <a:extLst>
              <a:ext uri="{FF2B5EF4-FFF2-40B4-BE49-F238E27FC236}">
                <a16:creationId xmlns:a16="http://schemas.microsoft.com/office/drawing/2014/main" id="{04BCC174-2161-CF4E-B356-5052866B76FD}"/>
              </a:ext>
            </a:extLst>
          </p:cNvPr>
          <p:cNvSpPr>
            <a:spLocks noGrp="1"/>
          </p:cNvSpPr>
          <p:nvPr>
            <p:ph idx="1"/>
          </p:nvPr>
        </p:nvSpPr>
        <p:spPr>
          <a:xfrm>
            <a:off x="750062" y="1558340"/>
            <a:ext cx="7886700" cy="4632910"/>
          </a:xfrm>
        </p:spPr>
        <p:txBody>
          <a:bodyPr/>
          <a:lstStyle/>
          <a:p>
            <a:pPr marL="0" indent="0">
              <a:buNone/>
            </a:pPr>
            <a:r>
              <a:rPr lang="en-US" sz="1600" b="1"/>
              <a:t>What is distracted driving? </a:t>
            </a:r>
          </a:p>
          <a:p>
            <a:pPr marL="0" indent="0">
              <a:buNone/>
            </a:pPr>
            <a:r>
              <a:rPr lang="en-US" sz="1600"/>
              <a:t>Any activity that could divert a person’s attention away from the primary task of driving. The three types of distractions are manual (taking your hands off the wheel), visual (taking your eyes off the road), and cognitive (taking your mind off driving). All distractions endanger passenger, driver, and bystander safety. </a:t>
            </a:r>
          </a:p>
          <a:p>
            <a:r>
              <a:rPr lang="en-US" sz="1600"/>
              <a:t>Distractions include: </a:t>
            </a:r>
          </a:p>
          <a:p>
            <a:pPr lvl="1"/>
            <a:r>
              <a:rPr lang="en-US" sz="1600"/>
              <a:t>Texting, using a cell phone or smart phone</a:t>
            </a:r>
          </a:p>
          <a:p>
            <a:pPr lvl="1"/>
            <a:r>
              <a:rPr lang="en-US" sz="1600"/>
              <a:t>Eating or drinking</a:t>
            </a:r>
          </a:p>
          <a:p>
            <a:pPr lvl="1"/>
            <a:r>
              <a:rPr lang="en-US" sz="1600"/>
              <a:t>Talking to passengers</a:t>
            </a:r>
          </a:p>
          <a:p>
            <a:pPr lvl="1"/>
            <a:r>
              <a:rPr lang="en-US" sz="1600"/>
              <a:t>Grooming</a:t>
            </a:r>
          </a:p>
          <a:p>
            <a:pPr lvl="1"/>
            <a:r>
              <a:rPr lang="en-US" sz="1600"/>
              <a:t>Reading, including maps</a:t>
            </a:r>
          </a:p>
          <a:p>
            <a:pPr lvl="1"/>
            <a:r>
              <a:rPr lang="en-US" sz="1600"/>
              <a:t>Using a navigation system</a:t>
            </a:r>
          </a:p>
          <a:p>
            <a:pPr lvl="1"/>
            <a:r>
              <a:rPr lang="en-US" sz="1600"/>
              <a:t>Watching a video</a:t>
            </a:r>
          </a:p>
          <a:p>
            <a:pPr lvl="1"/>
            <a:r>
              <a:rPr lang="en-US" sz="1600"/>
              <a:t>Adjusting music or audio, on the radio or another device</a:t>
            </a:r>
          </a:p>
          <a:p>
            <a:pPr marL="0" indent="0">
              <a:buNone/>
            </a:pPr>
            <a:r>
              <a:rPr lang="en-US" sz="1600" b="1" i="1"/>
              <a:t>Make sure you are aware of your company’s policies regarding communication devices. </a:t>
            </a:r>
          </a:p>
          <a:p>
            <a:pPr marL="0" indent="0">
              <a:buNone/>
            </a:pPr>
            <a:endParaRPr lang="en-US" sz="1600" b="1" i="1"/>
          </a:p>
          <a:p>
            <a:pPr marL="0" indent="0">
              <a:buNone/>
            </a:pPr>
            <a:r>
              <a:rPr lang="en-US" sz="1400" i="1"/>
              <a:t>Source: </a:t>
            </a:r>
            <a:r>
              <a:rPr lang="en-US" sz="1400" i="1">
                <a:hlinkClick r:id="rId2"/>
              </a:rPr>
              <a:t>US DOT National Highway Safety Administration Distraction Website</a:t>
            </a:r>
            <a:endParaRPr lang="en-US" sz="1400"/>
          </a:p>
        </p:txBody>
      </p:sp>
      <p:sp>
        <p:nvSpPr>
          <p:cNvPr id="2" name="Slide Number Placeholder 1">
            <a:extLst>
              <a:ext uri="{FF2B5EF4-FFF2-40B4-BE49-F238E27FC236}">
                <a16:creationId xmlns:a16="http://schemas.microsoft.com/office/drawing/2014/main" id="{2BCF9AFB-9188-804A-9251-6212619DEE4F}"/>
              </a:ext>
            </a:extLst>
          </p:cNvPr>
          <p:cNvSpPr>
            <a:spLocks noGrp="1"/>
          </p:cNvSpPr>
          <p:nvPr>
            <p:ph type="sldNum" sz="quarter" idx="10"/>
          </p:nvPr>
        </p:nvSpPr>
        <p:spPr/>
        <p:txBody>
          <a:bodyPr/>
          <a:lstStyle/>
          <a:p>
            <a:r>
              <a:rPr lang="en-US" altLang="en-US"/>
              <a:t>/ </a:t>
            </a:r>
            <a:fld id="{C3C0AEC5-A6E4-4AB2-9AD5-E7FD2AE07E24}" type="slidenum">
              <a:rPr lang="en-US" altLang="en-US" smtClean="0"/>
              <a:pPr/>
              <a:t>101</a:t>
            </a:fld>
            <a:endParaRPr lang="en-US" altLang="en-US"/>
          </a:p>
        </p:txBody>
      </p:sp>
      <p:sp>
        <p:nvSpPr>
          <p:cNvPr id="4" name="Oval 3">
            <a:extLst>
              <a:ext uri="{FF2B5EF4-FFF2-40B4-BE49-F238E27FC236}">
                <a16:creationId xmlns:a16="http://schemas.microsoft.com/office/drawing/2014/main" id="{D422B1C7-F829-874B-8ECD-11C7BB588D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ED45416-5B33-7040-944D-F2532E5DF80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707BC8-248B-D941-B8A9-112BAB8191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F95C6AC-63CB-D44A-95C7-1E73F8185E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C6DBDA-DC11-A941-90F8-E6292DE369E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225211-9E73-E246-8382-FDDD9E9BE9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14FCFF-21AE-B346-8815-6ED4F24A2C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CC72C7-E038-B746-8B90-41036FDE23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A359FF-D7B3-924E-952D-2CC898656B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B679E5-9DC1-C945-A8AD-843509CDB3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A63C2C7-072F-4A45-B2C6-60D1B6CAD1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2BFFD2-6C0C-8543-912A-B14AB1A613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866F90-5FB6-F348-8636-F03F9C0496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1AC376-6F6E-DD4F-8E41-672A4E347E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3371CA7-5507-1040-998B-F81511D3CA5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84EB7C1F-F918-F24B-A201-55CD5F2ABB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E233680-6A88-4B4C-85B9-0F16E1AD05D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3C5EA8DD-9F67-9442-B179-13B4AC6980D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705FC1E2-5408-2541-A277-689C6D702E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6061CC8D-A637-4641-9BD6-A87BFFFC9AD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538740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DF9D-0379-4E49-A0EB-DD02971D3DE4}"/>
              </a:ext>
            </a:extLst>
          </p:cNvPr>
          <p:cNvSpPr>
            <a:spLocks noGrp="1"/>
          </p:cNvSpPr>
          <p:nvPr>
            <p:ph type="title"/>
          </p:nvPr>
        </p:nvSpPr>
        <p:spPr/>
        <p:txBody>
          <a:bodyPr/>
          <a:lstStyle/>
          <a:p>
            <a:r>
              <a:rPr lang="en-US">
                <a:cs typeface="Calibri Light"/>
              </a:rPr>
              <a:t>Defensive Driving</a:t>
            </a:r>
            <a:endParaRPr lang="en-US"/>
          </a:p>
        </p:txBody>
      </p:sp>
      <p:sp>
        <p:nvSpPr>
          <p:cNvPr id="61443" name="Rectangle 3"/>
          <p:cNvSpPr>
            <a:spLocks noGrp="1" noChangeArrowheads="1"/>
          </p:cNvSpPr>
          <p:nvPr>
            <p:ph idx="1"/>
          </p:nvPr>
        </p:nvSpPr>
        <p:spPr/>
        <p:txBody>
          <a:bodyPr/>
          <a:lstStyle/>
          <a:p>
            <a:pPr marL="0" lvl="1" indent="0" eaLnBrk="1" hangingPunct="1">
              <a:buNone/>
              <a:defRPr/>
            </a:pPr>
            <a:r>
              <a:rPr lang="en-US" sz="2400" b="1"/>
              <a:t>Act in time</a:t>
            </a:r>
            <a:endParaRPr lang="en-US" sz="2400" b="1">
              <a:cs typeface="Calibri" panose="020F0502020204030204"/>
            </a:endParaRPr>
          </a:p>
          <a:p>
            <a:pPr marL="171450" lvl="1">
              <a:defRPr/>
            </a:pPr>
            <a:r>
              <a:rPr lang="en-US" sz="2400"/>
              <a:t>Always stay alert, focus on the driving task so you don’t lose response time.</a:t>
            </a:r>
            <a:endParaRPr lang="en-US" sz="2400">
              <a:cs typeface="Calibri"/>
            </a:endParaRPr>
          </a:p>
          <a:p>
            <a:pPr marL="171450" lvl="1" eaLnBrk="1" hangingPunct="1">
              <a:defRPr/>
            </a:pPr>
            <a:r>
              <a:rPr lang="en-US" sz="2400"/>
              <a:t>Choose the safest driving maneuver to avoid a crash.</a:t>
            </a:r>
            <a:endParaRPr lang="en-US" sz="2400">
              <a:cs typeface="Calibri"/>
            </a:endParaRPr>
          </a:p>
          <a:p>
            <a:pPr marL="171450" lvl="1" eaLnBrk="1" hangingPunct="1">
              <a:defRPr/>
            </a:pPr>
            <a:r>
              <a:rPr lang="en-US" sz="2400"/>
              <a:t>Remember: other drivers may act in time, but they may act incorrectly.</a:t>
            </a:r>
            <a:endParaRPr lang="en-US" sz="2400">
              <a:cs typeface="Calibri"/>
            </a:endParaRPr>
          </a:p>
          <a:p>
            <a:pPr marL="0" indent="0" eaLnBrk="1" hangingPunct="1">
              <a:defRPr/>
            </a:pPr>
            <a:endParaRPr lang="en-US" sz="2400" b="1">
              <a:cs typeface="Calibri" panose="020F0502020204030204"/>
            </a:endParaRPr>
          </a:p>
        </p:txBody>
      </p:sp>
      <p:sp>
        <p:nvSpPr>
          <p:cNvPr id="3" name="Slide Number Placeholder 2">
            <a:extLst>
              <a:ext uri="{FF2B5EF4-FFF2-40B4-BE49-F238E27FC236}">
                <a16:creationId xmlns:a16="http://schemas.microsoft.com/office/drawing/2014/main" id="{29F1135D-2FA8-48AF-8DF2-3296371F00B6}"/>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102</a:t>
            </a:fld>
            <a:endParaRPr lang="en-US"/>
          </a:p>
        </p:txBody>
      </p:sp>
      <p:sp>
        <p:nvSpPr>
          <p:cNvPr id="8" name="Oval 7">
            <a:extLst>
              <a:ext uri="{FF2B5EF4-FFF2-40B4-BE49-F238E27FC236}">
                <a16:creationId xmlns:a16="http://schemas.microsoft.com/office/drawing/2014/main" id="{B6F33E62-BE81-9F40-B233-19D3447F7F7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3634D4-20FA-0748-ADE1-F846EBDB4A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3A9679-5A20-FF4F-9DBB-F362AA6D63B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00C9F3-971A-914A-BEAF-24308ACAFD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B2BE63-C0CE-A44D-9C6F-45C9C9CEDC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2F7AAD-30BF-C042-A93F-65FDF69A632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E85A6F-230C-3A49-87BF-24A77A4A4B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E4AB25-C5F0-B34A-9080-A472C93A7D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FCD89F2-CD4E-B443-9E77-9B9A1A8B82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A1EC7D-1D23-0E4C-B3B3-A86D1DEC001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266A2A-1B28-CE41-9133-BF96BD5F3D1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DF06AB-92C1-D149-820B-2B737EA6A4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26D58A-6A17-9248-B7B6-0BBE5A0017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41AD0CE-7E35-C942-8A15-CBF3D79FFD0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991167-E4A7-C94C-B806-68C2B637B7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43B640-BEF3-124A-A2ED-4318A4E744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BEAD44-D306-6D47-BE65-74B7DA63DEA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1F71019-DAF1-D246-A8DF-FECED9949E9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A2E77969-3579-8547-8C5D-DF5064055B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D91443E-6786-204E-A342-C2A6AA5931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0348C3C-9AA2-7C45-AA8D-C0C8704C2DD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40811476-1399-F649-8543-000BDB9BABD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776691B-0557-4D4B-BBDA-72A24FF3CE9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63601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3C369-AD96-2941-8F71-2768609DADD2}"/>
              </a:ext>
            </a:extLst>
          </p:cNvPr>
          <p:cNvSpPr>
            <a:spLocks noGrp="1"/>
          </p:cNvSpPr>
          <p:nvPr>
            <p:ph type="title"/>
          </p:nvPr>
        </p:nvSpPr>
        <p:spPr/>
        <p:txBody>
          <a:bodyPr/>
          <a:lstStyle/>
          <a:p>
            <a:r>
              <a:rPr lang="en-US" b="0"/>
              <a:t>Defensive Driving</a:t>
            </a:r>
          </a:p>
        </p:txBody>
      </p:sp>
      <p:sp>
        <p:nvSpPr>
          <p:cNvPr id="7" name="Content Placeholder 6">
            <a:extLst>
              <a:ext uri="{FF2B5EF4-FFF2-40B4-BE49-F238E27FC236}">
                <a16:creationId xmlns:a16="http://schemas.microsoft.com/office/drawing/2014/main" id="{40E7C778-0B8F-7948-9E07-02F0BDEB20E4}"/>
              </a:ext>
            </a:extLst>
          </p:cNvPr>
          <p:cNvSpPr>
            <a:spLocks noGrp="1"/>
          </p:cNvSpPr>
          <p:nvPr>
            <p:ph sz="half" idx="2"/>
          </p:nvPr>
        </p:nvSpPr>
        <p:spPr/>
        <p:txBody>
          <a:bodyPr/>
          <a:lstStyle/>
          <a:p>
            <a:pPr marL="0" indent="0">
              <a:buNone/>
            </a:pPr>
            <a:r>
              <a:rPr lang="en-US" sz="2400">
                <a:cs typeface="Calibri"/>
              </a:rPr>
              <a:t>If you were the driver of “A” in this situation, how would you handle this situation?</a:t>
            </a:r>
            <a:endParaRPr lang="en-US"/>
          </a:p>
        </p:txBody>
      </p:sp>
      <p:sp>
        <p:nvSpPr>
          <p:cNvPr id="3" name="Slide Number Placeholder 2">
            <a:extLst>
              <a:ext uri="{FF2B5EF4-FFF2-40B4-BE49-F238E27FC236}">
                <a16:creationId xmlns:a16="http://schemas.microsoft.com/office/drawing/2014/main" id="{F34CA03D-06E5-4279-9073-9C064D494E78}"/>
              </a:ext>
            </a:extLst>
          </p:cNvPr>
          <p:cNvSpPr>
            <a:spLocks noGrp="1"/>
          </p:cNvSpPr>
          <p:nvPr>
            <p:ph type="sldNum" sz="quarter" idx="10"/>
          </p:nvPr>
        </p:nvSpPr>
        <p:spPr/>
        <p:txBody>
          <a:bodyPr/>
          <a:lstStyle/>
          <a:p>
            <a:pPr>
              <a:defRPr/>
            </a:pPr>
            <a:r>
              <a:rPr lang="en-US"/>
              <a:t> </a:t>
            </a:r>
            <a:fld id="{AD3726E9-9A9E-401F-BCCF-85EAABD85042}" type="slidenum">
              <a:rPr lang="en-US" smtClean="0"/>
              <a:pPr>
                <a:defRPr/>
              </a:pPr>
              <a:t>103</a:t>
            </a:fld>
            <a:endParaRPr lang="en-US"/>
          </a:p>
        </p:txBody>
      </p:sp>
      <p:pic>
        <p:nvPicPr>
          <p:cNvPr id="1095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37" y="1840842"/>
            <a:ext cx="2487721" cy="37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0F5D89D2-6EFA-504D-8767-78164CF6F2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5588AD-3D65-F847-8767-56BC9DE54E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2DF2EA-D594-E94F-9A11-B35378B2F0B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3CADFF-AB97-E141-8700-B8F8AA9570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EBDAE0-77C5-E042-AD81-13A3546556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9DF3C3-15F7-CD41-B29E-39484832B13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C69CBE-0A94-2444-A06A-97A9471B85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EBDC6F3-3D1A-2A4E-8162-29BBD837F1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C67AFA-7F68-3941-A9F4-A02AD612241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97AFC3-C36A-A54C-9293-4B83429119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7282D4-5D72-D547-AA86-1FA1D7CAD4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77868C-264D-6D45-87A6-27334CA39A1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A9A4421-614C-F048-99D8-9FE6C1D806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327939-E547-424C-8D92-724DBA7061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6A7137A-626B-D14D-9BC6-36D0A3978B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F8BCA5F-4729-FB44-8037-83DC3BC471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213AAB-A8A2-6F46-8154-A4742A4F49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29F7E1A-F9FB-5348-86C4-CBC3DBC9B0D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CC96622-DD8D-F440-A902-A9D2A25796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45888F5-F2AA-D646-88A6-C6B28DDA32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D472D49C-F41B-E641-B4CB-AC1C4D5D00B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966F5474-418E-1649-A9FB-98CA181DC9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32D7B38A-1260-5043-B2C3-4C9097BB13D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40974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Rectangle 4"/>
          <p:cNvSpPr>
            <a:spLocks noGrp="1" noRot="1" noChangeArrowheads="1"/>
          </p:cNvSpPr>
          <p:nvPr>
            <p:ph type="title"/>
          </p:nvPr>
        </p:nvSpPr>
        <p:spPr/>
        <p:txBody>
          <a:bodyPr/>
          <a:lstStyle/>
          <a:p>
            <a:r>
              <a:rPr lang="en-US" b="0"/>
              <a:t>Defensive Driving</a:t>
            </a:r>
          </a:p>
        </p:txBody>
      </p:sp>
      <p:pic>
        <p:nvPicPr>
          <p:cNvPr id="97287" name="Picture 7" descr="Bus Roadeo 2007 18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7250" y="2718594"/>
            <a:ext cx="3429000" cy="2565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Content Placeholder 2">
            <a:extLst>
              <a:ext uri="{FF2B5EF4-FFF2-40B4-BE49-F238E27FC236}">
                <a16:creationId xmlns:a16="http://schemas.microsoft.com/office/drawing/2014/main" id="{E1C909F7-BB6A-477E-80A3-79344311B597}"/>
              </a:ext>
            </a:extLst>
          </p:cNvPr>
          <p:cNvSpPr>
            <a:spLocks noGrp="1"/>
          </p:cNvSpPr>
          <p:nvPr>
            <p:ph sz="half" idx="2"/>
          </p:nvPr>
        </p:nvSpPr>
        <p:spPr/>
        <p:txBody>
          <a:bodyPr/>
          <a:lstStyle/>
          <a:p>
            <a:r>
              <a:rPr lang="en-US" sz="2400">
                <a:ea typeface="+mn-lt"/>
                <a:cs typeface="+mn-lt"/>
              </a:rPr>
              <a:t>Avoid backing your vehicle</a:t>
            </a:r>
          </a:p>
          <a:p>
            <a:r>
              <a:rPr lang="en-US" sz="2400">
                <a:ea typeface="+mn-lt"/>
                <a:cs typeface="+mn-lt"/>
              </a:rPr>
              <a:t>4-second following distance</a:t>
            </a:r>
          </a:p>
          <a:p>
            <a:r>
              <a:rPr lang="en-US" sz="2400">
                <a:ea typeface="+mn-lt"/>
                <a:cs typeface="+mn-lt"/>
              </a:rPr>
              <a:t>Don’t rush</a:t>
            </a:r>
          </a:p>
          <a:p>
            <a:r>
              <a:rPr lang="en-US" sz="2400">
                <a:ea typeface="+mn-lt"/>
                <a:cs typeface="+mn-lt"/>
              </a:rPr>
              <a:t>Maintain a “cushion of safety”</a:t>
            </a:r>
          </a:p>
          <a:p>
            <a:r>
              <a:rPr lang="en-US" sz="2400">
                <a:ea typeface="+mn-lt"/>
                <a:cs typeface="+mn-lt"/>
              </a:rPr>
              <a:t>Be aware of your surroundings</a:t>
            </a:r>
          </a:p>
          <a:p>
            <a:pPr marL="0" indent="0">
              <a:buNone/>
            </a:pPr>
            <a:endParaRPr lang="en-US" sz="2400">
              <a:cs typeface="Calibri"/>
            </a:endParaRPr>
          </a:p>
        </p:txBody>
      </p:sp>
      <p:sp>
        <p:nvSpPr>
          <p:cNvPr id="2" name="Slide Number Placeholder 1">
            <a:extLst>
              <a:ext uri="{FF2B5EF4-FFF2-40B4-BE49-F238E27FC236}">
                <a16:creationId xmlns:a16="http://schemas.microsoft.com/office/drawing/2014/main" id="{E3C6CA7D-FFF4-4325-93AE-2062E3BE5359}"/>
              </a:ext>
            </a:extLst>
          </p:cNvPr>
          <p:cNvSpPr>
            <a:spLocks noGrp="1"/>
          </p:cNvSpPr>
          <p:nvPr>
            <p:ph type="sldNum" sz="quarter" idx="10"/>
          </p:nvPr>
        </p:nvSpPr>
        <p:spPr/>
        <p:txBody>
          <a:bodyPr/>
          <a:lstStyle/>
          <a:p>
            <a:pPr>
              <a:defRPr/>
            </a:pPr>
            <a:r>
              <a:rPr lang="en-US"/>
              <a:t> </a:t>
            </a:r>
            <a:fld id="{3ACDC8E0-D9CC-4FA7-9EA3-89EE3CFBA9D0}" type="slidenum">
              <a:rPr lang="en-US" smtClean="0"/>
              <a:pPr>
                <a:defRPr/>
              </a:pPr>
              <a:t>104</a:t>
            </a:fld>
            <a:endParaRPr lang="en-US"/>
          </a:p>
        </p:txBody>
      </p:sp>
      <p:sp>
        <p:nvSpPr>
          <p:cNvPr id="9" name="Oval 8">
            <a:extLst>
              <a:ext uri="{FF2B5EF4-FFF2-40B4-BE49-F238E27FC236}">
                <a16:creationId xmlns:a16="http://schemas.microsoft.com/office/drawing/2014/main" id="{9DF41FFC-E032-1C4B-8E20-2EBB0B3AF6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BC1DDA-5B14-044F-A4B4-F3BD4C2E30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B1F375-121A-474F-B955-20550E6552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0F6E09-6FB2-A348-8EF6-52A8329BF2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A02D31-C8F0-EB44-A464-87861D6607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C09B81-1626-634E-A016-D9DCC4BE43D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7E1224E-DEDA-0147-921B-DDA58036DCB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E753FDD-D7A4-E449-B58A-469460D2FF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CA8195-4592-B641-B9FD-600F449EDA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172143-65D4-D04F-97D7-F338566010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5C9F03-107C-774D-A627-C8E70B90BB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2983AF4-53CF-0448-8086-17FB9B428A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5D0D68-25AB-6143-AA43-96E6C00B376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6E0D14-C850-0549-86AC-A41ACED722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C01108D-E867-CC4D-B176-DEE41250B1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75671F-573B-9F47-9835-2DEA0D814C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9E1520E-C9C3-CF45-87F9-FD6BB06558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09927D-489F-4F43-8B72-99F53D6EC54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07C729AA-7588-1047-BD52-00CA6579F1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D8C56A3-78F2-2B48-9133-E37186171D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E28EE57F-4B3A-194B-9959-A49646C5A70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92085E0A-C9A6-E242-BB55-595D7EE3F85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1CEDCAB3-DDFD-8E4A-AF35-C79C0975C93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581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1B342-48EF-804F-8443-95B28C60355A}"/>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3569F46A-75A0-FA4F-BFFC-39EF605B7176}"/>
              </a:ext>
            </a:extLst>
          </p:cNvPr>
          <p:cNvSpPr>
            <a:spLocks noGrp="1"/>
          </p:cNvSpPr>
          <p:nvPr>
            <p:ph idx="1"/>
          </p:nvPr>
        </p:nvSpPr>
        <p:spPr/>
        <p:txBody>
          <a:bodyPr/>
          <a:lstStyle/>
          <a:p>
            <a:r>
              <a:rPr lang="en-US" sz="2400"/>
              <a:t>It is a MYTH that we can multi-task</a:t>
            </a:r>
          </a:p>
          <a:p>
            <a:r>
              <a:rPr lang="en-US" sz="2400"/>
              <a:t>All brains focus in the same way</a:t>
            </a:r>
          </a:p>
          <a:p>
            <a:r>
              <a:rPr lang="en-US" sz="2400"/>
              <a:t>We can shift our attention quickly, but we cannot pay attention to more than one thing at a time</a:t>
            </a:r>
          </a:p>
          <a:p>
            <a:r>
              <a:rPr lang="en-US" sz="2400"/>
              <a:t>More than divided, our attention is diverted.  </a:t>
            </a:r>
          </a:p>
        </p:txBody>
      </p:sp>
      <p:sp>
        <p:nvSpPr>
          <p:cNvPr id="2" name="Slide Number Placeholder 1">
            <a:extLst>
              <a:ext uri="{FF2B5EF4-FFF2-40B4-BE49-F238E27FC236}">
                <a16:creationId xmlns:a16="http://schemas.microsoft.com/office/drawing/2014/main" id="{573B8080-A183-C542-8F1D-6C975E1534A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105</a:t>
            </a:fld>
            <a:endParaRPr lang="en-US"/>
          </a:p>
        </p:txBody>
      </p:sp>
      <p:sp>
        <p:nvSpPr>
          <p:cNvPr id="10" name="Oval 9">
            <a:extLst>
              <a:ext uri="{FF2B5EF4-FFF2-40B4-BE49-F238E27FC236}">
                <a16:creationId xmlns:a16="http://schemas.microsoft.com/office/drawing/2014/main" id="{371F09DC-E311-4C4F-BA1F-D511A366AB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8FC7BE-3B19-BF45-98ED-9B91CD6D20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F43E39C-4D52-E940-BA87-625124CF5B8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8276F3-7518-804D-80FA-69F4E06907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A79D86-849A-3F44-9FAC-3EDD6B8EE5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A3835C-C20B-0F4E-B4AE-0722796AE06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A40303-6F13-AD4E-8E1E-ED3FC997AA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7C7A834-66B7-D047-96F5-763B6783FB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D972D2-77EC-F040-85B7-A9A2447B412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34E9EA-1753-D44B-990A-CF9EF460E9A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BF769F-44F9-0741-9DDC-7601435990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64C087-BD5E-F749-BAD7-AC3B068822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A5F306-E7DD-3E42-BD3F-01DBC3AD464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DF847F-6097-744B-BB6F-46AFF51F0A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3D61E2-DE25-5E43-B7D2-27435C68A2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5EFEFA-D468-1B48-9542-1DD6A55E959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AB4407-C839-2644-BC93-5FBB8807FD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6F86D6C-9F90-9247-82CA-0E9B9E291CF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B2D8F479-F75D-9D44-B78C-2FE171DD7A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4B0CE4A-7B03-B949-B04B-518C1DE3D3F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A5FB30CC-070C-664D-9DC1-9779867988B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DE90FA7B-95EB-4D41-9367-14372009C6E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E1FE107-15DF-A645-B592-3152B2368ED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321862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606901"/>
            <a:ext cx="6858000" cy="1729693"/>
          </a:xfrm>
        </p:spPr>
        <p:txBody>
          <a:bodyPr/>
          <a:lstStyle/>
          <a:p>
            <a:r>
              <a:rPr lang="en-US" b="0">
                <a:ea typeface="+mj-lt"/>
                <a:cs typeface="+mj-lt"/>
              </a:rPr>
              <a:t>Unit 3.3 Railroad (RR)-Highway Grade Crossings and Drawbridges </a:t>
            </a:r>
            <a:br>
              <a:rPr lang="en-US" b="0">
                <a:ea typeface="+mj-lt"/>
                <a:cs typeface="+mj-lt"/>
              </a:rPr>
            </a:br>
            <a:endParaRPr lang="en-US" sz="1500">
              <a:cs typeface="Calibri Light"/>
            </a:endParaRPr>
          </a:p>
        </p:txBody>
      </p:sp>
      <p:sp>
        <p:nvSpPr>
          <p:cNvPr id="8" name="Oval 7">
            <a:extLst>
              <a:ext uri="{FF2B5EF4-FFF2-40B4-BE49-F238E27FC236}">
                <a16:creationId xmlns:a16="http://schemas.microsoft.com/office/drawing/2014/main" id="{4FBA0761-04A7-8147-8ADC-6C4C5D33B2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ABD562-462D-0946-953B-2E8FAE4B55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D55831-AFD7-3B48-83F8-2514D873E7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714A20-35B1-0D41-8507-3B36344A45E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826F1A-27D1-D74A-AC19-567CD528A3F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8EE9C2-0560-474D-A3A1-8B7E63CE3B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18D5B8-1F3B-554D-BF74-FAC4E248FAF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44E4D4D-5D4C-E940-80A2-03075EF3B8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3880AD-5F89-5F4F-8F34-313897B72A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F48A36-25BE-B54F-89EE-7EE83C6C57C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50D39-065A-7440-B6A6-E2DCB6FC31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AE882F-F470-DE40-8172-9186C4432E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F3CF7CE-8DB1-7142-A78D-1DCC1CF42D5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123569-0A49-894C-A258-20D76AE60C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64EFDB-82BC-BB4C-8955-69CEDF7AB1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83B8EE-CBE7-964F-9C67-13AD6B2F71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A8D9500-FAD8-534E-8D33-D9C7AC80596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26A5537-19AF-C84A-B0E5-369E66F31CF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601DC121-5964-D044-B841-D9D085D795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1622DCF-9A6D-8847-9B42-B40F1D4663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6FE04AD2-CEA4-BB41-9CF3-BEC76A2663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AB516762-AC5E-A848-A327-44D93F30C3B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AA49D4D4-2A96-8D45-AC4C-8B83EE4A6BB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6BA7D32E-2D28-3F42-A546-7F45D886948C}"/>
              </a:ext>
            </a:extLst>
          </p:cNvPr>
          <p:cNvSpPr txBox="1"/>
          <p:nvPr/>
        </p:nvSpPr>
        <p:spPr>
          <a:xfrm>
            <a:off x="1721530" y="6345191"/>
            <a:ext cx="5721118" cy="276999"/>
          </a:xfrm>
          <a:prstGeom prst="rect">
            <a:avLst/>
          </a:prstGeom>
          <a:noFill/>
        </p:spPr>
        <p:txBody>
          <a:bodyPr wrap="none" rtlCol="0">
            <a:spAutoFit/>
          </a:bodyPr>
          <a:lstStyle/>
          <a:p>
            <a:r>
              <a:rPr lang="en-US" sz="1200" i="1"/>
              <a:t>This unit satisfies FMCSA’s ELDT requirements for units A1.3.3, BA1.3.3, B1.3.3, and C1.14</a:t>
            </a:r>
          </a:p>
        </p:txBody>
      </p:sp>
    </p:spTree>
    <p:extLst>
      <p:ext uri="{BB962C8B-B14F-4D97-AF65-F5344CB8AC3E}">
        <p14:creationId xmlns:p14="http://schemas.microsoft.com/office/powerpoint/2010/main" val="1383084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5" name="Content Placeholder 4">
            <a:extLst>
              <a:ext uri="{FF2B5EF4-FFF2-40B4-BE49-F238E27FC236}">
                <a16:creationId xmlns:a16="http://schemas.microsoft.com/office/drawing/2014/main" id="{158FD5AE-5C6C-A048-9EE1-079DF7551558}"/>
              </a:ext>
            </a:extLst>
          </p:cNvPr>
          <p:cNvSpPr>
            <a:spLocks noGrp="1"/>
          </p:cNvSpPr>
          <p:nvPr>
            <p:ph idx="1"/>
          </p:nvPr>
        </p:nvSpPr>
        <p:spPr/>
        <p:txBody>
          <a:bodyPr/>
          <a:lstStyle/>
          <a:p>
            <a:pPr marL="0" indent="0">
              <a:buNone/>
            </a:pPr>
            <a:r>
              <a:rPr lang="en-US" b="1">
                <a:cs typeface="Calibri"/>
              </a:rPr>
              <a:t>Drawbridges</a:t>
            </a:r>
          </a:p>
          <a:p>
            <a:r>
              <a:rPr lang="en-US">
                <a:cs typeface="Calibri"/>
              </a:rPr>
              <a:t>Stop at drawbridges that do not have a signal light or traffic control attendant</a:t>
            </a:r>
          </a:p>
          <a:p>
            <a:r>
              <a:rPr lang="en-US">
                <a:cs typeface="Calibri"/>
              </a:rPr>
              <a:t>Stop at least 50 feet before the draw of the bridge. Look to make sure the draw is completely closed before crossing. You do not need to stop, but must slow down and make sure it’s safe, when:</a:t>
            </a:r>
          </a:p>
          <a:p>
            <a:pPr lvl="1">
              <a:buFont typeface="Courier New" panose="02070309020205020404" pitchFamily="49" charset="0"/>
              <a:buChar char="o"/>
            </a:pPr>
            <a:r>
              <a:rPr lang="en-US" sz="2100">
                <a:cs typeface="Calibri"/>
              </a:rPr>
              <a:t>There is a traffic light showing green.</a:t>
            </a:r>
          </a:p>
          <a:p>
            <a:pPr lvl="1">
              <a:buFont typeface="Courier New" panose="02070309020205020404" pitchFamily="49" charset="0"/>
              <a:buChar char="o"/>
            </a:pPr>
            <a:r>
              <a:rPr lang="en-US" sz="2100">
                <a:cs typeface="Calibri"/>
              </a:rPr>
              <a:t>The bridge has an attendant or traffic officer who controls traffic whenever the bridge opens.</a:t>
            </a:r>
          </a:p>
          <a:p>
            <a:endParaRPr lang="en-US"/>
          </a:p>
        </p:txBody>
      </p:sp>
      <p:sp>
        <p:nvSpPr>
          <p:cNvPr id="2" name="Slide Number Placeholder 1">
            <a:extLst>
              <a:ext uri="{FF2B5EF4-FFF2-40B4-BE49-F238E27FC236}">
                <a16:creationId xmlns:a16="http://schemas.microsoft.com/office/drawing/2014/main" id="{E7FCF279-1F53-C344-BA6C-EDA1F43CFA4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107</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E5C6DA-B0B3-FF44-90C4-DF9438D825E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30AF0F6-CE89-1E43-B099-485E6437AB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65354E-CFC0-0B45-8525-F5ADA05484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E57B32-8C20-3B4A-92C7-CC13540FEA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55AFFF-3B05-604A-AC3A-B847A6F35F2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4E119E-A919-2443-B58B-C1524AE8A7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F0A125-87C3-1445-9F6F-6BD22184F6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A22448-E937-F74A-A5C9-D87609FD3B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EE4772-D69F-0B4A-8CED-EFCF62F7B0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EB864-0807-184D-8C3A-4BB79FB8B0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43AFC3-517A-FB44-809E-5B47C7B9D4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A7966-8794-7D4E-B6BF-EB0E7E12F7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1B1E41B-CBBF-1A4C-8B1C-B5C0FF176F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ED38F42-DE6A-344F-B994-B40D1C0E418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472891-DB3B-6646-B1EA-583313A425F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C67D490B-7F14-C343-89DC-1CABDDEC04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E39990A-2F4E-3D44-B8A3-E8B4165B2B3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04039AA8-D220-CD41-9C5E-9FD54345BE0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9525ED82-D0DC-9D4B-ADC8-9F4A697C062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73D4194D-0FB9-894E-919E-F75FE8665E9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709440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769A-F8FF-4C6C-842C-ED19DE9FBFC9}"/>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1ABB9EA7-5DF4-43A4-974E-7D891C9273E1}"/>
              </a:ext>
            </a:extLst>
          </p:cNvPr>
          <p:cNvSpPr>
            <a:spLocks noGrp="1"/>
          </p:cNvSpPr>
          <p:nvPr>
            <p:ph idx="1"/>
          </p:nvPr>
        </p:nvSpPr>
        <p:spPr/>
        <p:txBody>
          <a:bodyPr/>
          <a:lstStyle/>
          <a:p>
            <a:pPr marL="0" indent="0">
              <a:buNone/>
            </a:pPr>
            <a:r>
              <a:rPr lang="en-US" sz="1800" b="1"/>
              <a:t>Railroad Grade Crossing Environments Overview</a:t>
            </a:r>
          </a:p>
          <a:p>
            <a:r>
              <a:rPr lang="en-US" sz="1800"/>
              <a:t>Highway-railroad grade crossings are intersections where a highway crosses a railroad at-grade. They are also called level crossings in Canada &amp; other countries.</a:t>
            </a:r>
          </a:p>
          <a:p>
            <a:r>
              <a:rPr lang="en-US" sz="1800"/>
              <a:t>To avoid collisions, warning/control devices are required at grade crossings </a:t>
            </a:r>
          </a:p>
          <a:p>
            <a:r>
              <a:rPr lang="en-US" sz="1800"/>
              <a:t>Active Grade Crossings have:</a:t>
            </a:r>
          </a:p>
          <a:p>
            <a:pPr lvl="1"/>
            <a:r>
              <a:rPr lang="en-US"/>
              <a:t>Active warning and control devices such as bells, flashing lights, &amp; gates </a:t>
            </a:r>
          </a:p>
          <a:p>
            <a:pPr lvl="1"/>
            <a:r>
              <a:rPr lang="en-US"/>
              <a:t>Passive warning devices such as crossbucks (x-shaped signs that mean yield to the train), yield, or stop signs and pavement markings.  </a:t>
            </a:r>
          </a:p>
          <a:p>
            <a:r>
              <a:rPr lang="en-US" sz="1800"/>
              <a:t>Passive Grade Crossings have only passive warning devices. These warning/control devices are specified in the </a:t>
            </a:r>
            <a:r>
              <a:rPr lang="en-US" sz="1800">
                <a:hlinkClick r:id="rId2" tooltip="Manual of Uniform Traffic Control Devices"/>
              </a:rPr>
              <a:t>Manual of Uniform Traffic Control Devices</a:t>
            </a:r>
            <a:r>
              <a:rPr lang="en-US" sz="1800"/>
              <a:t> (MUTCD).</a:t>
            </a:r>
          </a:p>
        </p:txBody>
      </p:sp>
      <p:sp>
        <p:nvSpPr>
          <p:cNvPr id="4" name="Slide Number Placeholder 3">
            <a:extLst>
              <a:ext uri="{FF2B5EF4-FFF2-40B4-BE49-F238E27FC236}">
                <a16:creationId xmlns:a16="http://schemas.microsoft.com/office/drawing/2014/main" id="{2738874E-9138-4E4F-9190-8277AC2F1F11}"/>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108</a:t>
            </a:fld>
            <a:endParaRPr lang="en-US"/>
          </a:p>
        </p:txBody>
      </p:sp>
      <p:sp>
        <p:nvSpPr>
          <p:cNvPr id="5" name="Oval 4">
            <a:extLst>
              <a:ext uri="{FF2B5EF4-FFF2-40B4-BE49-F238E27FC236}">
                <a16:creationId xmlns:a16="http://schemas.microsoft.com/office/drawing/2014/main" id="{A9FA4BB4-4FC4-4741-A770-021991BF33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0AE78A-C283-C846-9FDD-3FA7000DB3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19F216-CFDE-5642-B90B-44A0075BE1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87BDEC-2C08-594D-9CF8-AB40F9C5D58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F601CB-A1C5-504C-8CAC-B2350285B50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1C196F5-0679-A747-97F4-1A3A4A922B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B7EA9BB-62F5-C94C-9315-5EF0697180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E13C10-AA9F-704B-A2A0-AD27209E62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E2F19D2-7F65-BB47-A69D-009116F87F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864EAE-78DE-804B-93D2-042C27F493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307BCC-928F-8942-826D-A98F3940B0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584D98-F76E-9E40-9FCF-33C9090868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04511D-4504-3746-82A2-5C32B8CDAFC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BEA0E-BA76-6F4A-A4D6-D41681088E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A9A5BD-3425-FB43-9248-A55D39124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8E28A9E3-B847-164C-A7F1-49659BA8949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5340DB3-E52E-B143-A208-D12D1F8FD4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0E1D3D13-726B-C548-8785-B863FC92AC1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856FD52-74C6-354D-A1C6-0C2194123EA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987BBD4F-31C5-924C-A107-D841BF392EF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8502278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435B9-5ACE-4D72-ABC4-28D8CFE49D94}"/>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6B27CF2D-EBE6-4879-8C4D-375A63617C7F}"/>
              </a:ext>
            </a:extLst>
          </p:cNvPr>
          <p:cNvSpPr>
            <a:spLocks noGrp="1"/>
          </p:cNvSpPr>
          <p:nvPr>
            <p:ph idx="1"/>
          </p:nvPr>
        </p:nvSpPr>
        <p:spPr/>
        <p:txBody>
          <a:bodyPr/>
          <a:lstStyle/>
          <a:p>
            <a:r>
              <a:rPr lang="en-US" sz="2400"/>
              <a:t>Grade crossings may be public or private:</a:t>
            </a:r>
          </a:p>
          <a:p>
            <a:pPr lvl="1">
              <a:buFont typeface="Courier New" panose="02070309020205020404" pitchFamily="49" charset="0"/>
              <a:buChar char="o"/>
            </a:pPr>
            <a:r>
              <a:rPr lang="en-US" sz="2400"/>
              <a:t>Public grade crossings are roadways that are under the jurisdiction of, and maintained by, a public authority. </a:t>
            </a:r>
          </a:p>
          <a:p>
            <a:pPr lvl="1">
              <a:buFont typeface="Courier New" panose="02070309020205020404" pitchFamily="49" charset="0"/>
              <a:buChar char="o"/>
            </a:pPr>
            <a:r>
              <a:rPr lang="en-US" sz="2400"/>
              <a:t>Private grade crossings are on privately owned roadways, such as on a farm or industrial area, and are intended for use by the owner or by the owner’s licensees &amp; invitees. A private crossing is not intended for public use and is not maintained by a public highway authority. </a:t>
            </a:r>
          </a:p>
          <a:p>
            <a:endParaRPr lang="en-US"/>
          </a:p>
        </p:txBody>
      </p:sp>
      <p:sp>
        <p:nvSpPr>
          <p:cNvPr id="4" name="Slide Number Placeholder 3">
            <a:extLst>
              <a:ext uri="{FF2B5EF4-FFF2-40B4-BE49-F238E27FC236}">
                <a16:creationId xmlns:a16="http://schemas.microsoft.com/office/drawing/2014/main" id="{3B6E48EE-D485-43F0-8B5F-9CCA617929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109</a:t>
            </a:fld>
            <a:endParaRPr lang="en-US"/>
          </a:p>
        </p:txBody>
      </p:sp>
      <p:sp>
        <p:nvSpPr>
          <p:cNvPr id="6" name="Oval 5">
            <a:extLst>
              <a:ext uri="{FF2B5EF4-FFF2-40B4-BE49-F238E27FC236}">
                <a16:creationId xmlns:a16="http://schemas.microsoft.com/office/drawing/2014/main" id="{7C403F04-662B-0046-982C-5F155ECAE3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F8D98B-5BB3-0C4D-ACA4-B3DD2BEDAF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9104C0-B351-E540-BA2F-BDC3817ECC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E5E8BF-2607-2643-91F1-C7FEB1DE24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8656E3-6C6E-C747-BE7E-21D7260224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F9F86B-2636-2C42-B04E-C6F4F66694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F2A808-1E25-EF47-B513-4568140DFD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95CEF3-0A33-C048-AAAA-78A1203D69C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0606A7-E87E-C048-8890-2ED070EE30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91A860-A48C-7A4F-82C0-5AD363D210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1EDA679-87F5-0E4C-A128-D50544FF01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C23A10-7F2D-6C46-852C-A1523ED6B05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DE2CEB-CC8D-0F4C-991E-3A1754AF88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FAF112D-64AF-874C-8948-94DA7D69FA4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089065-FA60-5042-8903-5E158ECA146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41B92293-122C-E347-B7E4-F5581F7348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9B16BE8-F1B4-9D4A-812B-7731743C022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0FADDBC-D58A-FA4F-B42C-7F4E37ABCB9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2E80EE2-4FC1-4F41-8B4B-472E37693FC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E710B50-AB1C-AE47-B9BA-34EB21E6E54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5153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Wheels, rims and tires </a:t>
            </a:r>
          </a:p>
          <a:p>
            <a:r>
              <a:rPr lang="en-US" sz="1800">
                <a:cs typeface="Calibri"/>
              </a:rPr>
              <a:t>The wheel is the metal part the tire is fit into. The rim is the other edge of the wheel. Tires are the rubber portion of the wheel that grips the road.</a:t>
            </a:r>
          </a:p>
          <a:p>
            <a:r>
              <a:rPr lang="en-US" sz="1800">
                <a:cs typeface="Calibri"/>
              </a:rPr>
              <a:t>Tire rating: Tires are rated on treadwear, traction performance, temperature resistance and tire load. These ratings are marked on the sidewall of the tire.  </a:t>
            </a:r>
          </a:p>
          <a:p>
            <a:r>
              <a:rPr lang="en-US" sz="1800">
                <a:cs typeface="Calibri"/>
              </a:rPr>
              <a:t>Tire Load is the maximum safe weight a tire can carry at a specified pressure. This rating is stated on the side of each tire.</a:t>
            </a:r>
          </a:p>
          <a:p>
            <a:r>
              <a:rPr lang="en-US" sz="1800">
                <a:cs typeface="Calibri"/>
              </a:rPr>
              <a:t>The steering wheels (the wheels that determine the direction your vehicle moves) are the front axle tires and wheels.  </a:t>
            </a:r>
          </a:p>
          <a:p>
            <a:endParaRPr lang="en-US" sz="1800" i="1">
              <a:cs typeface="Calibri"/>
            </a:endParaRPr>
          </a:p>
          <a:p>
            <a:endParaRPr lang="en-US" sz="1800" i="1">
              <a:cs typeface="Calibri"/>
            </a:endParaRPr>
          </a:p>
          <a:p>
            <a:endParaRPr lang="en-US" sz="1800" i="1">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and </a:t>
            </a:r>
            <a:r>
              <a:rPr lang="en-US" sz="1400" i="1">
                <a:cs typeface="Calibri"/>
                <a:hlinkClick r:id="rId4"/>
              </a:rPr>
              <a:t>www.nhtsa.gov/equipment/tires</a:t>
            </a:r>
            <a:endParaRPr lang="en-US" sz="1400" i="1">
              <a:cs typeface="Calibri"/>
            </a:endParaRPr>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069230-5CC3-6242-9D35-FDF530C4D78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8A076D-8A81-DB4B-84C6-C9516DB042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85D4B3-8BBB-3740-8E94-C251E940BD8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1C880DBF-EA9D-2049-9BD3-FCE08738ED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39C958-5A92-A445-AE50-BEBC461CBF8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316FD72-049C-FE42-A844-BE5E6EC37E7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1C7E6B41-F198-124B-AE69-F106A4C2F69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91700DCE-F8DE-AA47-BDDF-2234CED78F5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962E03A8-5488-324E-B739-DF03C81C820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8051162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pic>
        <p:nvPicPr>
          <p:cNvPr id="12" name="Content Placeholder 11" descr="Graphical user interface, application, Word&#10;&#10;Description automatically generated">
            <a:extLst>
              <a:ext uri="{FF2B5EF4-FFF2-40B4-BE49-F238E27FC236}">
                <a16:creationId xmlns:a16="http://schemas.microsoft.com/office/drawing/2014/main" id="{D475F170-4B45-FF4D-8470-E2EE4FD69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640" y="1825625"/>
            <a:ext cx="6444719" cy="4351338"/>
          </a:xfrm>
        </p:spPr>
      </p:pic>
      <p:sp>
        <p:nvSpPr>
          <p:cNvPr id="2" name="Slide Number Placeholder 1">
            <a:extLst>
              <a:ext uri="{FF2B5EF4-FFF2-40B4-BE49-F238E27FC236}">
                <a16:creationId xmlns:a16="http://schemas.microsoft.com/office/drawing/2014/main" id="{7DD79D5D-8AFD-CB42-B7B1-684357CD005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110</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3528EF-4499-5948-9D27-62B1E32AAC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B861C6-33F1-694E-A155-F71D9D32FFE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1F0EF2-DC8A-194A-BA6E-DE920245F6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8B1241-5157-1D49-BC1D-2860E027513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565DB0-E8E1-4B42-95EB-AE8229E97F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E1BF6B-3694-0F4A-86EC-04053804AD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050A4E-2981-F144-BADC-4CFE0A1344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5CE19D-7B2A-EA45-A3D6-AFDB52C4904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346CB2-D916-704B-A992-3B503F52D2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8183D4-927C-2E4D-A7F3-B94206E5C34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C0E5587-E5B7-FE4C-9CFB-2882A97D88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E6BD061-8F52-4940-B16E-A267520E11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F46DA1D-5840-AF4F-B003-CFA90BD5D8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6FA347B-0BA8-C442-AB04-9941ECACAEE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5F03234-CC69-DC4E-950F-290EAA90F36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064B4097-397A-5B4B-9DA2-BC9391F267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6B78486-3375-E848-A543-F70763D2EDB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90FE2024-196E-6A4B-851B-259794ABD3E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6C7115F4-4E85-3646-B956-AF5CE34CEA3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DAFF9007-B6AD-8542-BB4D-B7FA5FE0200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71845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pic>
        <p:nvPicPr>
          <p:cNvPr id="13" name="Content Placeholder 12" descr="Graphical user interface, application, Word&#10;&#10;Description automatically generated">
            <a:extLst>
              <a:ext uri="{FF2B5EF4-FFF2-40B4-BE49-F238E27FC236}">
                <a16:creationId xmlns:a16="http://schemas.microsoft.com/office/drawing/2014/main" id="{0F88FF6D-47B2-C94A-84B2-69A39E28C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736" y="1825625"/>
            <a:ext cx="5558527" cy="4351338"/>
          </a:xfrm>
        </p:spPr>
      </p:pic>
      <p:sp>
        <p:nvSpPr>
          <p:cNvPr id="2" name="Slide Number Placeholder 1">
            <a:extLst>
              <a:ext uri="{FF2B5EF4-FFF2-40B4-BE49-F238E27FC236}">
                <a16:creationId xmlns:a16="http://schemas.microsoft.com/office/drawing/2014/main" id="{0C58CB18-AAFB-1442-B613-0F055B971B0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111</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E0CF15-7652-204E-8796-D8128CFAF6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007664-11BE-C44E-9423-0F3B885B6B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0225B9-3C70-EC4E-8A25-9F9ED6E6AD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977B01-039A-C144-9808-637C73997EA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1507C6-A441-5E47-B448-A781043A8A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0A74A3-56CC-284A-A7E7-B8BC0F98C4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03B008-19FC-F546-8AB5-B04A21AFD7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D43C57-A8A3-E044-A046-2A6C1AF60E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833FBF-F4E2-A448-9752-30BFDC06E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2D26362-0E11-B745-B9A8-6CBC954422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D1DFDE-EBB7-C348-8175-EB3945A9E1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B8EDD51-CAC0-484D-BD35-2BF03D678E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70746B-E690-774C-9398-890F056FA4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4979598-E1EE-6743-A4C5-8AB547CDB8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31532F1-851C-AD4F-BB7B-E6E4499F634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6CCFE329-EE72-F948-A797-ED713D260A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1D6C0CD-9749-664F-B8B2-FE9615CA64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C2453660-80AA-B740-8FB2-EFDED146841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0DC6848D-8FCA-1E4C-B085-1B7041767FB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23AA6F48-61D7-0449-8369-D9C12576056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317935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5782-8BFC-412F-BAE0-A5A4DE995E0F}"/>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8E72627D-AFF4-4BA0-88D3-8BA952D7F667}"/>
              </a:ext>
            </a:extLst>
          </p:cNvPr>
          <p:cNvSpPr>
            <a:spLocks noGrp="1"/>
          </p:cNvSpPr>
          <p:nvPr>
            <p:ph idx="1"/>
          </p:nvPr>
        </p:nvSpPr>
        <p:spPr/>
        <p:txBody>
          <a:bodyPr/>
          <a:lstStyle/>
          <a:p>
            <a:pPr marL="0" indent="0">
              <a:buNone/>
            </a:pPr>
            <a:r>
              <a:rPr lang="en-US" sz="1800" b="1" i="0" u="none" strike="noStrike" baseline="0">
                <a:solidFill>
                  <a:srgbClr val="000000"/>
                </a:solidFill>
                <a:latin typeface="Arial" panose="020B0604020202020204" pitchFamily="34" charset="0"/>
              </a:rPr>
              <a:t>These vehicles are required to stop at all railroad grade crossings: </a:t>
            </a:r>
            <a:endParaRPr lang="en-US" sz="1800" b="0" i="0" u="none" strike="noStrike" baseline="0">
              <a:solidFill>
                <a:srgbClr val="000000"/>
              </a:solidFill>
              <a:latin typeface="Arial" panose="020B0604020202020204" pitchFamily="34" charset="0"/>
            </a:endParaRPr>
          </a:p>
          <a:p>
            <a:r>
              <a:rPr lang="en-US" sz="1800" i="0" u="none" strike="noStrike" baseline="0">
                <a:solidFill>
                  <a:srgbClr val="000000"/>
                </a:solidFill>
                <a:latin typeface="Arial" panose="020B0604020202020204" pitchFamily="34" charset="0"/>
              </a:rPr>
              <a:t>Buses carrying passengers</a:t>
            </a:r>
          </a:p>
          <a:p>
            <a:r>
              <a:rPr lang="en-US" sz="1800" i="0" u="none" strike="noStrike" baseline="0">
                <a:solidFill>
                  <a:srgbClr val="000000"/>
                </a:solidFill>
                <a:latin typeface="Arial" panose="020B0604020202020204" pitchFamily="34" charset="0"/>
              </a:rPr>
              <a:t>School buses (whether carrying passengers or not)</a:t>
            </a:r>
            <a:endParaRPr lang="en-US" sz="1800">
              <a:solidFill>
                <a:srgbClr val="000000"/>
              </a:solidFill>
              <a:latin typeface="Arial" panose="020B0604020202020204" pitchFamily="34" charset="0"/>
            </a:endParaRPr>
          </a:p>
          <a:p>
            <a:r>
              <a:rPr lang="en-US" sz="1800" i="0" u="none" strike="noStrike" baseline="0">
                <a:solidFill>
                  <a:srgbClr val="000000"/>
                </a:solidFill>
                <a:latin typeface="Arial" panose="020B0604020202020204" pitchFamily="34" charset="0"/>
              </a:rPr>
              <a:t>Placarded vehicles</a:t>
            </a:r>
          </a:p>
          <a:p>
            <a:pPr marL="0" indent="0">
              <a:buNone/>
            </a:pPr>
            <a:endParaRPr lang="en-US" sz="1800" i="0" u="none" strike="noStrike" baseline="0">
              <a:solidFill>
                <a:srgbClr val="000000"/>
              </a:solidFill>
              <a:latin typeface="Arial" panose="020B0604020202020204" pitchFamily="34" charset="0"/>
            </a:endParaRPr>
          </a:p>
          <a:p>
            <a:pPr marL="0" indent="0">
              <a:buNone/>
            </a:pPr>
            <a:r>
              <a:rPr lang="en-US" sz="1800" b="1" i="0" u="none" strike="noStrike" baseline="0">
                <a:solidFill>
                  <a:srgbClr val="000000"/>
                </a:solidFill>
                <a:latin typeface="Arial" panose="020B0604020202020204" pitchFamily="34" charset="0"/>
              </a:rPr>
              <a:t>Railroad Grade Crossing Violation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You will be disqualified from operating a commercial motor vehicle for: </a:t>
            </a:r>
          </a:p>
          <a:p>
            <a:r>
              <a:rPr lang="en-US" sz="1800" b="0" i="0" u="none" strike="noStrike" baseline="0">
                <a:solidFill>
                  <a:srgbClr val="000000"/>
                </a:solidFill>
                <a:latin typeface="Arial" panose="020B0604020202020204" pitchFamily="34" charset="0"/>
              </a:rPr>
              <a:t>60 days if you are convicted of a railroad grade crossing violation.</a:t>
            </a:r>
          </a:p>
          <a:p>
            <a:r>
              <a:rPr lang="en-US" sz="1800" b="0" i="0" u="none" strike="noStrike" baseline="0">
                <a:solidFill>
                  <a:srgbClr val="000000"/>
                </a:solidFill>
                <a:latin typeface="Arial" panose="020B0604020202020204" pitchFamily="34" charset="0"/>
              </a:rPr>
              <a:t>120 days if, during any three-year period, you are convicted of two railroad grade crossing violations arising from separate incidents.</a:t>
            </a:r>
          </a:p>
          <a:p>
            <a:r>
              <a:rPr lang="en-US" sz="1800" b="0" i="0" u="none" strike="noStrike" baseline="0">
                <a:solidFill>
                  <a:srgbClr val="000000"/>
                </a:solidFill>
                <a:latin typeface="Arial" panose="020B0604020202020204" pitchFamily="34" charset="0"/>
              </a:rPr>
              <a:t>One year if, during any three-year period, you are convicted of three or more railroad grade crossing violations arising from separate incidents.</a:t>
            </a:r>
          </a:p>
          <a:p>
            <a:pPr marL="0" indent="0">
              <a:buNone/>
            </a:pPr>
            <a:endParaRPr lang="en-US" sz="1800" i="0" u="none" strike="noStrike" baseline="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143C189-C484-453F-AB1C-81AB6509C16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112</a:t>
            </a:fld>
            <a:endParaRPr lang="en-US"/>
          </a:p>
        </p:txBody>
      </p:sp>
      <p:sp>
        <p:nvSpPr>
          <p:cNvPr id="5" name="Oval 4">
            <a:extLst>
              <a:ext uri="{FF2B5EF4-FFF2-40B4-BE49-F238E27FC236}">
                <a16:creationId xmlns:a16="http://schemas.microsoft.com/office/drawing/2014/main" id="{BD00E576-785F-C142-AEDC-19E65CEE60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8EB20D-52C2-CE47-922B-50E6F9A1CF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3CA8CE-22AD-BF4E-A2F3-183D008D18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54C678-BFB4-5248-8A27-9204B9250D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E213AC-E23F-3A42-8EDB-361A230DD6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106444-0D5C-BE47-A230-6257826ACD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91A7EC-7F7C-4A44-B635-F3EE3854C9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B67AEA-C694-3D4E-AE2C-FB84B824F3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5452F48-9B81-034B-BDC9-4EB3EACD7C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18941F-0EA0-0442-BF5B-8FBC0BC7AF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3F7CF0-3281-0D48-AC0C-2F0ADC857E7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E94FE7-36D0-934E-BEE9-53CE65FDD4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7E3010B-24DE-9145-A4F0-680BB37FDE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F735622-6824-9446-BD2D-5F698A570F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C70C86-25D9-B24B-BDA8-3AAC4BB73DF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1967C373-4978-4142-829E-09ADBC04042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7899C3-BC54-9E4C-A280-654016CD5AD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30FEF81F-D841-9144-86BB-68749DAF2E7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7E3998E4-560D-1447-AC00-EC77D0DE765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F0045667-1183-6242-A98D-69B5912E931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956744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F85FFC60-3594-401D-B9C3-58F9B1D3C242}"/>
              </a:ext>
            </a:extLst>
          </p:cNvPr>
          <p:cNvSpPr>
            <a:spLocks noGrp="1"/>
          </p:cNvSpPr>
          <p:nvPr>
            <p:ph type="title"/>
          </p:nvPr>
        </p:nvSpPr>
        <p:spPr/>
        <p:txBody>
          <a:bodyPr/>
          <a:lstStyle/>
          <a:p>
            <a:r>
              <a:rPr lang="en-US" sz="2550">
                <a:ea typeface="+mj-lt"/>
                <a:cs typeface="+mj-lt"/>
              </a:rPr>
              <a:t>Railroad (RR)-Highway Grade Crossings &amp; Drawbridges </a:t>
            </a:r>
            <a:endParaRPr lang="en-US" altLang="en-US" sz="2550"/>
          </a:p>
        </p:txBody>
      </p:sp>
      <p:sp>
        <p:nvSpPr>
          <p:cNvPr id="232451" name="Content Placeholder 2">
            <a:extLst>
              <a:ext uri="{FF2B5EF4-FFF2-40B4-BE49-F238E27FC236}">
                <a16:creationId xmlns:a16="http://schemas.microsoft.com/office/drawing/2014/main" id="{24DFBB27-D4EA-41F5-B07A-A793973CD417}"/>
              </a:ext>
            </a:extLst>
          </p:cNvPr>
          <p:cNvSpPr>
            <a:spLocks noGrp="1"/>
          </p:cNvSpPr>
          <p:nvPr>
            <p:ph idx="1"/>
          </p:nvPr>
        </p:nvSpPr>
        <p:spPr/>
        <p:txBody>
          <a:bodyPr/>
          <a:lstStyle/>
          <a:p>
            <a:r>
              <a:rPr lang="en-US" altLang="en-US"/>
              <a:t>11 times more likely to be fatal</a:t>
            </a:r>
            <a:endParaRPr lang="en-US" altLang="en-US">
              <a:cs typeface="Calibri"/>
            </a:endParaRPr>
          </a:p>
          <a:p>
            <a:r>
              <a:rPr lang="en-US" altLang="en-US"/>
              <a:t>Do not shift gears while crossing tracks</a:t>
            </a:r>
            <a:endParaRPr lang="en-US" altLang="en-US">
              <a:cs typeface="Calibri"/>
            </a:endParaRPr>
          </a:p>
          <a:p>
            <a:r>
              <a:rPr lang="en-US" altLang="en-US"/>
              <a:t>Don’t rely on RR crossing warning lights or gates</a:t>
            </a:r>
            <a:endParaRPr lang="en-US" altLang="en-US">
              <a:cs typeface="Calibri"/>
            </a:endParaRPr>
          </a:p>
          <a:p>
            <a:r>
              <a:rPr lang="en-US" altLang="en-US"/>
              <a:t>Watch for vehicles that are required to stop at crossings</a:t>
            </a:r>
          </a:p>
          <a:p>
            <a:r>
              <a:rPr lang="en-US" altLang="en-US">
                <a:cs typeface="Calibri"/>
              </a:rPr>
              <a:t>Never race a train to the crossing</a:t>
            </a:r>
          </a:p>
          <a:p>
            <a:r>
              <a:rPr lang="en-US" altLang="en-US"/>
              <a:t>Look for a second train</a:t>
            </a:r>
          </a:p>
          <a:p>
            <a:pPr lvl="1">
              <a:buFont typeface="Courier New" panose="02070309020205020404" pitchFamily="49" charset="0"/>
              <a:buChar char="o"/>
            </a:pPr>
            <a:r>
              <a:rPr lang="en-US" altLang="en-US" sz="2100">
                <a:cs typeface="Calibri"/>
              </a:rPr>
              <a:t>Eliminate all distractions &amp; noises to listen for trains</a:t>
            </a:r>
          </a:p>
        </p:txBody>
      </p:sp>
      <p:sp>
        <p:nvSpPr>
          <p:cNvPr id="2" name="Slide Number Placeholder 1">
            <a:extLst>
              <a:ext uri="{FF2B5EF4-FFF2-40B4-BE49-F238E27FC236}">
                <a16:creationId xmlns:a16="http://schemas.microsoft.com/office/drawing/2014/main" id="{07081D23-92BB-8745-83FF-B6502A367F24}"/>
              </a:ext>
            </a:extLst>
          </p:cNvPr>
          <p:cNvSpPr>
            <a:spLocks noGrp="1"/>
          </p:cNvSpPr>
          <p:nvPr>
            <p:ph type="sldNum" sz="quarter" idx="10"/>
          </p:nvPr>
        </p:nvSpPr>
        <p:spPr/>
        <p:txBody>
          <a:bodyPr/>
          <a:lstStyle/>
          <a:p>
            <a:r>
              <a:rPr lang="en-US" altLang="en-US"/>
              <a:t> / </a:t>
            </a:r>
            <a:fld id="{C6AC2714-FA1C-4857-811B-0E0524E191A1}" type="slidenum">
              <a:rPr lang="en-US" altLang="en-US" smtClean="0"/>
              <a:pPr/>
              <a:t>113</a:t>
            </a:fld>
            <a:endParaRPr lang="en-US" altLang="en-US"/>
          </a:p>
        </p:txBody>
      </p:sp>
      <p:sp>
        <p:nvSpPr>
          <p:cNvPr id="5" name="Oval 4">
            <a:extLst>
              <a:ext uri="{FF2B5EF4-FFF2-40B4-BE49-F238E27FC236}">
                <a16:creationId xmlns:a16="http://schemas.microsoft.com/office/drawing/2014/main" id="{FBDFA7E4-0A7B-8049-A1D5-FD317817A7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ACDFBD2-86B5-FB41-9BBD-1684218B28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B1656C-8EBD-3B48-BE84-9DE43D4814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1E5EEA-46B8-7840-A60A-7403EDBC15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5BEA59-F16F-0448-A6FF-E1D4C0BF9FC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319D02E-52C4-FF45-AD05-AEC1DFC30C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EB740E-FC52-B84A-A7CC-28B9D0FBB4A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51087E-BB25-7842-A5D9-6E9BFACA839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513DB8-142A-0644-BAC3-3AAD08EA01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84F16B-5B6B-0342-94E3-EC82CB9D1F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301102-61CF-6244-AA1B-07501129E4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9A8B44-7F92-0B44-BE6B-C77980F653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8EF851-46E1-4E40-A18F-579659BF8B9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1AE859-9B40-E241-A748-B085645E47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302BE2-3347-F244-9682-DB8425E20BF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FF28FE31-D180-714E-B486-6D57255E9A8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E1A53F-C367-E344-A96F-905F1A05F5F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EF731FB8-8549-D949-B5EF-69A0C9CF002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84075199-2C09-904E-8D90-5E84DC3C2FE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81DB78DD-111B-8B46-B3E0-3528332C593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216775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7EA-6A40-428C-BC39-141EEEF6EE1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38C0BA40-AAB0-4B13-A55A-7264D4555B0D}"/>
              </a:ext>
            </a:extLst>
          </p:cNvPr>
          <p:cNvSpPr>
            <a:spLocks noGrp="1"/>
          </p:cNvSpPr>
          <p:nvPr>
            <p:ph idx="1"/>
          </p:nvPr>
        </p:nvSpPr>
        <p:spPr/>
        <p:txBody>
          <a:bodyPr/>
          <a:lstStyle/>
          <a:p>
            <a:pPr marL="0" indent="0">
              <a:buNone/>
            </a:pPr>
            <a:r>
              <a:rPr lang="en-US" b="1" i="0" u="none" strike="noStrike" baseline="0">
                <a:solidFill>
                  <a:srgbClr val="000000"/>
                </a:solidFill>
                <a:latin typeface="Arial" panose="020B0604020202020204" pitchFamily="34" charset="0"/>
              </a:rPr>
              <a:t>Stalling on Railroad Tracks </a:t>
            </a:r>
            <a:endParaRPr lang="en-US" b="0" i="0" u="none" strike="noStrike" baseline="0">
              <a:solidFill>
                <a:srgbClr val="000000"/>
              </a:solidFill>
              <a:latin typeface="Arial" panose="020B0604020202020204" pitchFamily="34" charset="0"/>
            </a:endParaRPr>
          </a:p>
          <a:p>
            <a:r>
              <a:rPr lang="en-US"/>
              <a:t>Once you begin crossing the tracks, do not hesitate. Cross without stopping.</a:t>
            </a:r>
            <a:endParaRPr lang="en-US">
              <a:solidFill>
                <a:srgbClr val="000000"/>
              </a:solidFill>
              <a:latin typeface="Arial" panose="020B0604020202020204" pitchFamily="34" charset="0"/>
            </a:endParaRPr>
          </a:p>
          <a:p>
            <a:r>
              <a:rPr lang="en-US" b="0" i="0" u="none" strike="noStrike" baseline="0">
                <a:solidFill>
                  <a:srgbClr val="000000"/>
                </a:solidFill>
                <a:latin typeface="Arial" panose="020B0604020202020204" pitchFamily="34" charset="0"/>
              </a:rPr>
              <a:t>If your vehicle becomes stalled on railroad tracks and a train is approaching, </a:t>
            </a:r>
            <a:r>
              <a:rPr lang="en-US" b="0" i="0" u="sng" strike="noStrike" baseline="0">
                <a:solidFill>
                  <a:srgbClr val="000000"/>
                </a:solidFill>
                <a:latin typeface="Arial" panose="020B0604020202020204" pitchFamily="34" charset="0"/>
              </a:rPr>
              <a:t>leave the vehicle. </a:t>
            </a:r>
          </a:p>
          <a:p>
            <a:r>
              <a:rPr lang="en-US" b="0" i="0" u="none" strike="noStrike" baseline="0">
                <a:solidFill>
                  <a:srgbClr val="000000"/>
                </a:solidFill>
                <a:latin typeface="Arial" panose="020B0604020202020204" pitchFamily="34" charset="0"/>
              </a:rPr>
              <a:t>To avoid being struck by debris from the collision keep a safe distance from the tracks. </a:t>
            </a:r>
          </a:p>
          <a:p>
            <a:r>
              <a:rPr lang="en-US" b="0" i="0" u="none" strike="noStrike" baseline="0">
                <a:solidFill>
                  <a:srgbClr val="000000"/>
                </a:solidFill>
                <a:latin typeface="Arial" panose="020B0604020202020204" pitchFamily="34" charset="0"/>
              </a:rPr>
              <a:t>Walk quickly in a 45-degree angle away from the tracks in the direction from which the train is approaching. </a:t>
            </a:r>
            <a:endParaRPr lang="en-US"/>
          </a:p>
          <a:p>
            <a:endParaRPr lang="en-US"/>
          </a:p>
        </p:txBody>
      </p:sp>
      <p:sp>
        <p:nvSpPr>
          <p:cNvPr id="4" name="Slide Number Placeholder 3">
            <a:extLst>
              <a:ext uri="{FF2B5EF4-FFF2-40B4-BE49-F238E27FC236}">
                <a16:creationId xmlns:a16="http://schemas.microsoft.com/office/drawing/2014/main" id="{1EACBBBF-605F-4FE9-B548-78C247E504BB}"/>
              </a:ext>
            </a:extLst>
          </p:cNvPr>
          <p:cNvSpPr>
            <a:spLocks noGrp="1"/>
          </p:cNvSpPr>
          <p:nvPr>
            <p:ph type="sldNum" sz="quarter" idx="10"/>
          </p:nvPr>
        </p:nvSpPr>
        <p:spPr/>
        <p:txBody>
          <a:bodyPr/>
          <a:lstStyle/>
          <a:p>
            <a:r>
              <a:rPr lang="en-US" altLang="en-US"/>
              <a:t> / </a:t>
            </a:r>
            <a:fld id="{C6AC2714-FA1C-4857-811B-0E0524E191A1}" type="slidenum">
              <a:rPr lang="en-US" altLang="en-US" smtClean="0"/>
              <a:pPr/>
              <a:t>114</a:t>
            </a:fld>
            <a:endParaRPr lang="en-US" altLang="en-US"/>
          </a:p>
        </p:txBody>
      </p:sp>
      <p:sp>
        <p:nvSpPr>
          <p:cNvPr id="5" name="Oval 4">
            <a:extLst>
              <a:ext uri="{FF2B5EF4-FFF2-40B4-BE49-F238E27FC236}">
                <a16:creationId xmlns:a16="http://schemas.microsoft.com/office/drawing/2014/main" id="{1BB8B4BC-B49D-D840-B4BA-4E0A57970B1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3D13E6B-931E-A049-B8F0-AE65742887B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A4942D-ED10-144B-BBE6-31E4AD66B7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7903AF-DBDA-4D45-BC12-5651B55B38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4C9D0D-9D81-5D41-B26B-A9F93E7294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E47699-A189-3740-BE0D-69C29FC1D2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FA120E-B35F-6B46-8F97-9AF2ABF62E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C17CBE-B448-3C4C-852C-EA7EFCB47DB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0970F-4B9D-0546-8323-AF296DE597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7E3062-2A5A-624F-9052-317DEDECB0B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15DB3A-9ACA-0C4D-8EDA-4469CC808F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5F40EB-B42B-8B4D-9C2B-538AC25759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9FFF0A7-DD79-9F4D-8F21-071F827394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1EE7A2-0F0C-6A4A-8B75-A35A5303C53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9CBB558-4A69-EA45-ABC7-2EC60BB7F5F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BC50709-D040-A242-BCB2-D2B9526822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588C4F0-DD9A-DB4A-9C60-885EAAD7E0D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8687BFBE-9A55-A84E-B156-48DD8B3A0C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EACE351B-B7CE-1142-8B9B-6672D7EECC0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82E253A3-84B8-AC40-9A80-31F3AB170D1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577155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06Morto00">
            <a:extLst>
              <a:ext uri="{FF2B5EF4-FFF2-40B4-BE49-F238E27FC236}">
                <a16:creationId xmlns:a16="http://schemas.microsoft.com/office/drawing/2014/main" id="{7446D161-A719-4B57-A47B-77F648C5B2D4}"/>
              </a:ext>
            </a:extLst>
          </p:cNvPr>
          <p:cNvPicPr>
            <a:picLocks noChangeArrowheads="1"/>
          </p:cNvPicPr>
          <p:nvPr/>
        </p:nvPicPr>
        <p:blipFill>
          <a:blip r:embed="rId3">
            <a:extLst>
              <a:ext uri="{28A0092B-C50C-407E-A947-70E740481C1C}">
                <a14:useLocalDpi xmlns:a14="http://schemas.microsoft.com/office/drawing/2010/main" val="0"/>
              </a:ext>
            </a:extLst>
          </a:blip>
          <a:srcRect l="-864" r="3397" b="5511"/>
          <a:stretch>
            <a:fillRect/>
          </a:stretch>
        </p:blipFill>
        <p:spPr bwMode="auto">
          <a:xfrm>
            <a:off x="1456716" y="1434662"/>
            <a:ext cx="6130159" cy="42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94D5752-9B41-924C-9731-D2A3607F0F7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2" name="Slide Number Placeholder 1">
            <a:extLst>
              <a:ext uri="{FF2B5EF4-FFF2-40B4-BE49-F238E27FC236}">
                <a16:creationId xmlns:a16="http://schemas.microsoft.com/office/drawing/2014/main" id="{ABA1F139-503C-F642-97C7-D70D3159D7DC}"/>
              </a:ext>
            </a:extLst>
          </p:cNvPr>
          <p:cNvSpPr>
            <a:spLocks noGrp="1"/>
          </p:cNvSpPr>
          <p:nvPr>
            <p:ph type="sldNum" sz="quarter" idx="10"/>
          </p:nvPr>
        </p:nvSpPr>
        <p:spPr/>
        <p:txBody>
          <a:bodyPr/>
          <a:lstStyle/>
          <a:p>
            <a:r>
              <a:rPr lang="en-US" altLang="en-US"/>
              <a:t>/ </a:t>
            </a:r>
            <a:fld id="{C3C0AEC5-A6E4-4AB2-9AD5-E7FD2AE07E24}" type="slidenum">
              <a:rPr lang="en-US" altLang="en-US" smtClean="0"/>
              <a:pPr/>
              <a:t>115</a:t>
            </a:fld>
            <a:endParaRPr lang="en-US" altLang="en-US"/>
          </a:p>
        </p:txBody>
      </p:sp>
      <p:sp>
        <p:nvSpPr>
          <p:cNvPr id="4" name="Oval 3">
            <a:extLst>
              <a:ext uri="{FF2B5EF4-FFF2-40B4-BE49-F238E27FC236}">
                <a16:creationId xmlns:a16="http://schemas.microsoft.com/office/drawing/2014/main" id="{F3542D96-10E0-4F46-9C8A-5C2F015E0AF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1A923E-BC8D-4142-9296-9747B87670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1F2709-7817-684E-BCAD-A595D20EBD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A1AA5B7-8470-CD40-9197-4581337828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8D7BC8-6424-2E4F-B1FB-79FD8F5B1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8DB98A-09BE-324A-91EB-FF1E6D528F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2E16C8C-9318-3B45-A9A7-BD3E00D9FD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7AFA8C2-4C80-7048-A610-906AA85D11D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22EA605-B989-A945-AA20-28363632CD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3C9F48-B4B6-7D40-BB1A-26C875771C9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E217B2-9D01-1E46-8FEF-F24B1C0F3AD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BF203E-9D45-C642-82D1-F181226318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9B705A-F592-1A40-BA7E-8D616028F6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49ACEAF-F93A-6749-A3C2-4E90D9A6E3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2451CCF-8D6C-DA4F-B1C4-72F3B32FDC1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BC96579-DC9D-7344-9FB4-CF4BC5487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545664-CC35-0748-A14A-72A63D8E958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FF57B1A7-73B0-5445-9416-E5D472E72BF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040AE628-E0EA-964A-9ACD-72A8BA8926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7012EE02-0A84-FC4C-9517-5BEA7AC7390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650785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05Morto00">
            <a:extLst>
              <a:ext uri="{FF2B5EF4-FFF2-40B4-BE49-F238E27FC236}">
                <a16:creationId xmlns:a16="http://schemas.microsoft.com/office/drawing/2014/main" id="{E1806679-C70B-4A20-91B8-65144E72EF40}"/>
              </a:ext>
            </a:extLst>
          </p:cNvPr>
          <p:cNvPicPr>
            <a:picLocks noChangeArrowheads="1"/>
          </p:cNvPicPr>
          <p:nvPr/>
        </p:nvPicPr>
        <p:blipFill>
          <a:blip r:embed="rId3">
            <a:extLst>
              <a:ext uri="{28A0092B-C50C-407E-A947-70E740481C1C}">
                <a14:useLocalDpi xmlns:a14="http://schemas.microsoft.com/office/drawing/2010/main" val="0"/>
              </a:ext>
            </a:extLst>
          </a:blip>
          <a:srcRect b="4651"/>
          <a:stretch>
            <a:fillRect/>
          </a:stretch>
        </p:blipFill>
        <p:spPr bwMode="auto">
          <a:xfrm>
            <a:off x="899216" y="1627626"/>
            <a:ext cx="7349698" cy="434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C0EBCE0-9E54-D441-BC84-2C6D31B62B1D}"/>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2" name="Slide Number Placeholder 1">
            <a:extLst>
              <a:ext uri="{FF2B5EF4-FFF2-40B4-BE49-F238E27FC236}">
                <a16:creationId xmlns:a16="http://schemas.microsoft.com/office/drawing/2014/main" id="{12BF0BEC-9C0D-A241-86BC-3DF2D979D131}"/>
              </a:ext>
            </a:extLst>
          </p:cNvPr>
          <p:cNvSpPr>
            <a:spLocks noGrp="1"/>
          </p:cNvSpPr>
          <p:nvPr>
            <p:ph type="sldNum" sz="quarter" idx="10"/>
          </p:nvPr>
        </p:nvSpPr>
        <p:spPr/>
        <p:txBody>
          <a:bodyPr/>
          <a:lstStyle/>
          <a:p>
            <a:r>
              <a:rPr lang="en-US" altLang="en-US"/>
              <a:t>/ </a:t>
            </a:r>
            <a:fld id="{C3C0AEC5-A6E4-4AB2-9AD5-E7FD2AE07E24}" type="slidenum">
              <a:rPr lang="en-US" altLang="en-US" smtClean="0"/>
              <a:pPr/>
              <a:t>116</a:t>
            </a:fld>
            <a:endParaRPr lang="en-US" altLang="en-US"/>
          </a:p>
        </p:txBody>
      </p:sp>
      <p:sp>
        <p:nvSpPr>
          <p:cNvPr id="4" name="Oval 3">
            <a:extLst>
              <a:ext uri="{FF2B5EF4-FFF2-40B4-BE49-F238E27FC236}">
                <a16:creationId xmlns:a16="http://schemas.microsoft.com/office/drawing/2014/main" id="{818691E4-1A75-FE49-BE62-6E23ACA850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2923291-5943-8A45-A2F9-42A3D66019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0B71F6-E41A-3841-A3FF-E5D4732F49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A31193-9A2E-9B40-9D75-EC6851B69C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94D48F-A09E-CC4D-A5ED-26B5E8A92F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A07561-F9AE-9348-8DFC-11C6DCB560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F4F0781-8B57-2940-A201-3209B8E327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B94F08-310B-0445-956B-60319037148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52FCA3-BAE1-B644-BC6E-9B8DDD2316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703979-6F35-2944-A7D4-BEF527550E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2713A1-5CF0-DE48-975B-2D0D6FDACB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0ADB19-3469-C24F-B018-DD1A912DD2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417F26-EBF4-6F4B-BB2C-286FB97280E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0339E4-529A-FD42-8F0D-5932BD3384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0C32E5-D0F9-AC43-A32D-9F6846786EA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F85F956B-3CEC-2D4B-BBB1-2819BE2569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824A9A-1619-9B43-97B5-CAD3A5A0717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AF15D732-CCCD-464D-8DDC-86D343461A6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FF23EDFF-CF46-904C-A352-573F52D92D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5B9CCA7E-7895-9048-9478-573C00CD9CE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69696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9A03-7C73-4278-A3E8-9444A9359019}"/>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4" name="Content Placeholder 3">
            <a:extLst>
              <a:ext uri="{FF2B5EF4-FFF2-40B4-BE49-F238E27FC236}">
                <a16:creationId xmlns:a16="http://schemas.microsoft.com/office/drawing/2014/main" id="{AF88E619-30F6-473E-87FE-631AA77D9151}"/>
              </a:ext>
            </a:extLst>
          </p:cNvPr>
          <p:cNvSpPr>
            <a:spLocks noGrp="1"/>
          </p:cNvSpPr>
          <p:nvPr>
            <p:ph idx="1"/>
          </p:nvPr>
        </p:nvSpPr>
        <p:spPr/>
        <p:txBody>
          <a:bodyPr/>
          <a:lstStyle/>
          <a:p>
            <a:pPr marL="0" indent="0">
              <a:buNone/>
            </a:pPr>
            <a:r>
              <a:rPr lang="en-US" sz="1800" b="1" i="0" u="none" strike="noStrike" baseline="0">
                <a:solidFill>
                  <a:srgbClr val="000000"/>
                </a:solidFill>
                <a:latin typeface="Calibri" panose="020F0502020204030204" pitchFamily="34" charset="0"/>
                <a:cs typeface="Calibri" panose="020F0502020204030204" pitchFamily="34" charset="0"/>
              </a:rPr>
              <a:t>Emergency Notification System (ENS) for Highway-Rail Grade Crossings </a:t>
            </a:r>
            <a:endParaRPr lang="en-US" sz="1800" b="0" i="0" u="none" strike="noStrike" baseline="0">
              <a:solidFill>
                <a:srgbClr val="000000"/>
              </a:solidFill>
              <a:latin typeface="Calibri" panose="020F0502020204030204" pitchFamily="34" charset="0"/>
              <a:cs typeface="Calibri" panose="020F0502020204030204" pitchFamily="34" charset="0"/>
            </a:endParaRPr>
          </a:p>
          <a:p>
            <a:r>
              <a:rPr lang="en-US" sz="1800" b="0" i="0" u="none" strike="noStrike" baseline="0">
                <a:solidFill>
                  <a:srgbClr val="000000"/>
                </a:solidFill>
                <a:latin typeface="Calibri" panose="020F0502020204030204" pitchFamily="34" charset="0"/>
                <a:cs typeface="Calibri" panose="020F0502020204030204" pitchFamily="34" charset="0"/>
              </a:rPr>
              <a:t>Every highway-rail crossing has an Emergency Notification System (ENS) sign that provides a 24/7/365 phone number to call to report problems or emergencies at the railroad location. </a:t>
            </a:r>
          </a:p>
          <a:p>
            <a:r>
              <a:rPr lang="en-US" sz="1800" b="0" i="0" u="none" strike="noStrike" baseline="0">
                <a:solidFill>
                  <a:srgbClr val="000000"/>
                </a:solidFill>
                <a:latin typeface="Calibri" panose="020F0502020204030204" pitchFamily="34" charset="0"/>
                <a:cs typeface="Calibri" panose="020F0502020204030204" pitchFamily="34" charset="0"/>
              </a:rPr>
              <a:t>The blue colored ENS sign is located on the railroad crossing posts or the metal control box near the tracks. The ENS is for those emergencies that would require stopping train traffic due to an obstruction, disabled vehicle, or any other problem at the crossing. </a:t>
            </a:r>
          </a:p>
          <a:p>
            <a:r>
              <a:rPr lang="en-US" sz="1800" b="0" i="0" u="none" strike="noStrike" baseline="0">
                <a:solidFill>
                  <a:srgbClr val="000000"/>
                </a:solidFill>
                <a:latin typeface="Calibri" panose="020F0502020204030204" pitchFamily="34" charset="0"/>
                <a:cs typeface="Calibri" panose="020F0502020204030204" pitchFamily="34" charset="0"/>
              </a:rPr>
              <a:t>By providing the DOT number on the sign, the dispatchers know exactly where the grade crossing is and can notify trains moving in that direction to either come to a stop or be placed on a speed restriction. </a:t>
            </a:r>
            <a:endParaRPr lang="en-US">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C3DAF22-C030-4060-8476-E0B5C689877E}"/>
              </a:ext>
            </a:extLst>
          </p:cNvPr>
          <p:cNvSpPr>
            <a:spLocks noGrp="1"/>
          </p:cNvSpPr>
          <p:nvPr>
            <p:ph type="sldNum" sz="quarter" idx="10"/>
          </p:nvPr>
        </p:nvSpPr>
        <p:spPr/>
        <p:txBody>
          <a:bodyPr/>
          <a:lstStyle/>
          <a:p>
            <a:r>
              <a:rPr lang="en-US" altLang="en-US"/>
              <a:t>/ </a:t>
            </a:r>
            <a:fld id="{C3C0AEC5-A6E4-4AB2-9AD5-E7FD2AE07E24}" type="slidenum">
              <a:rPr lang="en-US" altLang="en-US" smtClean="0"/>
              <a:pPr/>
              <a:t>117</a:t>
            </a:fld>
            <a:endParaRPr lang="en-US" altLang="en-US"/>
          </a:p>
        </p:txBody>
      </p:sp>
      <p:pic>
        <p:nvPicPr>
          <p:cNvPr id="6" name="Picture 5">
            <a:extLst>
              <a:ext uri="{FF2B5EF4-FFF2-40B4-BE49-F238E27FC236}">
                <a16:creationId xmlns:a16="http://schemas.microsoft.com/office/drawing/2014/main" id="{F1A2F220-BB05-47AF-B75E-B17A301F52E9}"/>
              </a:ext>
            </a:extLst>
          </p:cNvPr>
          <p:cNvPicPr>
            <a:picLocks noChangeAspect="1"/>
          </p:cNvPicPr>
          <p:nvPr/>
        </p:nvPicPr>
        <p:blipFill>
          <a:blip r:embed="rId2"/>
          <a:stretch>
            <a:fillRect/>
          </a:stretch>
        </p:blipFill>
        <p:spPr>
          <a:xfrm>
            <a:off x="3585386" y="5118754"/>
            <a:ext cx="3577875" cy="1739245"/>
          </a:xfrm>
          <a:prstGeom prst="rect">
            <a:avLst/>
          </a:prstGeom>
        </p:spPr>
      </p:pic>
      <p:sp>
        <p:nvSpPr>
          <p:cNvPr id="7" name="Oval 6">
            <a:extLst>
              <a:ext uri="{FF2B5EF4-FFF2-40B4-BE49-F238E27FC236}">
                <a16:creationId xmlns:a16="http://schemas.microsoft.com/office/drawing/2014/main" id="{9CDD2961-6C2E-5E48-BD8E-A091CB1E53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3A8EA0-D9F8-184B-8205-5FF7C75370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691132-B800-1D4B-A6A6-1B388EBCA3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4267E3-D961-0749-8DAD-B36E14933E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EAD8B88-4035-0F4E-ABED-337B1D4D9F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4BEDA9-6B8F-AD43-BC56-A7D9359169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76AF7A-4DB0-CA44-B1BB-3595F2AA6B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F8B33C-8B13-9543-ABD3-2E4251CD4E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1E6F2-F1E6-AF45-9BF8-293D4F869E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B02A6E-BB8B-A44C-A25D-4BF31654785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68833D-FE2A-1F48-A427-3C83965CF23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5AC2F4-DE59-8045-95C5-A7C7AAB2DE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3D9054-856D-3243-849D-05CB3C61DC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F14918-EB1E-294D-BD39-724316129D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A31188-4A67-AD41-859F-1919D59056F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C54AD50F-F085-3F4A-8D11-DDBC3AFA90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D077BBE-9332-8841-97A9-A19E226319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AB5240A2-6401-E645-951D-63D08F38401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D82A2CEB-82E2-1149-86E1-8D1760224A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28BF519F-E596-BB42-8899-A876BA10BA7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995817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0F03E43-5D6F-4CFE-AD04-5167E09821D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E3B255B2-6864-45EA-90AE-EEF93654D004}"/>
              </a:ext>
            </a:extLst>
          </p:cNvPr>
          <p:cNvSpPr>
            <a:spLocks noGrp="1"/>
          </p:cNvSpPr>
          <p:nvPr>
            <p:ph idx="1"/>
          </p:nvPr>
        </p:nvSpPr>
        <p:spPr/>
        <p:txBody>
          <a:bodyPr/>
          <a:lstStyle/>
          <a:p>
            <a:pPr marL="0" indent="0" algn="l">
              <a:buNone/>
            </a:pPr>
            <a:r>
              <a:rPr lang="en-US" b="1" i="0" u="none" strike="noStrike" baseline="0">
                <a:latin typeface="Calibri" panose="020F0502020204030204" pitchFamily="34" charset="0"/>
                <a:cs typeface="Calibri" panose="020F0502020204030204" pitchFamily="34" charset="0"/>
              </a:rPr>
              <a:t>Grade Crossing Signs</a:t>
            </a:r>
          </a:p>
          <a:p>
            <a:pPr algn="l"/>
            <a:r>
              <a:rPr lang="en-US" i="0" u="none" strike="noStrike" baseline="0">
                <a:latin typeface="Calibri" panose="020F0502020204030204" pitchFamily="34" charset="0"/>
                <a:cs typeface="Calibri" panose="020F0502020204030204" pitchFamily="34" charset="0"/>
              </a:rPr>
              <a:t>As a minimum, one Crossbuck sign shall be used on the right side of each highway approach to every highway-rail grade crossing, alone or in combination with other traffic control devices. </a:t>
            </a:r>
          </a:p>
          <a:p>
            <a:pPr algn="l"/>
            <a:r>
              <a:rPr lang="en-US" i="0" u="none" strike="noStrike" baseline="0">
                <a:latin typeface="Calibri" panose="020F0502020204030204" pitchFamily="34" charset="0"/>
                <a:cs typeface="Calibri" panose="020F0502020204030204" pitchFamily="34" charset="0"/>
              </a:rPr>
              <a:t>If automatic gates are not present &amp; if there are two or more tracks at the highway-rail grade crossing, the number of tracks shall be indicated on a supplemental Number of Tracks (R15-2) sign of inverted T shape mounted below the Crossbuck sign</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4B22A76F-3A42-4E9E-9E2D-8E4C75E294F5}"/>
              </a:ext>
            </a:extLst>
          </p:cNvPr>
          <p:cNvSpPr>
            <a:spLocks noGrp="1"/>
          </p:cNvSpPr>
          <p:nvPr>
            <p:ph type="sldNum" sz="quarter" idx="10"/>
          </p:nvPr>
        </p:nvSpPr>
        <p:spPr/>
        <p:txBody>
          <a:bodyPr/>
          <a:lstStyle/>
          <a:p>
            <a:r>
              <a:rPr lang="en-US" altLang="en-US"/>
              <a:t> / </a:t>
            </a:r>
            <a:fld id="{C6AC2714-FA1C-4857-811B-0E0524E191A1}" type="slidenum">
              <a:rPr lang="en-US" altLang="en-US" smtClean="0"/>
              <a:pPr/>
              <a:t>118</a:t>
            </a:fld>
            <a:endParaRPr lang="en-US" altLang="en-US"/>
          </a:p>
        </p:txBody>
      </p:sp>
      <p:pic>
        <p:nvPicPr>
          <p:cNvPr id="8" name="Picture 7">
            <a:extLst>
              <a:ext uri="{FF2B5EF4-FFF2-40B4-BE49-F238E27FC236}">
                <a16:creationId xmlns:a16="http://schemas.microsoft.com/office/drawing/2014/main" id="{BD798258-DB19-4404-BEAD-BB86EAF7CA43}"/>
              </a:ext>
            </a:extLst>
          </p:cNvPr>
          <p:cNvPicPr>
            <a:picLocks noChangeAspect="1"/>
          </p:cNvPicPr>
          <p:nvPr/>
        </p:nvPicPr>
        <p:blipFill>
          <a:blip r:embed="rId2"/>
          <a:stretch>
            <a:fillRect/>
          </a:stretch>
        </p:blipFill>
        <p:spPr>
          <a:xfrm>
            <a:off x="4351282" y="4585590"/>
            <a:ext cx="2978467" cy="1770760"/>
          </a:xfrm>
          <a:prstGeom prst="rect">
            <a:avLst/>
          </a:prstGeom>
        </p:spPr>
      </p:pic>
      <p:sp>
        <p:nvSpPr>
          <p:cNvPr id="6" name="Oval 5">
            <a:extLst>
              <a:ext uri="{FF2B5EF4-FFF2-40B4-BE49-F238E27FC236}">
                <a16:creationId xmlns:a16="http://schemas.microsoft.com/office/drawing/2014/main" id="{79411305-F858-4D4E-B142-A1FC0D310A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7C78E2-E35C-3E44-BE55-921F142838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179873-DC24-C241-866F-56F31F74F3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913422-0ABE-424F-8604-F7CE4607F8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FB9591A-EB3D-7C42-B6D7-C6BE5EA7C73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48D5DB-9A35-A74D-A275-FB421CE92F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BF4A69D-5BC7-F447-916D-086FDA12F1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395B1B-4238-354A-A71B-145796AE35F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A14E4A-0230-6A46-8195-4BA06F2CD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3DC8014-6062-3446-BE00-E7B4588DE29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8D28655-4615-F34F-A494-F64CA50B54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5E1CCA-F76F-1744-B79D-E73433E13F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D3688C-C078-124B-88E1-65B4BC0F586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2F1F868-E6A1-E946-8F7F-1A06830BE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650777-CB52-C34C-96C9-6FFD3C21C14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15D8E595-75F3-F14E-A0F2-5BCEF19A93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74B910C-17EF-CC4E-84FE-94D60A50848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057D8EA-ECDA-154C-975A-48C42204DE9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8EB8A317-C99F-1947-BF3A-59DB3B2AA53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072E6977-B957-734B-9165-5D977B43BBD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399514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53C453-CDDE-45E2-A1E6-63D128475B6A}"/>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D65605EE-D4E6-4373-984B-AEFF9BC3D4D2}"/>
              </a:ext>
            </a:extLst>
          </p:cNvPr>
          <p:cNvSpPr>
            <a:spLocks noGrp="1"/>
          </p:cNvSpPr>
          <p:nvPr>
            <p:ph idx="1"/>
          </p:nvPr>
        </p:nvSpPr>
        <p:spPr/>
        <p:txBody>
          <a:bodyPr/>
          <a:lstStyle/>
          <a:p>
            <a:pPr marL="0" indent="0">
              <a:buNone/>
            </a:pPr>
            <a:r>
              <a:rPr lang="en-US" b="1">
                <a:latin typeface="Calibri" panose="020F0502020204030204" pitchFamily="34" charset="0"/>
                <a:cs typeface="Calibri" panose="020F0502020204030204" pitchFamily="34" charset="0"/>
              </a:rPr>
              <a:t>Advance Warning Signs</a:t>
            </a:r>
          </a:p>
          <a:p>
            <a:r>
              <a:rPr lang="en-US" sz="1800" b="0" i="0" u="none" strike="noStrike" baseline="0">
                <a:latin typeface="Calibri" panose="020F0502020204030204" pitchFamily="34" charset="0"/>
                <a:cs typeface="Calibri" panose="020F0502020204030204" pitchFamily="34" charset="0"/>
              </a:rPr>
              <a:t>If the distance between the railroad tracks and the parallel highway, from the edge of the tracks to the edge of the parallel roadway, is 100 ft or more, a W10-1 sign will exist in advance of the highway rail</a:t>
            </a:r>
            <a:r>
              <a:rPr lang="en-US" sz="1800">
                <a:latin typeface="Calibri" panose="020F0502020204030204" pitchFamily="34" charset="0"/>
                <a:cs typeface="Calibri" panose="020F0502020204030204" pitchFamily="34" charset="0"/>
              </a:rPr>
              <a:t> </a:t>
            </a:r>
            <a:r>
              <a:rPr lang="en-US" sz="1800" b="0" i="0" u="none" strike="noStrike" baseline="0">
                <a:latin typeface="Calibri" panose="020F0502020204030204" pitchFamily="34" charset="0"/>
                <a:cs typeface="Calibri" panose="020F0502020204030204" pitchFamily="34" charset="0"/>
              </a:rPr>
              <a:t>grade crossing</a:t>
            </a:r>
            <a:endParaRPr lang="en-US" sz="1800" i="0" u="none" strike="noStrike" baseline="0">
              <a:latin typeface="Calibri" panose="020F0502020204030204" pitchFamily="34" charset="0"/>
              <a:cs typeface="Calibri" panose="020F0502020204030204" pitchFamily="34" charset="0"/>
            </a:endParaRPr>
          </a:p>
          <a:p>
            <a:pPr algn="l"/>
            <a:r>
              <a:rPr lang="en-US" sz="1800" i="0" u="none" strike="noStrike" baseline="0">
                <a:latin typeface="Calibri" panose="020F0502020204030204" pitchFamily="34" charset="0"/>
                <a:cs typeface="Calibri" panose="020F0502020204030204" pitchFamily="34" charset="0"/>
              </a:rPr>
              <a:t>If the distance between the railroad tracks &amp; a parallel highway, from the edge of the tracks to the edge of the parallel roadway, is less than 100 ft, W10-2, W10-3, or W10-4 signs exist on each approach of the parallel highway to warn road users making a turn that they will encounter a highway-rail grade crossing soon after making a turn </a:t>
            </a:r>
          </a:p>
        </p:txBody>
      </p:sp>
      <p:sp>
        <p:nvSpPr>
          <p:cNvPr id="4" name="Slide Number Placeholder 3">
            <a:extLst>
              <a:ext uri="{FF2B5EF4-FFF2-40B4-BE49-F238E27FC236}">
                <a16:creationId xmlns:a16="http://schemas.microsoft.com/office/drawing/2014/main" id="{ECE99433-D78A-4665-A041-B4551A6B1428}"/>
              </a:ext>
            </a:extLst>
          </p:cNvPr>
          <p:cNvSpPr>
            <a:spLocks noGrp="1"/>
          </p:cNvSpPr>
          <p:nvPr>
            <p:ph type="sldNum" sz="quarter" idx="10"/>
          </p:nvPr>
        </p:nvSpPr>
        <p:spPr/>
        <p:txBody>
          <a:bodyPr/>
          <a:lstStyle/>
          <a:p>
            <a:r>
              <a:rPr lang="en-US" altLang="en-US"/>
              <a:t> / </a:t>
            </a:r>
            <a:fld id="{C6AC2714-FA1C-4857-811B-0E0524E191A1}" type="slidenum">
              <a:rPr lang="en-US" altLang="en-US" smtClean="0"/>
              <a:pPr/>
              <a:t>119</a:t>
            </a:fld>
            <a:endParaRPr lang="en-US" altLang="en-US"/>
          </a:p>
        </p:txBody>
      </p:sp>
      <p:pic>
        <p:nvPicPr>
          <p:cNvPr id="5" name="Picture 4">
            <a:extLst>
              <a:ext uri="{FF2B5EF4-FFF2-40B4-BE49-F238E27FC236}">
                <a16:creationId xmlns:a16="http://schemas.microsoft.com/office/drawing/2014/main" id="{9C3E2B9A-B390-4799-978D-7E5D0A5E76E4}"/>
              </a:ext>
            </a:extLst>
          </p:cNvPr>
          <p:cNvPicPr>
            <a:picLocks noChangeAspect="1"/>
          </p:cNvPicPr>
          <p:nvPr/>
        </p:nvPicPr>
        <p:blipFill rotWithShape="1">
          <a:blip r:embed="rId2"/>
          <a:srcRect l="4022" t="13454" r="-676"/>
          <a:stretch/>
        </p:blipFill>
        <p:spPr>
          <a:xfrm>
            <a:off x="1574056" y="4449219"/>
            <a:ext cx="5995887" cy="1662664"/>
          </a:xfrm>
          <a:prstGeom prst="rect">
            <a:avLst/>
          </a:prstGeom>
        </p:spPr>
      </p:pic>
      <p:sp>
        <p:nvSpPr>
          <p:cNvPr id="7" name="Oval 6">
            <a:extLst>
              <a:ext uri="{FF2B5EF4-FFF2-40B4-BE49-F238E27FC236}">
                <a16:creationId xmlns:a16="http://schemas.microsoft.com/office/drawing/2014/main" id="{93B9FF1E-5FF4-9F44-9C73-3C240815AE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60FB11-9CF0-5C4E-A0C4-E321BDE071C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D8DA6D5-87A6-E749-B7D6-0656D62370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5462EA-0A52-8D4A-9CEA-788D3ECA59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99DA46-FFA8-7840-B5D6-1116FE06B2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C54FA1-6C3F-3B49-9810-3F55D79E51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A5CD53-C773-3E4B-B9F5-857BC9F9F2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CF3020-B99B-9C43-9FF6-49080BA1B2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5F37E4-F373-2242-9951-1C2056862D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B00E3D-08A3-AF45-9A3A-DE058F2E374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1AD141-5DEF-CE42-9607-3AC9B49040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FD7BC4-FEC1-EF40-821C-4773AEEBC7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DF45D4-C264-9048-B35D-421C802690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3D3FC6-F6FA-294F-8EEC-E5AFD5B45B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2F6BF1-DFC9-BB49-916C-F8AA02713F5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3871BF08-600A-3947-B462-AC50946CCE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303A9ED-9FE1-B641-9791-01F2E05877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9C14FEC0-78AE-BD49-8001-47287DE28E3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0E82BAE5-4354-7546-A743-90CE6962780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A96F3274-D453-B94A-800B-6F326EF027B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1387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You will notice that the steering wheel on a CMV is a lot larger than a car’s steering wheel. It is lower, and oriented in the horizontal plane.  It is just as easy to turn as a car’s wheel, but it takes many turns to go from a full right turn to a full left turn. </a:t>
            </a:r>
          </a:p>
          <a:p>
            <a:r>
              <a:rPr lang="en-US" sz="1800">
                <a:cs typeface="Calibri"/>
              </a:rPr>
              <a:t>Mirrors: You have a side mirror on each side of the vehicle. </a:t>
            </a:r>
          </a:p>
          <a:p>
            <a:r>
              <a:rPr lang="en-US" sz="1800">
                <a:cs typeface="Calibri"/>
              </a:rPr>
              <a:t>Headlights, parking lights, &amp; turn signals are seen just above the bumper. Clearance lights are present across the very top of the motor coach.</a:t>
            </a:r>
          </a:p>
          <a:p>
            <a:r>
              <a:rPr lang="en-US" sz="1800">
                <a:cs typeface="Calibri"/>
              </a:rPr>
              <a:t>Note the large windshields, which may be one or multiple pieces of glass.</a:t>
            </a:r>
          </a:p>
          <a:p>
            <a:endParaRPr lang="en-US" sz="1800">
              <a:cs typeface="Calibri"/>
            </a:endParaRPr>
          </a:p>
          <a:p>
            <a:endParaRPr lang="en-US" sz="1800">
              <a:cs typeface="Calibri"/>
            </a:endParaRPr>
          </a:p>
          <a:p>
            <a:endParaRPr lang="en-US" sz="1800">
              <a:cs typeface="Calibri"/>
            </a:endParaRP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05C6A5-C9CB-DC4B-95AD-3F23A12B2C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A14A9A-8E7C-634C-9FE3-36D06866CB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17E98B-9BD1-174B-BC31-6742E105435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D5764D90-05B8-D948-884A-86EFCF3CC9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ED742A-5C91-CD4A-A327-EBB54183E4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1347188-ACC7-1E4C-B9EA-AB5868B57DD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D87A1CAB-F68B-EF47-A51C-9AE430A015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DFDCC535-8559-4742-BD86-06237C3EC3A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814ED9FF-B4DB-1D47-B6BE-6B796C62D5D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8381388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C643403E-B928-4126-88AB-3226A5227214}"/>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0E61E723-9BB9-48F1-8981-771813C2CC56}"/>
              </a:ext>
            </a:extLst>
          </p:cNvPr>
          <p:cNvSpPr>
            <a:spLocks noGrp="1"/>
          </p:cNvSpPr>
          <p:nvPr>
            <p:ph idx="1"/>
          </p:nvPr>
        </p:nvSpPr>
        <p:spPr/>
        <p:txBody>
          <a:bodyPr/>
          <a:lstStyle/>
          <a:p>
            <a:pPr marL="0" indent="0" algn="l">
              <a:buNone/>
            </a:pPr>
            <a:r>
              <a:rPr lang="en-US" sz="1800" b="1" i="0" u="none" strike="noStrike" baseline="0"/>
              <a:t>Other Rail Grade Signs Examples</a:t>
            </a:r>
          </a:p>
          <a:p>
            <a:pPr algn="l"/>
            <a:r>
              <a:rPr lang="en-US" sz="1800" b="0" i="0" u="none" strike="noStrike" baseline="0"/>
              <a:t>If the highway profile conditions are sufficiently abrupt to create a hang-up situation for long wheelbase vehicles or for trailers with low ground clearance, the Low Ground Clearance Highway-Rail Grade Crossing Sign (W10-5) is present</a:t>
            </a:r>
          </a:p>
          <a:p>
            <a:pPr algn="l"/>
            <a:r>
              <a:rPr lang="en-US" sz="1800" i="0" u="none" strike="noStrike" baseline="0"/>
              <a:t>Turn prohibition signs (R3-2a) that are associated with preemption shall be visible only when the highway-rail grade crossing restriction is in effect.</a:t>
            </a:r>
          </a:p>
          <a:p>
            <a:pPr algn="l"/>
            <a:endParaRPr lang="en-US" sz="1800" b="1"/>
          </a:p>
          <a:p>
            <a:pPr algn="l"/>
            <a:endParaRPr lang="en-US" sz="1800" b="0" i="0" u="none" strike="noStrike" baseline="0"/>
          </a:p>
          <a:p>
            <a:pPr algn="l"/>
            <a:endParaRPr lang="en-US" sz="1800" b="0" i="0" u="none" strike="noStrike" baseline="0"/>
          </a:p>
          <a:p>
            <a:pPr marL="0" indent="0" algn="l">
              <a:buNone/>
            </a:pPr>
            <a:endParaRPr lang="en-US"/>
          </a:p>
        </p:txBody>
      </p:sp>
      <p:sp>
        <p:nvSpPr>
          <p:cNvPr id="4" name="Slide Number Placeholder 3">
            <a:extLst>
              <a:ext uri="{FF2B5EF4-FFF2-40B4-BE49-F238E27FC236}">
                <a16:creationId xmlns:a16="http://schemas.microsoft.com/office/drawing/2014/main" id="{79C68413-DA5B-4C9E-8B12-0EA0149FAD09}"/>
              </a:ext>
            </a:extLst>
          </p:cNvPr>
          <p:cNvSpPr>
            <a:spLocks noGrp="1"/>
          </p:cNvSpPr>
          <p:nvPr>
            <p:ph type="sldNum" sz="quarter" idx="10"/>
          </p:nvPr>
        </p:nvSpPr>
        <p:spPr/>
        <p:txBody>
          <a:bodyPr/>
          <a:lstStyle/>
          <a:p>
            <a:r>
              <a:rPr lang="en-US" altLang="en-US"/>
              <a:t> / </a:t>
            </a:r>
            <a:fld id="{C6AC2714-FA1C-4857-811B-0E0524E191A1}" type="slidenum">
              <a:rPr lang="en-US" altLang="en-US" smtClean="0"/>
              <a:pPr/>
              <a:t>120</a:t>
            </a:fld>
            <a:endParaRPr lang="en-US" altLang="en-US"/>
          </a:p>
        </p:txBody>
      </p:sp>
      <p:pic>
        <p:nvPicPr>
          <p:cNvPr id="8" name="Picture 7">
            <a:extLst>
              <a:ext uri="{FF2B5EF4-FFF2-40B4-BE49-F238E27FC236}">
                <a16:creationId xmlns:a16="http://schemas.microsoft.com/office/drawing/2014/main" id="{59C2ECDA-1FB1-4BDA-8F64-395A1CE3C4E4}"/>
              </a:ext>
            </a:extLst>
          </p:cNvPr>
          <p:cNvPicPr>
            <a:picLocks noChangeAspect="1"/>
          </p:cNvPicPr>
          <p:nvPr/>
        </p:nvPicPr>
        <p:blipFill rotWithShape="1">
          <a:blip r:embed="rId2"/>
          <a:srcRect t="11900" r="4672"/>
          <a:stretch/>
        </p:blipFill>
        <p:spPr>
          <a:xfrm>
            <a:off x="628650" y="4169759"/>
            <a:ext cx="1407594" cy="1535864"/>
          </a:xfrm>
          <a:prstGeom prst="rect">
            <a:avLst/>
          </a:prstGeom>
        </p:spPr>
      </p:pic>
      <p:pic>
        <p:nvPicPr>
          <p:cNvPr id="10" name="Picture 9">
            <a:extLst>
              <a:ext uri="{FF2B5EF4-FFF2-40B4-BE49-F238E27FC236}">
                <a16:creationId xmlns:a16="http://schemas.microsoft.com/office/drawing/2014/main" id="{7EFC71C6-116E-4502-8B55-6D35ADA49DB6}"/>
              </a:ext>
            </a:extLst>
          </p:cNvPr>
          <p:cNvPicPr>
            <a:picLocks noChangeAspect="1"/>
          </p:cNvPicPr>
          <p:nvPr/>
        </p:nvPicPr>
        <p:blipFill>
          <a:blip r:embed="rId3"/>
          <a:stretch>
            <a:fillRect/>
          </a:stretch>
        </p:blipFill>
        <p:spPr>
          <a:xfrm>
            <a:off x="1954362" y="3989913"/>
            <a:ext cx="3934374" cy="1800476"/>
          </a:xfrm>
          <a:prstGeom prst="rect">
            <a:avLst/>
          </a:prstGeom>
        </p:spPr>
      </p:pic>
      <p:pic>
        <p:nvPicPr>
          <p:cNvPr id="12" name="Picture 11">
            <a:extLst>
              <a:ext uri="{FF2B5EF4-FFF2-40B4-BE49-F238E27FC236}">
                <a16:creationId xmlns:a16="http://schemas.microsoft.com/office/drawing/2014/main" id="{0A90F72F-3D56-451D-93EA-CA1261C60870}"/>
              </a:ext>
            </a:extLst>
          </p:cNvPr>
          <p:cNvPicPr>
            <a:picLocks noChangeAspect="1"/>
          </p:cNvPicPr>
          <p:nvPr/>
        </p:nvPicPr>
        <p:blipFill>
          <a:blip r:embed="rId4"/>
          <a:stretch>
            <a:fillRect/>
          </a:stretch>
        </p:blipFill>
        <p:spPr>
          <a:xfrm>
            <a:off x="5971820" y="4078582"/>
            <a:ext cx="2543530" cy="1619476"/>
          </a:xfrm>
          <a:prstGeom prst="rect">
            <a:avLst/>
          </a:prstGeom>
        </p:spPr>
      </p:pic>
      <p:pic>
        <p:nvPicPr>
          <p:cNvPr id="14" name="Picture 13">
            <a:extLst>
              <a:ext uri="{FF2B5EF4-FFF2-40B4-BE49-F238E27FC236}">
                <a16:creationId xmlns:a16="http://schemas.microsoft.com/office/drawing/2014/main" id="{4B48F31E-BD30-4313-B0FE-F00BA1C3EC40}"/>
              </a:ext>
            </a:extLst>
          </p:cNvPr>
          <p:cNvPicPr>
            <a:picLocks noChangeAspect="1"/>
          </p:cNvPicPr>
          <p:nvPr/>
        </p:nvPicPr>
        <p:blipFill>
          <a:blip r:embed="rId5"/>
          <a:stretch>
            <a:fillRect/>
          </a:stretch>
        </p:blipFill>
        <p:spPr>
          <a:xfrm>
            <a:off x="7632073" y="3859130"/>
            <a:ext cx="883278" cy="873125"/>
          </a:xfrm>
          <a:prstGeom prst="rect">
            <a:avLst/>
          </a:prstGeom>
        </p:spPr>
      </p:pic>
      <p:sp>
        <p:nvSpPr>
          <p:cNvPr id="9" name="Oval 8">
            <a:extLst>
              <a:ext uri="{FF2B5EF4-FFF2-40B4-BE49-F238E27FC236}">
                <a16:creationId xmlns:a16="http://schemas.microsoft.com/office/drawing/2014/main" id="{F172D1E3-2F43-884F-83CA-4C2DF658C5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7D473CD-001F-E740-8B3C-0FC989A51C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A23707-EC4E-6044-A0B7-E6068231C1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EC35FB-31A1-9F4D-A2F2-018B43984A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7ECF04-367F-5044-957C-16800D9981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01014E-14CD-6540-B2B0-DC68B683BE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5310E3-CD19-A647-968D-8E6CABAFB0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1D61FF-8FFA-804D-A247-EA1330BDAC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2899FD-8B9F-014C-997F-461B5A9D3C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F8F166-E62A-5D4C-B9AF-545E9C0D764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6AAE5CE-8786-4047-8C6D-2EE88C5BCF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AD6F489-2017-3B45-B34A-3F7E239A77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9F45D4-D15B-4E41-A995-2904B2F7E35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D88851-5FF5-8346-9892-FCF72A527D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6CF9C91-34CD-1649-AF02-FD3A5F5B4B5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843A3D49-7D2A-2647-ACC7-F861A9A872A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AFAC54D-1DF5-EA4D-AACC-DF0C2A56973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7D5F71C4-6276-AC42-AC63-920C759C48F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078DC71D-C66F-754F-9F82-E6D1CEB1F73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E3F7FE51-5350-C348-AC13-5A5F12154F5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9604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53C453-CDDE-45E2-A1E6-63D128475B6A}"/>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D65605EE-D4E6-4373-984B-AEFF9BC3D4D2}"/>
              </a:ext>
            </a:extLst>
          </p:cNvPr>
          <p:cNvSpPr>
            <a:spLocks noGrp="1"/>
          </p:cNvSpPr>
          <p:nvPr>
            <p:ph idx="1"/>
          </p:nvPr>
        </p:nvSpPr>
        <p:spPr/>
        <p:txBody>
          <a:bodyPr/>
          <a:lstStyle/>
          <a:p>
            <a:pPr marL="0" indent="0">
              <a:buNone/>
            </a:pPr>
            <a:r>
              <a:rPr lang="en-US" b="1"/>
              <a:t>Clearance around tracks</a:t>
            </a:r>
          </a:p>
          <a:p>
            <a:r>
              <a:rPr lang="en-US" sz="1800" i="0" u="none" strike="noStrike" baseline="0"/>
              <a:t>Minnesota Administrative Rules, Transportation Department Chapter 8830, Part 8830.9951 – Required clearance:</a:t>
            </a:r>
          </a:p>
          <a:p>
            <a:pPr lvl="1"/>
            <a:r>
              <a:rPr lang="en-US" sz="1500"/>
              <a:t>8 feet, 6 inches from the center of the track</a:t>
            </a:r>
          </a:p>
          <a:p>
            <a:pPr lvl="1"/>
            <a:r>
              <a:rPr lang="en-US" sz="1500" i="0" u="none" strike="noStrike" baseline="0"/>
              <a:t>Vertical clearance of 22 feet</a:t>
            </a:r>
          </a:p>
          <a:p>
            <a:r>
              <a:rPr lang="en-US" sz="1800"/>
              <a:t>Per MnDOT’s Railroad-Highway Grade Crossing Safety Improvement Program, crossings that have a sight distance obstruction or an alignment, which creates unsafe conditions at that grade crossing, may be identified for possible closure. </a:t>
            </a:r>
          </a:p>
          <a:p>
            <a:r>
              <a:rPr lang="en-US" sz="1800"/>
              <a:t>Per Chapter 2 of the Federal Highway Administration’s Highway-Rail Crossing Handbook, crossings with sight distance deficiencies which cannot be corrected should consider use of active devices at the stop.</a:t>
            </a:r>
          </a:p>
          <a:p>
            <a:r>
              <a:rPr lang="en-US" sz="1800"/>
              <a:t>Stop your vehicle within 50 feet, but no less than 15 feet from the nearest rail. Listen and look in both directions along the track. </a:t>
            </a:r>
          </a:p>
        </p:txBody>
      </p:sp>
      <p:sp>
        <p:nvSpPr>
          <p:cNvPr id="4" name="Slide Number Placeholder 3">
            <a:extLst>
              <a:ext uri="{FF2B5EF4-FFF2-40B4-BE49-F238E27FC236}">
                <a16:creationId xmlns:a16="http://schemas.microsoft.com/office/drawing/2014/main" id="{ECE99433-D78A-4665-A041-B4551A6B1428}"/>
              </a:ext>
            </a:extLst>
          </p:cNvPr>
          <p:cNvSpPr>
            <a:spLocks noGrp="1"/>
          </p:cNvSpPr>
          <p:nvPr>
            <p:ph type="sldNum" sz="quarter" idx="10"/>
          </p:nvPr>
        </p:nvSpPr>
        <p:spPr/>
        <p:txBody>
          <a:bodyPr/>
          <a:lstStyle/>
          <a:p>
            <a:r>
              <a:rPr lang="en-US" altLang="en-US"/>
              <a:t> / </a:t>
            </a:r>
            <a:fld id="{C6AC2714-FA1C-4857-811B-0E0524E191A1}" type="slidenum">
              <a:rPr lang="en-US" altLang="en-US" smtClean="0"/>
              <a:pPr/>
              <a:t>121</a:t>
            </a:fld>
            <a:endParaRPr lang="en-US" altLang="en-US"/>
          </a:p>
        </p:txBody>
      </p:sp>
      <p:sp>
        <p:nvSpPr>
          <p:cNvPr id="5" name="Oval 4">
            <a:extLst>
              <a:ext uri="{FF2B5EF4-FFF2-40B4-BE49-F238E27FC236}">
                <a16:creationId xmlns:a16="http://schemas.microsoft.com/office/drawing/2014/main" id="{5C20E07A-B552-134B-8535-3F1D125E84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55F4715-777C-0A48-8134-A1D433D4F38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8A5A19-B5CB-2341-ADFA-834F4053E3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7B2CBA-7F7F-0446-9479-53E56C8E52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AFE175-BEB2-0C4B-9549-FCE957D6BF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60E80C2-BAA5-2A4C-BEAE-000FBF5FC0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F36A9F-F238-A744-B0AD-8FE8248AFB9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0B93571-C86E-6C45-80A1-7AD294AE5F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A9EE78-0ACE-0D4A-BDEE-809E4A0B96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5893D9D-98A0-284C-B622-C715430DB3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78D5B7-90BD-5145-9882-48FDF424EB2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A5229F-5CB2-6441-B4F6-7071927DE4C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9673DE-945E-A74E-A3E5-4AE58F9814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AA79B81-5CC8-8A47-BC6E-5A2CF4DDB3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06ADE22-68B9-AF43-A991-1B8D61007C1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D39B96E-2D5F-C044-9512-CE08E9952C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85B8C6E-28CD-8641-B471-25723C386A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E503B17-4E7A-8441-85C7-C37ED85D914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BF47F95F-0710-754B-B9CC-E6845FC1F52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5B74828-36C5-704B-9FD8-108D468F3A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682441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75580" y="3501015"/>
            <a:ext cx="6858000" cy="1729693"/>
          </a:xfrm>
        </p:spPr>
        <p:txBody>
          <a:bodyPr/>
          <a:lstStyle/>
          <a:p>
            <a:r>
              <a:rPr lang="en-US" b="0">
                <a:ea typeface="+mj-lt"/>
                <a:cs typeface="+mj-lt"/>
              </a:rPr>
              <a:t>Unit 4.2 Roadside Inspections</a:t>
            </a:r>
            <a:br>
              <a:rPr lang="en-US" b="0">
                <a:ea typeface="+mj-lt"/>
                <a:cs typeface="+mj-lt"/>
              </a:rPr>
            </a:br>
            <a:r>
              <a:rPr lang="en-US" b="0">
                <a:ea typeface="+mj-lt"/>
                <a:cs typeface="+mj-lt"/>
              </a:rPr>
              <a:t> </a:t>
            </a:r>
            <a:endParaRPr lang="en-US">
              <a:cs typeface="Calibri Light"/>
            </a:endParaRPr>
          </a:p>
          <a:p>
            <a:endParaRPr lang="en-US" b="0">
              <a:cs typeface="Calibri Light"/>
            </a:endParaRPr>
          </a:p>
        </p:txBody>
      </p:sp>
      <p:sp>
        <p:nvSpPr>
          <p:cNvPr id="8" name="Oval 7">
            <a:extLst>
              <a:ext uri="{FF2B5EF4-FFF2-40B4-BE49-F238E27FC236}">
                <a16:creationId xmlns:a16="http://schemas.microsoft.com/office/drawing/2014/main" id="{A2F4B282-727A-2C47-A258-67CA217697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A9928E-6407-A04A-9F2E-4D3BA1D985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B1D3C7-1D49-E344-A9AE-2FB2822091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9D0179-EB31-EF40-ADA2-7EF6829987FC}"/>
              </a:ext>
            </a:extLst>
          </p:cNvPr>
          <p:cNvSpPr/>
          <p:nvPr/>
        </p:nvSpPr>
        <p:spPr>
          <a:xfrm>
            <a:off x="7723502" y="284967"/>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285CCBC-6CFB-0F48-80F8-7A83D4CA81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1C6DB7-EEB9-2A49-B26A-B2EF744F5B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5BA733-C4B2-0042-A4D0-11AB918B5E6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43FEDF-7875-D140-B3F8-C4D01EF87D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A53A8B-9D8D-A749-96C3-29D77D29E4E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263743-B336-5144-B9EC-F0CEB3B42A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462A6E-D778-F34E-A77C-8D9166BA91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45BDF8A-CF41-8A44-83A3-20EE47274D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1DC7FA-96E4-3D42-9E4A-4203FB1F26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F82542-7185-AB42-A868-043AF3A1EA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7A1D0D-5F5B-C948-B398-C6022BA2D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FCA2F1-E6C4-6845-93A7-5E1F672EF3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4F2949-A0C8-8242-B2D9-9A2C18EA67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9F289F-751C-A841-8DFF-7F048FA568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CE9CF1-BC53-B944-98CB-F951042E91D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1832488D-CF3B-DD4D-ABA1-ED18703C13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D0E27A-A701-F444-BF9C-3AE467EB2E4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626011A5-4E8A-AE43-BCCB-0A8AE4FF03C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B4D363C4-D87F-F643-A3DA-E5190CE3B3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48" name="TextBox 47">
            <a:extLst>
              <a:ext uri="{FF2B5EF4-FFF2-40B4-BE49-F238E27FC236}">
                <a16:creationId xmlns:a16="http://schemas.microsoft.com/office/drawing/2014/main" id="{AE64AB19-151B-834B-90D9-364E7D3757F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49" name="Rectangle 48">
            <a:extLst>
              <a:ext uri="{FF2B5EF4-FFF2-40B4-BE49-F238E27FC236}">
                <a16:creationId xmlns:a16="http://schemas.microsoft.com/office/drawing/2014/main" id="{EEFCF4C3-446C-1341-83CD-157BB899387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31" name="TextBox 30">
            <a:extLst>
              <a:ext uri="{FF2B5EF4-FFF2-40B4-BE49-F238E27FC236}">
                <a16:creationId xmlns:a16="http://schemas.microsoft.com/office/drawing/2014/main" id="{3F74DE18-BC79-954E-B6EC-4975C24828AA}"/>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A1.4.2, BA1.4.2, B1.4.2, and C1.17.</a:t>
            </a:r>
          </a:p>
        </p:txBody>
      </p:sp>
    </p:spTree>
    <p:extLst>
      <p:ext uri="{BB962C8B-B14F-4D97-AF65-F5344CB8AC3E}">
        <p14:creationId xmlns:p14="http://schemas.microsoft.com/office/powerpoint/2010/main" val="7515735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dirty="0">
                <a:cs typeface="Calibri"/>
              </a:rPr>
              <a:t>What to expect during a roadside inspection:</a:t>
            </a:r>
          </a:p>
          <a:p>
            <a:r>
              <a:rPr lang="en-US" dirty="0">
                <a:ea typeface="+mn-lt"/>
                <a:cs typeface="+mn-lt"/>
              </a:rPr>
              <a:t>Vehicles and drivers are examined to ensure compliance with state statutes and federal regulations pertaining to vehicle equipment, load securement, driver qualifications, hours of service, and a host of other requirements.</a:t>
            </a:r>
          </a:p>
          <a:p>
            <a:r>
              <a:rPr lang="en-US" dirty="0">
                <a:cs typeface="Calibri"/>
              </a:rPr>
              <a:t>There are 8 levels of inspection that could be performed.</a:t>
            </a:r>
            <a:endParaRPr lang="en-US" b="1" dirty="0">
              <a:cs typeface="Calibri"/>
            </a:endParaRPr>
          </a:p>
          <a:p>
            <a:pPr marL="0" indent="0">
              <a:buNone/>
            </a:pPr>
            <a:r>
              <a:rPr lang="en-US" b="1" dirty="0">
                <a:cs typeface="Calibri"/>
              </a:rPr>
              <a:t>Here’s what to expect during a standard inspection:</a:t>
            </a:r>
          </a:p>
          <a:p>
            <a:r>
              <a:rPr lang="en-US" dirty="0">
                <a:cs typeface="Calibri"/>
              </a:rPr>
              <a:t>CDL</a:t>
            </a:r>
          </a:p>
          <a:p>
            <a:r>
              <a:rPr lang="en-US" dirty="0">
                <a:cs typeface="Calibri"/>
              </a:rPr>
              <a:t>Alcohol and Drug use</a:t>
            </a:r>
          </a:p>
          <a:p>
            <a:r>
              <a:rPr lang="en-US" dirty="0">
                <a:cs typeface="Calibri"/>
              </a:rPr>
              <a:t>Medical Examiner’s and Skill Performance Evaluation (SPE)</a:t>
            </a:r>
          </a:p>
          <a:p>
            <a:r>
              <a:rPr lang="en-US" dirty="0">
                <a:cs typeface="Calibri"/>
              </a:rPr>
              <a:t>Certificates</a:t>
            </a:r>
          </a:p>
          <a:p>
            <a:r>
              <a:rPr lang="en-US" dirty="0">
                <a:cs typeface="Calibri"/>
              </a:rPr>
              <a:t>Hours of Service Compliance</a:t>
            </a:r>
          </a:p>
        </p:txBody>
      </p:sp>
      <p:sp>
        <p:nvSpPr>
          <p:cNvPr id="5" name="Slide Number Placeholder 4">
            <a:extLst>
              <a:ext uri="{FF2B5EF4-FFF2-40B4-BE49-F238E27FC236}">
                <a16:creationId xmlns:a16="http://schemas.microsoft.com/office/drawing/2014/main" id="{D9B8E84B-7EB0-7C4E-BCD1-060DCBD8243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123</a:t>
            </a:fld>
            <a:endParaRPr lang="en-US"/>
          </a:p>
        </p:txBody>
      </p:sp>
      <p:sp>
        <p:nvSpPr>
          <p:cNvPr id="12" name="Oval 11">
            <a:extLst>
              <a:ext uri="{FF2B5EF4-FFF2-40B4-BE49-F238E27FC236}">
                <a16:creationId xmlns:a16="http://schemas.microsoft.com/office/drawing/2014/main" id="{87162EA8-1799-AC47-9139-9FFC090916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F82300-419C-B440-BB1B-E7E5965D1E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EE0931-C97E-6A4F-83DD-18CACF3675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542707-6568-9A4B-8276-8118E9A6F3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509C51-9D3A-C14A-90A8-3B76063D6B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FAF01-F62D-3B48-AC93-BF9B7C8C6EF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CD0FEC-7591-8A4A-913D-B842F26B60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755A2C-09EC-7D48-8BAC-C97F8FFFDCA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A556B1-5911-EA4C-8245-D3BEDD9AB8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4415CBD-8EEE-E040-AB21-BB0E30859A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D5D879-6977-DE45-8422-0AF94840F12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2D7FE5-1E0E-5A43-8A2D-FDE264EDA0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B443CF-6F67-7A48-8490-CFF83E2DC7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4D08D-7ABF-CE41-BC6C-FA0B6542E9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B40CB6-C66A-E743-9E74-0420064D2AB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B5405502-344C-F447-8CEF-E972C4AC6E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3F56B79-8A56-3A43-85AD-F72DC0EFCA8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0122E70E-630D-8B40-A802-65519DC0850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1CD720E0-5C61-824E-9D92-2A60E4656D3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1B5A0080-D247-3E47-8A61-470AAADBF8B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31A168F8-6FB1-ED4D-BEF3-5421D85202D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1835710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to expect during a standard inspection (continued)</a:t>
            </a:r>
            <a:endParaRPr lang="en-US"/>
          </a:p>
          <a:p>
            <a:r>
              <a:rPr lang="en-US">
                <a:cs typeface="Calibri"/>
              </a:rPr>
              <a:t>Record of duty status</a:t>
            </a:r>
          </a:p>
          <a:p>
            <a:r>
              <a:rPr lang="en-US">
                <a:cs typeface="Calibri"/>
              </a:rPr>
              <a:t>Seatbelt usage</a:t>
            </a:r>
          </a:p>
          <a:p>
            <a:r>
              <a:rPr lang="en-US">
                <a:cs typeface="Calibri"/>
              </a:rPr>
              <a:t>Vehicle inspection reports</a:t>
            </a:r>
          </a:p>
          <a:p>
            <a:r>
              <a:rPr lang="en-US">
                <a:ea typeface="+mn-lt"/>
                <a:cs typeface="+mn-lt"/>
              </a:rPr>
              <a:t>Brake, electrical, exhaust, and fuel systems</a:t>
            </a:r>
            <a:endParaRPr lang="en-US">
              <a:cs typeface="Calibri"/>
            </a:endParaRPr>
          </a:p>
          <a:p>
            <a:r>
              <a:rPr lang="en-US">
                <a:ea typeface="+mn-lt"/>
                <a:cs typeface="+mn-lt"/>
              </a:rPr>
              <a:t>Cargo securement</a:t>
            </a:r>
            <a:endParaRPr lang="en-US"/>
          </a:p>
          <a:p>
            <a:r>
              <a:rPr lang="en-US">
                <a:ea typeface="+mn-lt"/>
                <a:cs typeface="+mn-lt"/>
              </a:rPr>
              <a:t>Coupling devices</a:t>
            </a:r>
            <a:endParaRPr lang="en-US"/>
          </a:p>
          <a:p>
            <a:r>
              <a:rPr lang="en-US">
                <a:ea typeface="+mn-lt"/>
                <a:cs typeface="+mn-lt"/>
              </a:rPr>
              <a:t>Driveline/driveshaft mechanisms</a:t>
            </a:r>
            <a:endParaRPr lang="en-US"/>
          </a:p>
          <a:p>
            <a:r>
              <a:rPr lang="en-US">
                <a:ea typeface="+mn-lt"/>
                <a:cs typeface="+mn-lt"/>
              </a:rPr>
              <a:t>Frames</a:t>
            </a:r>
            <a:endParaRPr lang="en-US"/>
          </a:p>
          <a:p>
            <a:r>
              <a:rPr lang="en-US">
                <a:ea typeface="+mn-lt"/>
                <a:cs typeface="+mn-lt"/>
              </a:rPr>
              <a:t>Hazardous materials compliance</a:t>
            </a:r>
            <a:endParaRPr lang="en-US"/>
          </a:p>
          <a:p>
            <a:endParaRPr lang="en-US"/>
          </a:p>
        </p:txBody>
      </p:sp>
      <p:sp>
        <p:nvSpPr>
          <p:cNvPr id="5" name="Slide Number Placeholder 4">
            <a:extLst>
              <a:ext uri="{FF2B5EF4-FFF2-40B4-BE49-F238E27FC236}">
                <a16:creationId xmlns:a16="http://schemas.microsoft.com/office/drawing/2014/main" id="{F9803F18-6EC8-5343-8EEB-3D192BB6BBC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124</a:t>
            </a:fld>
            <a:endParaRPr lang="en-US"/>
          </a:p>
        </p:txBody>
      </p:sp>
      <p:sp>
        <p:nvSpPr>
          <p:cNvPr id="12" name="Oval 11">
            <a:extLst>
              <a:ext uri="{FF2B5EF4-FFF2-40B4-BE49-F238E27FC236}">
                <a16:creationId xmlns:a16="http://schemas.microsoft.com/office/drawing/2014/main" id="{19B5ADAE-6506-F441-8F19-B3CEB24851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64493E-91B0-9140-B576-ED7E677FD6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F6DFEB-BC4D-B547-9D84-AF4AB478CF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56A361-DFF6-4645-8FE6-B7FF94F6BA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A1D299-821E-4946-AA4D-D36334452A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2FC46E-D123-DD4D-A155-9978E39136A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ED802B-E82B-EE43-841B-ED0B35053F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08F67E2-09E1-D141-AEC9-AEBB1E37F4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1095BC-9545-4248-A945-973057F723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C281F7D-0AEE-ED41-8583-3B09A21AC8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46FD4F-64C7-BB44-BBA3-DD43BB3B4D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B102711-4744-3A42-B54E-C0290AA36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F18E98-096F-8840-9C98-BADD5C7F9E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9290CE5-A3A8-9449-B7B0-8ECE58C6EFE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846DD3-C1E7-A245-8AC1-266A44791D0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D2F2265-B431-E64B-96F5-3541ABD346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71F90C2-9A8E-3646-98CB-2EDD9F1F6A5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4C70B875-CE7B-A64E-8FAA-F4ADE544AD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B807E036-A0C7-4540-AF38-C436F6C145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60411D1D-7150-BB4F-A51C-7855491FA1B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84B968B1-542C-654F-A68A-7A98B9DD3F36}"/>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525879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to expect during a standard inspection (continued)</a:t>
            </a:r>
            <a:endParaRPr lang="en-US"/>
          </a:p>
          <a:p>
            <a:r>
              <a:rPr lang="en-US">
                <a:ea typeface="+mn-lt"/>
                <a:cs typeface="+mn-lt"/>
              </a:rPr>
              <a:t>Lighting devices (headlamps, taillamps, turn signals, etc.)</a:t>
            </a:r>
          </a:p>
          <a:p>
            <a:r>
              <a:rPr lang="en-US">
                <a:ea typeface="+mn-lt"/>
                <a:cs typeface="+mn-lt"/>
              </a:rPr>
              <a:t>Steering mechanisms</a:t>
            </a:r>
          </a:p>
          <a:p>
            <a:r>
              <a:rPr lang="en-US">
                <a:ea typeface="+mn-lt"/>
                <a:cs typeface="+mn-lt"/>
              </a:rPr>
              <a:t>Suspensions</a:t>
            </a:r>
          </a:p>
          <a:p>
            <a:r>
              <a:rPr lang="en-US">
                <a:ea typeface="+mn-lt"/>
                <a:cs typeface="+mn-lt"/>
              </a:rPr>
              <a:t>Tires (including hubs, rims, wheels)</a:t>
            </a:r>
          </a:p>
          <a:p>
            <a:r>
              <a:rPr lang="en-US">
                <a:ea typeface="+mn-lt"/>
                <a:cs typeface="+mn-lt"/>
              </a:rPr>
              <a:t>Van and open-top trailer bodies</a:t>
            </a:r>
          </a:p>
          <a:p>
            <a:r>
              <a:rPr lang="en-US">
                <a:ea typeface="+mn-lt"/>
                <a:cs typeface="+mn-lt"/>
              </a:rPr>
              <a:t>Windshield wipers</a:t>
            </a:r>
          </a:p>
          <a:p>
            <a:endParaRPr lang="en-US">
              <a:ea typeface="+mn-lt"/>
              <a:cs typeface="+mn-lt"/>
            </a:endParaRPr>
          </a:p>
        </p:txBody>
      </p:sp>
      <p:sp>
        <p:nvSpPr>
          <p:cNvPr id="5" name="Slide Number Placeholder 4">
            <a:extLst>
              <a:ext uri="{FF2B5EF4-FFF2-40B4-BE49-F238E27FC236}">
                <a16:creationId xmlns:a16="http://schemas.microsoft.com/office/drawing/2014/main" id="{4721E38E-DD18-BD43-A1EE-0B8D3099505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125</a:t>
            </a:fld>
            <a:endParaRPr lang="en-US"/>
          </a:p>
        </p:txBody>
      </p:sp>
      <p:sp>
        <p:nvSpPr>
          <p:cNvPr id="12" name="Oval 11">
            <a:extLst>
              <a:ext uri="{FF2B5EF4-FFF2-40B4-BE49-F238E27FC236}">
                <a16:creationId xmlns:a16="http://schemas.microsoft.com/office/drawing/2014/main" id="{3E0B0EB2-87F6-8144-B20A-5F52F6C684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1A0F23-3F4A-A246-95EF-37235DAA7C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1489F7-E352-7049-A9B7-8C2161580E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6A1C20-3F45-6C4D-B81F-EF02C92759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CDE5E2-6D81-994B-B21C-4C9DFB6F86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8E5A2F-0F32-C642-9B54-7B3CCACF011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E56962-AE3F-684A-BD3E-2DE8F2ABB2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87448F-C531-454E-A8DE-4A9B482789D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3638A8-987D-9B4F-BF0C-8154BEA62B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EE8B6E4-15E4-3A41-9CE3-AF3805C63C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A697C8-E58A-2743-8C23-B8BB2422DA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95F4A64-143B-5F45-B79A-89205DA01C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0A1516-3333-D548-AF33-1D2E3AA8D2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FB3F47-4C08-D947-AE03-48FEC83D1B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0B99E36-7FD3-C843-A3BA-6EA3A70A1ED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48D91BB-68C5-5747-85B8-24BE018BD9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5DC1DA7-1050-2247-A239-5BFCFBF8F83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C6639E0-B96C-6D44-96E3-A348C0FBB11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D7A1E33F-D2A1-D74C-B20C-BA47A9C741F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353B7317-AD8D-B549-9F7C-0941A5FDBAD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5B05B2A6-7E63-2645-9809-5F8FC4A6758D}"/>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0659880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is Out-of-Service (OOS)?</a:t>
            </a:r>
            <a:endParaRPr lang="en-US">
              <a:cs typeface="Calibri"/>
            </a:endParaRPr>
          </a:p>
          <a:p>
            <a:pPr marL="0" indent="0">
              <a:buNone/>
            </a:pPr>
            <a:r>
              <a:rPr lang="en-US">
                <a:ea typeface="+mn-lt"/>
                <a:cs typeface="+mn-lt"/>
              </a:rPr>
              <a:t>A driver is not permitted to drive after being on duty in excess of the maximum periods permitted, as detailed in </a:t>
            </a:r>
            <a:r>
              <a:rPr lang="en-US">
                <a:ea typeface="+mn-lt"/>
                <a:cs typeface="+mn-lt"/>
                <a:hlinkClick r:id="rId2"/>
              </a:rPr>
              <a:t>49 CFR 395.13</a:t>
            </a:r>
            <a:r>
              <a:rPr lang="en-US">
                <a:ea typeface="+mn-lt"/>
                <a:cs typeface="+mn-lt"/>
              </a:rPr>
              <a:t>. Motor carriers cannot require or permit a driver who has been declared out-of-service to operate a CMV until the driver may lawfully do so.</a:t>
            </a:r>
            <a:br>
              <a:rPr lang="en-US"/>
            </a:br>
            <a:endParaRPr lang="en-US">
              <a:cs typeface="Calibri"/>
            </a:endParaRPr>
          </a:p>
          <a:p>
            <a:pPr marL="0" indent="0">
              <a:buNone/>
            </a:pPr>
            <a:r>
              <a:rPr lang="en-US"/>
              <a:t>Out-of-Service  (OOS) order means a declaration by an authorized enforcement officer of a Federal, </a:t>
            </a:r>
            <a:r>
              <a:rPr lang="en-US">
                <a:hlinkClick r:id="rId3"/>
              </a:rPr>
              <a:t>State</a:t>
            </a:r>
            <a:r>
              <a:rPr lang="en-US"/>
              <a:t>, Canadian, Mexican, or local jurisdiction that a </a:t>
            </a:r>
            <a:r>
              <a:rPr lang="en-US">
                <a:hlinkClick r:id="rId4"/>
              </a:rPr>
              <a:t>driver</a:t>
            </a:r>
            <a:r>
              <a:rPr lang="en-US"/>
              <a:t>, a </a:t>
            </a:r>
            <a:r>
              <a:rPr lang="en-US">
                <a:hlinkClick r:id="rId5"/>
              </a:rPr>
              <a:t>commercial motor vehicle</a:t>
            </a:r>
            <a:r>
              <a:rPr lang="en-US"/>
              <a:t>, or a </a:t>
            </a:r>
            <a:r>
              <a:rPr lang="en-US">
                <a:hlinkClick r:id="rId6"/>
              </a:rPr>
              <a:t>motor carrier</a:t>
            </a:r>
            <a:r>
              <a:rPr lang="en-US"/>
              <a:t> operation is out of service pursuant to </a:t>
            </a:r>
            <a:r>
              <a:rPr lang="en-US">
                <a:hlinkClick r:id="rId7"/>
              </a:rPr>
              <a:t>49</a:t>
            </a:r>
            <a:r>
              <a:rPr lang="en-US"/>
              <a:t> CFR </a:t>
            </a:r>
            <a:r>
              <a:rPr lang="en-US">
                <a:hlinkClick r:id="rId8"/>
              </a:rPr>
              <a:t>386.72</a:t>
            </a:r>
            <a:r>
              <a:rPr lang="en-US"/>
              <a:t>, </a:t>
            </a:r>
            <a:r>
              <a:rPr lang="en-US">
                <a:hlinkClick r:id="rId9"/>
              </a:rPr>
              <a:t>392.5</a:t>
            </a:r>
            <a:r>
              <a:rPr lang="en-US"/>
              <a:t>, </a:t>
            </a:r>
            <a:r>
              <a:rPr lang="en-US">
                <a:hlinkClick r:id="rId10"/>
              </a:rPr>
              <a:t>392.9a</a:t>
            </a:r>
            <a:r>
              <a:rPr lang="en-US"/>
              <a:t>, </a:t>
            </a:r>
            <a:r>
              <a:rPr lang="en-US">
                <a:hlinkClick r:id="rId11"/>
              </a:rPr>
              <a:t>395.13</a:t>
            </a:r>
            <a:r>
              <a:rPr lang="en-US"/>
              <a:t>, or </a:t>
            </a:r>
            <a:r>
              <a:rPr lang="en-US">
                <a:hlinkClick r:id="rId12"/>
              </a:rPr>
              <a:t>396.9</a:t>
            </a:r>
            <a:r>
              <a:rPr lang="en-US"/>
              <a:t>, or compatible laws, or the North American Standard Out-of-Service Criteria. </a:t>
            </a:r>
            <a:endParaRPr lang="en-US">
              <a:ea typeface="+mn-lt"/>
              <a:cs typeface="+mn-lt"/>
            </a:endParaRPr>
          </a:p>
        </p:txBody>
      </p:sp>
      <p:sp>
        <p:nvSpPr>
          <p:cNvPr id="5" name="Slide Number Placeholder 4">
            <a:extLst>
              <a:ext uri="{FF2B5EF4-FFF2-40B4-BE49-F238E27FC236}">
                <a16:creationId xmlns:a16="http://schemas.microsoft.com/office/drawing/2014/main" id="{54DC869F-99BB-244F-8E07-18CFE516A14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126</a:t>
            </a:fld>
            <a:endParaRPr lang="en-US"/>
          </a:p>
        </p:txBody>
      </p:sp>
      <p:sp>
        <p:nvSpPr>
          <p:cNvPr id="12" name="Oval 11">
            <a:extLst>
              <a:ext uri="{FF2B5EF4-FFF2-40B4-BE49-F238E27FC236}">
                <a16:creationId xmlns:a16="http://schemas.microsoft.com/office/drawing/2014/main" id="{921C588B-7670-AB41-B44E-9005DD8E8B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5AFCEB-685D-5B42-B4D2-3707F005A5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8CA4ED-5ACB-574F-87D3-F375CB3509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DFDD7F-B4FF-6B4F-BD7D-CA1F9E4916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EB8EAB-53E0-4440-87B3-48B32DFF90E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3325E21-C6DE-0340-A4BD-1A0F862758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724B29-9981-FF49-AD4E-79C6F1DC5D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3B63C9-131F-2F4F-AFC8-5AF746FAE9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2C58F5-ED82-3047-A1C1-8D6B32DA627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1A104CD-DBFA-484B-9600-A420679957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3767140-93C2-4740-AEAC-851367BEB5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96D3D7-6D57-4B43-A64A-5FB60B7F36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C85B504-E0A9-AD4D-B455-B4978A2A8C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867B2F1-931E-C242-A418-5DF7749F1E9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DDD47A-28FF-CA41-80E8-C3CA1CDB245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138F080A-A7EA-6346-B626-F7D5DE0DBA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8FDB3E2-6F2F-6D4B-92C4-9B194E884D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BA3E9711-6D6F-6F41-A9D4-235A6A11379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81D3B474-9247-0140-9C7B-305912BCD90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CB502E3-5211-AA4B-A425-393F3AEE19B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07FA58A7-1436-414E-A95D-1786832D6011}"/>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0107757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4DFFAD-085B-49FC-AF64-136CF39DEA81}"/>
              </a:ext>
            </a:extLst>
          </p:cNvPr>
          <p:cNvSpPr>
            <a:spLocks noGrp="1"/>
          </p:cNvSpPr>
          <p:nvPr>
            <p:ph type="title"/>
          </p:nvPr>
        </p:nvSpPr>
        <p:spPr/>
        <p:txBody>
          <a:bodyPr/>
          <a:lstStyle/>
          <a:p>
            <a:r>
              <a:rPr lang="en-US">
                <a:cs typeface="Calibri Light"/>
              </a:rPr>
              <a:t>Roadside Inspections</a:t>
            </a:r>
            <a:endParaRPr lang="en-US"/>
          </a:p>
        </p:txBody>
      </p:sp>
      <p:sp>
        <p:nvSpPr>
          <p:cNvPr id="3" name="Content Placeholder 2">
            <a:extLst>
              <a:ext uri="{FF2B5EF4-FFF2-40B4-BE49-F238E27FC236}">
                <a16:creationId xmlns:a16="http://schemas.microsoft.com/office/drawing/2014/main" id="{615D0497-3864-41FD-88E0-4601D9B6C4F7}"/>
              </a:ext>
            </a:extLst>
          </p:cNvPr>
          <p:cNvSpPr>
            <a:spLocks noGrp="1"/>
          </p:cNvSpPr>
          <p:nvPr>
            <p:ph idx="1"/>
          </p:nvPr>
        </p:nvSpPr>
        <p:spPr/>
        <p:txBody>
          <a:bodyPr/>
          <a:lstStyle/>
          <a:p>
            <a:pPr marL="0" indent="0">
              <a:buNone/>
            </a:pPr>
            <a:r>
              <a:rPr lang="en-US" sz="2000" b="1">
                <a:effectLst/>
                <a:cs typeface="Arial" panose="020B0604020202020204" pitchFamily="34" charset="0"/>
              </a:rPr>
              <a:t>Out-of</a:t>
            </a:r>
            <a:r>
              <a:rPr lang="en-US" sz="2000" b="1">
                <a:cs typeface="Arial" panose="020B0604020202020204" pitchFamily="34" charset="0"/>
              </a:rPr>
              <a:t>-</a:t>
            </a:r>
            <a:r>
              <a:rPr lang="en-US" sz="2000" b="1">
                <a:effectLst/>
                <a:cs typeface="Arial" panose="020B0604020202020204" pitchFamily="34" charset="0"/>
              </a:rPr>
              <a:t>Service (OOS) criteria</a:t>
            </a:r>
            <a:r>
              <a:rPr lang="en-US" sz="2000" b="1">
                <a:cs typeface="Arial" panose="020B0604020202020204" pitchFamily="34" charset="0"/>
              </a:rPr>
              <a:t>:</a:t>
            </a:r>
            <a:endParaRPr lang="en-US" sz="2000">
              <a:effectLst/>
              <a:cs typeface="Arial" panose="020B0604020202020204" pitchFamily="34" charset="0"/>
            </a:endParaRPr>
          </a:p>
          <a:p>
            <a:r>
              <a:rPr lang="en-US" sz="2000">
                <a:effectLst/>
                <a:cs typeface="Arial" panose="020B0604020202020204" pitchFamily="34" charset="0"/>
              </a:rPr>
              <a:t>No driver shall drive after being on duty in excess of the maximum periods permitted by this part. </a:t>
            </a:r>
          </a:p>
          <a:p>
            <a:r>
              <a:rPr lang="en-US" sz="2000">
                <a:effectLst/>
                <a:cs typeface="Arial" panose="020B0604020202020204" pitchFamily="34" charset="0"/>
              </a:rPr>
              <a:t>No driver required to maintain a record of duty status under </a:t>
            </a:r>
            <a:r>
              <a:rPr lang="en-US" sz="2000">
                <a:effectLst/>
                <a:cs typeface="Arial" panose="020B0604020202020204" pitchFamily="34" charset="0"/>
                <a:hlinkClick r:id="rId2"/>
              </a:rPr>
              <a:t>§ 395.8</a:t>
            </a:r>
            <a:r>
              <a:rPr lang="en-US" sz="2000">
                <a:effectLst/>
                <a:cs typeface="Arial" panose="020B0604020202020204" pitchFamily="34" charset="0"/>
              </a:rPr>
              <a:t> or </a:t>
            </a:r>
            <a:r>
              <a:rPr lang="en-US" sz="2000">
                <a:effectLst/>
                <a:cs typeface="Arial" panose="020B0604020202020204" pitchFamily="34" charset="0"/>
                <a:hlinkClick r:id="rId3"/>
              </a:rPr>
              <a:t>§ 395.15 of this part</a:t>
            </a:r>
            <a:r>
              <a:rPr lang="en-US" sz="2000">
                <a:effectLst/>
                <a:cs typeface="Arial" panose="020B0604020202020204" pitchFamily="34" charset="0"/>
              </a:rPr>
              <a:t> shall fail to have a record of duty status current on the day of examination and for the prior seven consecutive days. 	</a:t>
            </a:r>
          </a:p>
          <a:p>
            <a:pPr marR="50420"/>
            <a:r>
              <a:rPr lang="en-US" sz="2000" b="0" i="0" u="none" strike="noStrike" baseline="0">
                <a:cs typeface="Arial" panose="020B0604020202020204" pitchFamily="34" charset="0"/>
              </a:rPr>
              <a:t>You will be put out-of-service for 24 hours if you have any detectable amount of alcohol under .04%. If your blood alcohol concentration (BAC) is .04% or more, you will lose your CDL for at least 1 year for a first offense. </a:t>
            </a:r>
          </a:p>
          <a:p>
            <a:r>
              <a:rPr lang="en-US" sz="2000" b="0" i="0" u="none" strike="noStrike" baseline="0">
                <a:solidFill>
                  <a:srgbClr val="000000"/>
                </a:solidFill>
                <a:cs typeface="Arial" panose="020B0604020202020204" pitchFamily="34" charset="0"/>
              </a:rPr>
              <a:t>Federal and state inspectors also may inspect your vehicles. If they judge the vehicle to be unsafe, they will put it “out of service” until it is fixed. </a:t>
            </a:r>
            <a:endParaRPr lang="en-US" sz="2000" b="0" i="0" u="none" strike="noStrike" baseline="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2057387-8894-4D1A-AD42-55337B479DD1}"/>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127</a:t>
            </a:fld>
            <a:endParaRPr lang="en-US"/>
          </a:p>
        </p:txBody>
      </p:sp>
      <p:sp>
        <p:nvSpPr>
          <p:cNvPr id="6" name="Oval 5">
            <a:extLst>
              <a:ext uri="{FF2B5EF4-FFF2-40B4-BE49-F238E27FC236}">
                <a16:creationId xmlns:a16="http://schemas.microsoft.com/office/drawing/2014/main" id="{165EBD47-20A6-AC41-A4BA-B57DF9E1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52644E-9199-054E-B46A-E594D50836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EBF6C9-9E99-D448-8A91-4FE73B471AA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808069-8206-5E4A-8153-4EC7AA02D8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AB1C17-386F-AD4D-957C-4410912F2A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BA4F39-7B92-FB40-B467-B933218866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3F0DE2C-F6E0-8E43-A4EB-46CF6F904D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BA25C-A786-AC49-AF49-EF29A3EFCEF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569F195-F74E-6843-8526-3C56DC732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3B3374-2129-1445-A02F-0EE37F2A75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70BA2A-0158-CD4A-8A6F-E7505F04C9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3BB863-2926-0A4F-B84A-75AE9D720C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B8230E-209F-A34E-BFA7-8CFFC2955A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6372E6D-34C8-D74D-910F-AF758FF970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B987E67-7486-7E49-955F-C9E35F8A2DC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8DA1FD6-744B-C545-BF1F-5D6E36B694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6C9395-A1F0-B945-BFD2-44589FD613F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1B51FE3B-A3BD-B043-B0E3-3B40899C2D5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24142E2-ADCA-7445-AA11-6E5AA6C82B2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F4A98BB-97D2-0C47-8423-109F549F394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370652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A8D21A-2518-4605-8A40-4D88AF1B4531}"/>
              </a:ext>
            </a:extLst>
          </p:cNvPr>
          <p:cNvSpPr>
            <a:spLocks noGrp="1"/>
          </p:cNvSpPr>
          <p:nvPr>
            <p:ph type="title"/>
          </p:nvPr>
        </p:nvSpPr>
        <p:spPr/>
        <p:txBody>
          <a:bodyPr/>
          <a:lstStyle/>
          <a:p>
            <a:r>
              <a:rPr lang="en-US">
                <a:cs typeface="Calibri Light"/>
              </a:rPr>
              <a:t>Roadside Inspections</a:t>
            </a:r>
            <a:endParaRPr lang="en-US"/>
          </a:p>
        </p:txBody>
      </p:sp>
      <p:sp>
        <p:nvSpPr>
          <p:cNvPr id="3" name="Content Placeholder 2">
            <a:extLst>
              <a:ext uri="{FF2B5EF4-FFF2-40B4-BE49-F238E27FC236}">
                <a16:creationId xmlns:a16="http://schemas.microsoft.com/office/drawing/2014/main" id="{58F044D9-D629-4BE0-A41E-694CF045E284}"/>
              </a:ext>
            </a:extLst>
          </p:cNvPr>
          <p:cNvSpPr>
            <a:spLocks noGrp="1"/>
          </p:cNvSpPr>
          <p:nvPr>
            <p:ph idx="1"/>
          </p:nvPr>
        </p:nvSpPr>
        <p:spPr/>
        <p:txBody>
          <a:bodyPr/>
          <a:lstStyle/>
          <a:p>
            <a:pPr marL="0" indent="0">
              <a:buNone/>
            </a:pPr>
            <a:r>
              <a:rPr lang="en-US" b="1">
                <a:solidFill>
                  <a:srgbClr val="000000"/>
                </a:solidFill>
              </a:rPr>
              <a:t>R</a:t>
            </a:r>
            <a:r>
              <a:rPr lang="en-US" b="1" u="none" strike="noStrike">
                <a:solidFill>
                  <a:srgbClr val="000000"/>
                </a:solidFill>
                <a:effectLst/>
              </a:rPr>
              <a:t>amifications and penalties for operating a CMV when subject to an OOS order as defined in § 390.5.</a:t>
            </a:r>
          </a:p>
          <a:p>
            <a:pPr marL="0" indent="0">
              <a:buNone/>
            </a:pPr>
            <a:r>
              <a:rPr lang="en-US" b="0" u="none" strike="noStrike" baseline="0"/>
              <a:t>You will lose your CDL:</a:t>
            </a:r>
          </a:p>
          <a:p>
            <a:pPr marR="1070"/>
            <a:r>
              <a:rPr lang="en-US" b="0" u="none" strike="noStrike" baseline="0"/>
              <a:t>For at least 90 days if you have committed your first violation </a:t>
            </a:r>
            <a:br>
              <a:rPr lang="en-US" b="0" u="none" strike="noStrike" baseline="0"/>
            </a:br>
            <a:r>
              <a:rPr lang="en-US" b="0" u="none" strike="noStrike" baseline="0"/>
              <a:t>of an OOS order.</a:t>
            </a:r>
          </a:p>
          <a:p>
            <a:pPr marR="4590"/>
            <a:r>
              <a:rPr lang="en-US" b="0" u="none" strike="noStrike" baseline="0"/>
              <a:t>For at least one year if you have committed two violations </a:t>
            </a:r>
            <a:br>
              <a:rPr lang="en-US" b="0" u="none" strike="noStrike" baseline="0"/>
            </a:br>
            <a:r>
              <a:rPr lang="en-US" b="0" u="none" strike="noStrike" baseline="0"/>
              <a:t>of an OOS order in a 10-year period.</a:t>
            </a:r>
          </a:p>
          <a:p>
            <a:pPr marR="4280"/>
            <a:r>
              <a:rPr lang="en-US" b="0" u="none" strike="noStrike" baseline="0"/>
              <a:t>For at least three years if you have committed three or more violations of an out-of-service order in a 10-year period.</a:t>
            </a:r>
          </a:p>
          <a:p>
            <a:endParaRPr lang="en-US"/>
          </a:p>
        </p:txBody>
      </p:sp>
      <p:sp>
        <p:nvSpPr>
          <p:cNvPr id="4" name="Slide Number Placeholder 3">
            <a:extLst>
              <a:ext uri="{FF2B5EF4-FFF2-40B4-BE49-F238E27FC236}">
                <a16:creationId xmlns:a16="http://schemas.microsoft.com/office/drawing/2014/main" id="{F14281C5-A187-4183-8061-D52B989909C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128</a:t>
            </a:fld>
            <a:endParaRPr lang="en-US"/>
          </a:p>
        </p:txBody>
      </p:sp>
      <p:sp>
        <p:nvSpPr>
          <p:cNvPr id="6" name="Oval 5">
            <a:extLst>
              <a:ext uri="{FF2B5EF4-FFF2-40B4-BE49-F238E27FC236}">
                <a16:creationId xmlns:a16="http://schemas.microsoft.com/office/drawing/2014/main" id="{B7765192-0CEC-3142-A814-7B3F54DC87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9EC2D-7E22-524C-A7E3-7B0CB237FC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8CBA135-FF90-A641-9490-03BBD6C5D1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9574A2-ADF4-484E-84DB-79A8FE1B4C2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E5BE9A-3B4F-E44D-BF34-FEBB937C9F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9B095F3-CAB4-3049-AC1E-B2C04A475A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238516-BE2A-3B42-9B04-82ADE31C529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561231-0A07-C949-8009-63DD19EE2F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6B5E26-F71D-D647-AA05-6127D7FF97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DE613D-40B1-104A-A490-139A160329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095D7F-ADBA-7F48-AD99-264DBEB6CC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FDA286-4C90-4B4E-B3E1-DDAF4AC445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B986A0-D272-2A47-B2C3-537976781B5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4D8B30-A043-1D4B-9801-3F359D41900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AC4EE41-B03A-CE4F-B670-E7728B40F28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D9BF1EC6-0D61-9840-83A6-3FFAB6E7E3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F7ED93-CD4D-904B-981C-F849C8147E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9968FDAD-9C68-FD4F-8C06-61F0B729AB8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4314D6A-2995-B448-B1F4-F29DA2A631F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DD798560-3517-7B42-8548-1C6FA79567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9880130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a:xfrm>
            <a:off x="628650" y="1801663"/>
            <a:ext cx="7886700" cy="4351338"/>
          </a:xfrm>
        </p:spPr>
        <p:txBody>
          <a:bodyPr/>
          <a:lstStyle/>
          <a:p>
            <a:r>
              <a:rPr lang="en-US" sz="1800">
                <a:cs typeface="Calibri"/>
              </a:rPr>
              <a:t>Use loading process as an opportunity to screen baggage. In addition to the physical task at hand, drivers must be able to recognize potential suspicious packages and baggage. Look for</a:t>
            </a:r>
          </a:p>
          <a:p>
            <a:pPr lvl="1"/>
            <a:r>
              <a:rPr lang="en-US">
                <a:cs typeface="Calibri"/>
              </a:rPr>
              <a:t>Packages that appear to be unusually heavy in size, emit unusual odors or wet, or contain significant amounts of liquid or contain unusual objects such as wire, metal pipe, many bottles/thermoses, nails and ball-bearings.</a:t>
            </a:r>
          </a:p>
          <a:p>
            <a:pPr lvl="1"/>
            <a:r>
              <a:rPr lang="en-US">
                <a:cs typeface="Calibri"/>
              </a:rPr>
              <a:t>Passengers who appear overly possessive or concerned about their luggage</a:t>
            </a:r>
          </a:p>
          <a:p>
            <a:pPr lvl="1"/>
            <a:r>
              <a:rPr lang="en-US">
                <a:cs typeface="Calibri"/>
              </a:rPr>
              <a:t>Passenger carry-ons that are larger and could have been stowed in the luggage bay</a:t>
            </a:r>
          </a:p>
          <a:p>
            <a:r>
              <a:rPr lang="en-US" sz="1800">
                <a:cs typeface="Calibri"/>
              </a:rPr>
              <a:t>Secure baggage bay doors with a lock pin (if equipped)</a:t>
            </a:r>
          </a:p>
          <a:p>
            <a:pPr marL="0" indent="0">
              <a:buNone/>
            </a:pPr>
            <a:endParaRPr lang="en-US" sz="1500">
              <a:cs typeface="Calibri"/>
            </a:endParaRPr>
          </a:p>
          <a:p>
            <a:pPr marL="0" indent="0">
              <a:buNone/>
            </a:pPr>
            <a:r>
              <a:rPr lang="en-US" sz="1400" i="1">
                <a:cs typeface="Calibri"/>
              </a:rPr>
              <a:t>Source: </a:t>
            </a:r>
            <a:r>
              <a:rPr lang="en-US" sz="1400" i="1">
                <a:hlinkClick r:id="rId3"/>
              </a:rPr>
              <a:t>FMCSA Model Training Curriculum for Motorcoach Drivers</a:t>
            </a: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129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ea typeface="+mj-lt"/>
                <a:cs typeface="+mj-l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972D0F-FF90-C244-BA90-A41E7F4ADB0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6A05FCA-CE77-4847-B6CD-D88A057804E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08D943E-A866-5B41-B3C8-3A34DDBA368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2477D568-6ACF-8B46-BB3D-626AC8F0A5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7814B9F-77B8-7246-A888-A81F18D3E63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945C49D3-B218-2D4E-A84D-63FA656ED93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Rectangle 19">
            <a:extLst>
              <a:ext uri="{FF2B5EF4-FFF2-40B4-BE49-F238E27FC236}">
                <a16:creationId xmlns:a16="http://schemas.microsoft.com/office/drawing/2014/main" id="{87D37DC6-98B2-EB47-BDC7-5F6C1402624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5275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Brakes systems can be hydraulic or air. All CMVs have service brakes, parking brakes and emergency breaks. Most large CMVs are equipped with air brakes. </a:t>
            </a:r>
          </a:p>
          <a:p>
            <a:r>
              <a:rPr lang="en-US" sz="1800">
                <a:cs typeface="Calibri"/>
              </a:rPr>
              <a:t>Engine Compartment: Often located in the front of smaller buses and in the back on large buses. </a:t>
            </a:r>
          </a:p>
          <a:p>
            <a:r>
              <a:rPr lang="en-US" sz="1800">
                <a:cs typeface="Calibri"/>
              </a:rPr>
              <a:t>Electrical system basic components are the starter motor, battery and alternator. </a:t>
            </a:r>
          </a:p>
          <a:p>
            <a:endParaRPr lang="en-US" sz="1800">
              <a:cs typeface="Calibri"/>
            </a:endParaRPr>
          </a:p>
          <a:p>
            <a:endParaRPr lang="en-US" sz="1800">
              <a:cs typeface="Calibri"/>
            </a:endParaRPr>
          </a:p>
          <a:p>
            <a:endParaRPr lang="en-US" sz="1800">
              <a:cs typeface="Calibri"/>
            </a:endParaRPr>
          </a:p>
          <a:p>
            <a:endParaRPr lang="en-US" sz="1800">
              <a:cs typeface="Calibri"/>
            </a:endParaRPr>
          </a:p>
          <a:p>
            <a:endParaRPr lang="en-US" sz="1800">
              <a:cs typeface="Calibri"/>
            </a:endParaRPr>
          </a:p>
          <a:p>
            <a:pPr marL="0" indent="0">
              <a:buNone/>
            </a:pPr>
            <a:r>
              <a:rPr lang="en-US" sz="1400" i="1"/>
              <a:t>Sources: </a:t>
            </a:r>
            <a:r>
              <a:rPr lang="en-US" sz="1400" i="1">
                <a:hlinkClick r:id="rId3"/>
              </a:rPr>
              <a:t>FMCSA Model Training Curriculum for Motorcoach Drivers</a:t>
            </a:r>
            <a:r>
              <a:rPr lang="en-US" sz="1400" i="1"/>
              <a:t> and </a:t>
            </a:r>
            <a:r>
              <a:rPr lang="en-US" sz="1400" i="1">
                <a:hlinkClick r:id="rId4"/>
              </a:rPr>
              <a:t>fleetnetamerica.com/blog/post/electrical-systems-in-heavy-duty-vehicles</a:t>
            </a:r>
            <a:endParaRPr lang="en-US" sz="1400" i="1"/>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F45222-DD1A-C645-B706-D7C3AFE54C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A2195E-7963-2F42-8D08-13B7642E1DE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F05C03-F5F8-5445-A5B2-ACF68AE4519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8F3D992D-FD18-6140-B754-2F94FB3A45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D163CC-2DE1-D342-9C5E-CCCC57983C0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E07570C5-4423-5848-BA33-9D70DDDB615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FDF024E3-98C9-8D45-B954-312BB7C2CDD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CE45DADC-4F16-0749-865C-3E517E03E42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4C46433A-DE73-0543-9665-17F45AA9ACD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51146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handling and securement of devices </a:t>
            </a:r>
            <a:br>
              <a:rPr lang="en-US" sz="1800" b="1">
                <a:cs typeface="Calibri"/>
              </a:rPr>
            </a:br>
            <a:r>
              <a:rPr lang="en-US" sz="1800" b="1">
                <a:cs typeface="Calibri"/>
              </a:rPr>
              <a:t>associated with ADA compliance: Wheelchair/Aid securement</a:t>
            </a:r>
          </a:p>
          <a:p>
            <a:r>
              <a:rPr lang="en-US" sz="1800">
                <a:cs typeface="Calibri"/>
              </a:rPr>
              <a:t>Set brakes (manual) or power chair off (powered)</a:t>
            </a:r>
          </a:p>
          <a:p>
            <a:r>
              <a:rPr lang="en-US" sz="1800">
                <a:cs typeface="Calibri"/>
              </a:rPr>
              <a:t>4-point tie-down</a:t>
            </a:r>
          </a:p>
          <a:p>
            <a:r>
              <a:rPr lang="en-US" sz="1800">
                <a:cs typeface="Calibri"/>
              </a:rPr>
              <a:t>Do not attach tie-downs to wheels or any removable parts</a:t>
            </a:r>
          </a:p>
          <a:p>
            <a:r>
              <a:rPr lang="en-US" sz="1800">
                <a:cs typeface="Calibri"/>
              </a:rPr>
              <a:t>Do not attach tie-downs to the folding cross brace of a wheelchair</a:t>
            </a:r>
          </a:p>
          <a:p>
            <a:r>
              <a:rPr lang="en-US" sz="1800">
                <a:cs typeface="Calibri"/>
              </a:rPr>
              <a:t>Attach the straps as high as possible on the chair</a:t>
            </a:r>
          </a:p>
          <a:p>
            <a:r>
              <a:rPr lang="en-US" sz="1800">
                <a:cs typeface="Calibri"/>
              </a:rPr>
              <a:t>Route each tie-down strap in a straight line; do not bend </a:t>
            </a:r>
            <a:br>
              <a:rPr lang="en-US" sz="1800">
                <a:cs typeface="Calibri"/>
              </a:rPr>
            </a:br>
            <a:r>
              <a:rPr lang="en-US" sz="1800">
                <a:cs typeface="Calibri"/>
              </a:rPr>
              <a:t>around a wheel or other object</a:t>
            </a:r>
          </a:p>
          <a:p>
            <a:r>
              <a:rPr lang="en-US" sz="1800">
                <a:cs typeface="Calibri"/>
              </a:rPr>
              <a:t>Tighten all straps, but do not over-tighten</a:t>
            </a:r>
          </a:p>
          <a:p>
            <a:r>
              <a:rPr lang="en-US" sz="1800">
                <a:cs typeface="Calibri"/>
              </a:rPr>
              <a:t>Test the chair to be sure you cannot move it in any direction</a:t>
            </a:r>
          </a:p>
          <a:p>
            <a:r>
              <a:rPr lang="en-US" sz="1800">
                <a:cs typeface="Calibri"/>
              </a:rPr>
              <a:t>Secure passenger to chair </a:t>
            </a:r>
          </a:p>
          <a:p>
            <a:pPr marL="0" indent="0">
              <a:buNone/>
            </a:pPr>
            <a:r>
              <a:rPr lang="en-US" sz="1400" i="1">
                <a:cs typeface="Calibri"/>
              </a:rPr>
              <a:t>Source: </a:t>
            </a:r>
            <a:r>
              <a:rPr lang="en-US" sz="1400" i="1">
                <a:hlinkClick r:id="rId3"/>
              </a:rPr>
              <a:t>FMCSA Model Training Curriculum for Motorcoach Drivers</a:t>
            </a:r>
            <a:r>
              <a:rPr lang="en-US" sz="1400" i="1"/>
              <a:t> </a:t>
            </a:r>
            <a:br>
              <a:rPr lang="en-US" sz="1400" i="1"/>
            </a:b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Securement image">
            <a:extLst>
              <a:ext uri="{FF2B5EF4-FFF2-40B4-BE49-F238E27FC236}">
                <a16:creationId xmlns:a16="http://schemas.microsoft.com/office/drawing/2014/main" id="{C96D4F21-8444-408B-841E-658BBB525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33" y="1390142"/>
            <a:ext cx="1843827" cy="2860587"/>
          </a:xfrm>
          <a:prstGeom prst="rect">
            <a:avLst/>
          </a:prstGeom>
        </p:spPr>
      </p:pic>
      <p:pic>
        <p:nvPicPr>
          <p:cNvPr id="12" name="Picture 11" title="Side View of wheelchair ">
            <a:extLst>
              <a:ext uri="{FF2B5EF4-FFF2-40B4-BE49-F238E27FC236}">
                <a16:creationId xmlns:a16="http://schemas.microsoft.com/office/drawing/2014/main" id="{2805DF67-0911-4A8B-90DA-880832DEAB46}"/>
              </a:ext>
            </a:extLst>
          </p:cNvPr>
          <p:cNvPicPr>
            <a:picLocks noChangeAspect="1"/>
          </p:cNvPicPr>
          <p:nvPr/>
        </p:nvPicPr>
        <p:blipFill>
          <a:blip r:embed="rId5"/>
          <a:stretch>
            <a:fillRect/>
          </a:stretch>
        </p:blipFill>
        <p:spPr>
          <a:xfrm>
            <a:off x="6583772" y="4250729"/>
            <a:ext cx="2387088" cy="2604096"/>
          </a:xfrm>
          <a:prstGeom prst="rect">
            <a:avLst/>
          </a:prstGeom>
        </p:spPr>
      </p:pic>
      <p:sp>
        <p:nvSpPr>
          <p:cNvPr id="13" name="Oval 12">
            <a:extLst>
              <a:ext uri="{FF2B5EF4-FFF2-40B4-BE49-F238E27FC236}">
                <a16:creationId xmlns:a16="http://schemas.microsoft.com/office/drawing/2014/main" id="{966B1418-7A70-F647-8687-FF3530149A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86758F-A640-1941-870A-43F4017A4E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110254-932C-F74B-8CD3-406927AC993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2F7E2C76-7B34-A94D-8858-C2D270BADC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5829FE-7F39-AF44-ABAE-1AA4962665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DF9E3A95-A7B6-9C4A-9622-A026CCB3262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1855995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handling and securement of devices associated with ADA compliance:</a:t>
            </a:r>
          </a:p>
          <a:p>
            <a:pPr marL="0" indent="0">
              <a:buNone/>
            </a:pPr>
            <a:r>
              <a:rPr lang="en-US" sz="1800" b="1">
                <a:cs typeface="Calibri"/>
              </a:rPr>
              <a:t>Transporting oxygen</a:t>
            </a:r>
          </a:p>
          <a:p>
            <a:r>
              <a:rPr lang="en-US" sz="1800">
                <a:cs typeface="Calibri"/>
              </a:rPr>
              <a:t>Oxygen concentrators are portable devices that concentrate the oxygen from the atmosphere to deliver higher concentrations of oxygen to the user. They do not pose any threats to safety.</a:t>
            </a:r>
          </a:p>
          <a:p>
            <a:r>
              <a:rPr lang="en-US" sz="1800">
                <a:cs typeface="Calibri"/>
              </a:rPr>
              <a:t>Oxygen tanks/cylinders contain pure oxygen gas. These tanks are pressurized metal cylinders and will have some type of valve system at the top of the cylinder where the oxygen dispenses. Pure oxygen gas is a classified as a hazardous material.</a:t>
            </a:r>
          </a:p>
          <a:p>
            <a:r>
              <a:rPr lang="en-US" sz="1800">
                <a:solidFill>
                  <a:srgbClr val="000000"/>
                </a:solidFill>
                <a:cs typeface="Calibri"/>
              </a:rPr>
              <a:t>L</a:t>
            </a:r>
            <a:r>
              <a:rPr lang="en-US" sz="1800" b="0" i="0" u="none" strike="noStrike" kern="1200">
                <a:solidFill>
                  <a:srgbClr val="000000"/>
                </a:solidFill>
                <a:effectLst/>
              </a:rPr>
              <a:t>imit cylinders in passenger compartment to what’s practical (currently in use or will be needed before next scheduled stop)</a:t>
            </a:r>
            <a:endParaRPr lang="en-US" sz="1800"/>
          </a:p>
          <a:p>
            <a:r>
              <a:rPr lang="en-US" sz="1800" b="0" i="0" u="none" strike="noStrike" kern="1200">
                <a:solidFill>
                  <a:srgbClr val="000000"/>
                </a:solidFill>
                <a:effectLst/>
              </a:rPr>
              <a:t>Extra cylinders must be secured in the luggage bays with valves protected from contact with other stowed items</a:t>
            </a:r>
            <a:endParaRPr lang="en-US" sz="1800"/>
          </a:p>
          <a:p>
            <a:r>
              <a:rPr lang="en-US" sz="1800" b="0" i="0" u="none" strike="noStrike" kern="1200">
                <a:solidFill>
                  <a:srgbClr val="000000"/>
                </a:solidFill>
                <a:effectLst/>
              </a:rPr>
              <a:t>Total amount of oxygen stowed in cargo bays should be &lt; 99 lbs.</a:t>
            </a:r>
            <a:endParaRPr lang="en-US" sz="1600" b="0" i="0" u="none" strike="noStrike">
              <a:effectLst/>
            </a:endParaRPr>
          </a:p>
          <a:p>
            <a:pPr marL="0" indent="0">
              <a:buNone/>
            </a:pPr>
            <a:r>
              <a:rPr lang="en-US" sz="1400" i="1">
                <a:cs typeface="Calibri"/>
              </a:rPr>
              <a:t>Source: </a:t>
            </a:r>
            <a:r>
              <a:rPr lang="en-US" sz="1400" i="1">
                <a:hlinkClick r:id="rId3"/>
              </a:rPr>
              <a:t>FMCSA Model Training Curriculum for Motorcoach Drivers</a:t>
            </a:r>
            <a:endParaRPr lang="en-US" sz="1400" i="1"/>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D9137C-10D2-7B45-B6B0-097FE1B944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FD6746-5AE4-AF4D-8F9C-F5572D9CF0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97738F3-FDD7-234A-A2B5-66B48A1DCD7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6F3FFEC9-42D4-6748-A320-C3FCE92A86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FA166E-F90C-6641-8F0D-0CE8F437AA0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82979F0D-0FAA-EE4A-8FF9-ABCCF35D31B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3739203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600" b="1">
                <a:cs typeface="Calibri"/>
              </a:rPr>
              <a:t>Proper Cargo Securement</a:t>
            </a:r>
          </a:p>
          <a:p>
            <a:r>
              <a:rPr lang="en-US" sz="1600">
                <a:cs typeface="Calibri"/>
              </a:rPr>
              <a:t>Blocking is used in the front, back, and/or sides of a piece of cargo to keep it from sliding. Blocking is shaped to fit snugly against cargo. It is secured to the cargo deck to prevent cargo movement. </a:t>
            </a:r>
          </a:p>
          <a:p>
            <a:r>
              <a:rPr lang="en-US" sz="1600">
                <a:cs typeface="Calibri"/>
              </a:rPr>
              <a:t>Bracing is also used to prevent movement of cargo. Bracing goes from the upper part of the cargo to the floor and/or walls of the cargo compartment</a:t>
            </a:r>
            <a:r>
              <a:rPr lang="en-US" sz="1900">
                <a:cs typeface="Calibri"/>
              </a:rPr>
              <a:t>.</a:t>
            </a:r>
          </a:p>
          <a:p>
            <a:r>
              <a:rPr lang="en-US" sz="1600">
                <a:cs typeface="Calibri"/>
              </a:rPr>
              <a:t>Cargo Tie-down</a:t>
            </a:r>
          </a:p>
          <a:p>
            <a:pPr lvl="1"/>
            <a:r>
              <a:rPr lang="en-US" sz="1600">
                <a:cs typeface="Calibri"/>
              </a:rPr>
              <a:t>On flatbed trailers or trailers without sides, cargo must be secured to keep it from shifting or falling off. In closed vans, tie-downs can also be important to prevent cargo shifting that may affect the handling of the vehicle. Tie-downs must be of the proper type and proper strength.</a:t>
            </a:r>
          </a:p>
          <a:p>
            <a:pPr lvl="1"/>
            <a:r>
              <a:rPr lang="en-US" sz="1600">
                <a:cs typeface="Calibri"/>
              </a:rPr>
              <a:t>The aggregate working load limit of any securement system used to secure an article or group of articles against movement must be at least one-half times the weight of the article or group of articles. Proper tie-down equipment must be used, including ropes, straps, chains, and tensioning devices (winches, ratchets, clinching components). Tie-downs must be attached to the vehicle correctly (hooks, bolts, rails, rings).</a:t>
            </a:r>
          </a:p>
          <a:p>
            <a:pPr marL="0" indent="0">
              <a:buNone/>
            </a:pPr>
            <a:r>
              <a:rPr lang="en-US" sz="1400">
                <a:cs typeface="Calibri"/>
              </a:rPr>
              <a:t>Source: </a:t>
            </a:r>
            <a:r>
              <a:rPr lang="en-US" sz="1400" i="1">
                <a:cs typeface="Calibri"/>
                <a:hlinkClick r:id="rId3"/>
              </a:rPr>
              <a:t>Minnesota Commercial Driver’s License Manual</a:t>
            </a:r>
            <a:r>
              <a:rPr lang="en-US" sz="1400" i="1">
                <a:cs typeface="Calibri"/>
              </a:rPr>
              <a:t>   A</a:t>
            </a:r>
            <a:r>
              <a:rPr lang="en-US" sz="1400" i="1"/>
              <a:t>lso featured in Orientation</a:t>
            </a:r>
          </a:p>
          <a:p>
            <a:pPr marL="0" indent="0">
              <a:buNone/>
            </a:pPr>
            <a:endParaRPr lang="en-US" sz="1600" i="1">
              <a:cs typeface="Calibri"/>
            </a:endParaRPr>
          </a:p>
          <a:p>
            <a:pPr marL="0" indent="0">
              <a:buNone/>
            </a:pPr>
            <a:endParaRPr lang="en-US" sz="1600">
              <a:cs typeface="Calibri"/>
            </a:endParaRPr>
          </a:p>
          <a:p>
            <a:endParaRPr lang="en-US" sz="16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8B0ED9-502F-334D-8809-D4793DDAEEB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07C5D1-0976-D740-BB76-297A62D421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19CD7E-C81A-B546-8762-3B038FB8636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F00DE565-7501-5849-A7B8-C7DBFF74A0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663F0E-6432-F74F-8474-F11D2841452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723C2D44-3FB8-6144-A479-106B278A6A4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Rectangle 19">
            <a:extLst>
              <a:ext uri="{FF2B5EF4-FFF2-40B4-BE49-F238E27FC236}">
                <a16:creationId xmlns:a16="http://schemas.microsoft.com/office/drawing/2014/main" id="{7E2B0AD4-1C58-6E4C-8AC6-119917A8D38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09639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Cargo Securement, continued</a:t>
            </a:r>
          </a:p>
          <a:p>
            <a:r>
              <a:rPr lang="en-US" sz="1800">
                <a:cs typeface="Calibri"/>
              </a:rPr>
              <a:t>Header Boards</a:t>
            </a:r>
          </a:p>
          <a:p>
            <a:pPr lvl="1"/>
            <a:r>
              <a:rPr lang="en-US">
                <a:cs typeface="Calibri"/>
              </a:rPr>
              <a:t>Front-end header boards (“headache racks”) protect you from your cargo in case of a crash or emergency stop. Make sure the front-end structure is in good condition. The front-end structure should block the forward movement of any cargo you carry.</a:t>
            </a:r>
          </a:p>
          <a:p>
            <a:pPr lvl="1"/>
            <a:endParaRPr lang="en-US" sz="1500">
              <a:cs typeface="Calibri"/>
            </a:endParaRPr>
          </a:p>
          <a:p>
            <a:pPr marL="0" indent="0">
              <a:buNone/>
            </a:pPr>
            <a:endParaRPr lang="en-US" sz="1800">
              <a:cs typeface="Calibri"/>
            </a:endParaRPr>
          </a:p>
          <a:p>
            <a:pPr marL="0" indent="0">
              <a:buNone/>
            </a:pPr>
            <a:r>
              <a:rPr lang="en-US" sz="1400">
                <a:cs typeface="Calibri"/>
              </a:rPr>
              <a:t>Source: </a:t>
            </a:r>
            <a:r>
              <a:rPr lang="en-US" sz="1400" i="1">
                <a:cs typeface="Calibri"/>
                <a:hlinkClick r:id="rId3"/>
              </a:rPr>
              <a:t>Minnesota Commercial Driver’s License Manual</a:t>
            </a:r>
            <a:r>
              <a:rPr lang="en-US" sz="1400" i="1">
                <a:cs typeface="Calibri"/>
              </a:rPr>
              <a:t>  Also featured in Orientation</a:t>
            </a:r>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EFE08D-188D-044D-8BC5-D95BF35185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A6BDA48-D333-C043-B08D-2620239CA0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5D19EA-F74D-C642-B782-61A7BB6C0B5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634FDF19-48D4-BA4B-96BD-4C92A50B07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4AB05E-2886-B845-AAA6-797B4970F13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304D9113-75EA-124A-8AE2-C8549DE5BA3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A857B6E5-AE0D-C147-9D98-FF7A2A64D53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8639966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Safe and Efficient loading/unloading tips</a:t>
            </a:r>
          </a:p>
          <a:p>
            <a:r>
              <a:rPr lang="en-US" sz="1600">
                <a:cs typeface="Calibri"/>
              </a:rPr>
              <a:t>Load heavy items first</a:t>
            </a:r>
          </a:p>
          <a:p>
            <a:r>
              <a:rPr lang="en-US" sz="1600">
                <a:cs typeface="Calibri"/>
              </a:rPr>
              <a:t>Create a wall</a:t>
            </a:r>
          </a:p>
          <a:p>
            <a:r>
              <a:rPr lang="en-US" sz="1600">
                <a:cs typeface="Calibri"/>
              </a:rPr>
              <a:t>Use efficient clips for strapping</a:t>
            </a:r>
          </a:p>
          <a:p>
            <a:r>
              <a:rPr lang="en-US" sz="1600">
                <a:cs typeface="Calibri"/>
              </a:rPr>
              <a:t>Label everything</a:t>
            </a:r>
          </a:p>
          <a:p>
            <a:r>
              <a:rPr lang="en-US" sz="1600">
                <a:cs typeface="Calibri"/>
              </a:rPr>
              <a:t>Create a template for inventory</a:t>
            </a:r>
          </a:p>
          <a:p>
            <a:r>
              <a:rPr lang="en-US" sz="1600">
                <a:cs typeface="Calibri"/>
              </a:rPr>
              <a:t>Use moving equipment, such as forklifts</a:t>
            </a:r>
          </a:p>
          <a:p>
            <a:pPr marL="0" indent="0">
              <a:buNone/>
            </a:pPr>
            <a:endParaRPr lang="en-US" sz="18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www.stokesquipment.com</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281A28-9116-BE4A-8EC8-8EB36981B52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9C1C9C-60DD-3344-8692-EF6E2AECCA8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BE9093-8AAD-F54D-B809-1349980E7A0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4AADCAFD-A3AB-0E41-882A-64CD6E2B2E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FD35D9-84AF-1A45-A1DE-C7024A752CC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8F37759-892A-B64C-AE2C-B2366031559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FC78D682-97C3-0F40-B2F8-0D743D69F00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5802800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Tips to Prevent Cargo Theft</a:t>
            </a:r>
          </a:p>
          <a:p>
            <a:r>
              <a:rPr lang="en-US" sz="1800">
                <a:cs typeface="Calibri"/>
              </a:rPr>
              <a:t>No unattended, loaded trailers, whenever possible; especially in high cargo theft areas.</a:t>
            </a:r>
          </a:p>
          <a:p>
            <a:r>
              <a:rPr lang="en-US" sz="1800">
                <a:cs typeface="Calibri"/>
              </a:rPr>
              <a:t>Use high security rear door locks and air cuff locks.</a:t>
            </a:r>
          </a:p>
          <a:p>
            <a:r>
              <a:rPr lang="en-US" sz="1800">
                <a:cs typeface="Calibri"/>
              </a:rPr>
              <a:t>If it is unavoidable to stage/drop a load, consider installing landing gear locks as well.</a:t>
            </a:r>
          </a:p>
          <a:p>
            <a:r>
              <a:rPr lang="en-US" sz="1800">
                <a:cs typeface="Calibri"/>
              </a:rPr>
              <a:t>Usage of hard security devices, such as locks and seals,</a:t>
            </a:r>
          </a:p>
          <a:p>
            <a:r>
              <a:rPr lang="en-US" sz="1800">
                <a:cs typeface="Calibri"/>
              </a:rPr>
              <a:t>Leveraging appropriate technology,</a:t>
            </a:r>
          </a:p>
          <a:p>
            <a:r>
              <a:rPr lang="en-US" sz="1800">
                <a:cs typeface="Calibri"/>
              </a:rPr>
              <a:t>Reinforcing cyber-security to prevent access to key information.﻿﻿</a:t>
            </a:r>
          </a:p>
          <a:p>
            <a:pPr marL="0" indent="0">
              <a:buNone/>
            </a:pPr>
            <a:endParaRPr lang="en-US" sz="18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www.travelers.com</a:t>
            </a:r>
            <a:endParaRPr lang="en-US" sz="1400" i="1">
              <a:cs typeface="Calibri"/>
            </a:endParaRPr>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E4C4B7-F771-8F4E-BB94-2D166C68C2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D1BA4D-1275-8A41-8647-DE7F0926968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D17F94-C93B-EE4D-88C3-9C5E2F42778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07651BF7-7938-F14E-8611-3A7DDD7D093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FDA5BA-21BE-ED46-BBC2-DA7D9D94FD1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16F9651E-0D2F-BC42-A119-BDBF766DAFA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4D1D179F-B345-E84B-853D-BCFBBDD9417F}"/>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1500346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51558-2DEB-DB4F-B565-0BA89F4F0B01}"/>
              </a:ext>
            </a:extLst>
          </p:cNvPr>
          <p:cNvSpPr>
            <a:spLocks noGrp="1"/>
          </p:cNvSpPr>
          <p:nvPr>
            <p:ph type="title"/>
          </p:nvPr>
        </p:nvSpPr>
        <p:spPr/>
        <p:txBody>
          <a:bodyPr/>
          <a:lstStyle/>
          <a:p>
            <a:r>
              <a:rPr lang="en-US">
                <a:ea typeface="+mj-lt"/>
                <a:cs typeface="+mj-lt"/>
              </a:rPr>
              <a:t>Handling &amp; Documenting of Cargo</a:t>
            </a:r>
            <a:endParaRPr lang="en-US"/>
          </a:p>
        </p:txBody>
      </p:sp>
      <p:sp>
        <p:nvSpPr>
          <p:cNvPr id="3" name="Slide Number Placeholder 2">
            <a:extLst>
              <a:ext uri="{FF2B5EF4-FFF2-40B4-BE49-F238E27FC236}">
                <a16:creationId xmlns:a16="http://schemas.microsoft.com/office/drawing/2014/main" id="{4A2AE32A-4AEB-AC4C-8FBF-6BB44CA67F3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136</a:t>
            </a:fld>
            <a:endParaRPr lang="en-US"/>
          </a:p>
        </p:txBody>
      </p:sp>
      <p:sp>
        <p:nvSpPr>
          <p:cNvPr id="7" name="Oval 6">
            <a:extLst>
              <a:ext uri="{FF2B5EF4-FFF2-40B4-BE49-F238E27FC236}">
                <a16:creationId xmlns:a16="http://schemas.microsoft.com/office/drawing/2014/main" id="{74FC1A06-3D13-8D4E-9417-B2EEA132EED0}"/>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AF02F1-663F-1549-A595-25CA39B6910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A3CEC5-202E-5449-AEBF-A451132771B3}"/>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lorida CDL Handbook | Securing Cargo">
            <a:extLst>
              <a:ext uri="{FF2B5EF4-FFF2-40B4-BE49-F238E27FC236}">
                <a16:creationId xmlns:a16="http://schemas.microsoft.com/office/drawing/2014/main" id="{3AEF556F-69F2-5A46-BB6C-4493C48C30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584" y="1818285"/>
            <a:ext cx="2855595" cy="3459480"/>
          </a:xfrm>
          <a:prstGeom prst="rect">
            <a:avLst/>
          </a:prstGeom>
          <a:noFill/>
          <a:ln>
            <a:noFill/>
          </a:ln>
        </p:spPr>
      </p:pic>
      <p:pic>
        <p:nvPicPr>
          <p:cNvPr id="11" name="Picture 10" descr="Section 3 TRANSPORTING CARGO SAFELY">
            <a:extLst>
              <a:ext uri="{FF2B5EF4-FFF2-40B4-BE49-F238E27FC236}">
                <a16:creationId xmlns:a16="http://schemas.microsoft.com/office/drawing/2014/main" id="{64E7AD80-5022-7B47-AFC3-EB7CAD2E0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0116" y="2412066"/>
            <a:ext cx="4348300" cy="2367990"/>
          </a:xfrm>
          <a:prstGeom prst="rect">
            <a:avLst/>
          </a:prstGeom>
          <a:noFill/>
          <a:ln>
            <a:noFill/>
          </a:ln>
        </p:spPr>
      </p:pic>
      <p:sp>
        <p:nvSpPr>
          <p:cNvPr id="2" name="TextBox 1">
            <a:extLst>
              <a:ext uri="{FF2B5EF4-FFF2-40B4-BE49-F238E27FC236}">
                <a16:creationId xmlns:a16="http://schemas.microsoft.com/office/drawing/2014/main" id="{81029C52-5EFC-44E6-8CB3-34774D4DC666}"/>
              </a:ext>
            </a:extLst>
          </p:cNvPr>
          <p:cNvSpPr txBox="1"/>
          <p:nvPr/>
        </p:nvSpPr>
        <p:spPr>
          <a:xfrm>
            <a:off x="660821" y="5683045"/>
            <a:ext cx="7431127" cy="584775"/>
          </a:xfrm>
          <a:prstGeom prst="rect">
            <a:avLst/>
          </a:prstGeom>
          <a:noFill/>
        </p:spPr>
        <p:txBody>
          <a:bodyPr wrap="square" rtlCol="0">
            <a:spAutoFit/>
          </a:bodyPr>
          <a:lstStyle/>
          <a:p>
            <a:r>
              <a:rPr lang="en-US" sz="1400" i="1">
                <a:cs typeface="Calibri"/>
              </a:rPr>
              <a:t>Source: </a:t>
            </a:r>
            <a:r>
              <a:rPr lang="en-US" sz="1400" i="1">
                <a:cs typeface="Calibri"/>
                <a:hlinkClick r:id="rId4"/>
              </a:rPr>
              <a:t>Minnesota Commercial Driver’s License Manual</a:t>
            </a:r>
            <a:endParaRPr lang="en-US" sz="1400" i="1">
              <a:cs typeface="Calibri"/>
            </a:endParaRPr>
          </a:p>
          <a:p>
            <a:endParaRPr lang="en-US" sz="1800">
              <a:cs typeface="Calibri"/>
            </a:endParaRPr>
          </a:p>
        </p:txBody>
      </p:sp>
      <p:sp>
        <p:nvSpPr>
          <p:cNvPr id="12" name="Oval 11">
            <a:extLst>
              <a:ext uri="{FF2B5EF4-FFF2-40B4-BE49-F238E27FC236}">
                <a16:creationId xmlns:a16="http://schemas.microsoft.com/office/drawing/2014/main" id="{F55054BB-AF9E-B647-B502-90E39CDC16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EDD0E7-ED2C-3D47-B8BA-E4CA6D061D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D0CB90-CCF9-D947-86FB-81869D220F2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Oval 14">
            <a:extLst>
              <a:ext uri="{FF2B5EF4-FFF2-40B4-BE49-F238E27FC236}">
                <a16:creationId xmlns:a16="http://schemas.microsoft.com/office/drawing/2014/main" id="{32C6209B-CD41-EB4B-84D1-88DCD5A483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A11D01-4044-2D4F-B99B-0A36BFA39AA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7" name="TextBox 16">
            <a:extLst>
              <a:ext uri="{FF2B5EF4-FFF2-40B4-BE49-F238E27FC236}">
                <a16:creationId xmlns:a16="http://schemas.microsoft.com/office/drawing/2014/main" id="{485C26FF-B8DC-3A4A-A541-E2F5FE41A9D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Rectangle 17">
            <a:extLst>
              <a:ext uri="{FF2B5EF4-FFF2-40B4-BE49-F238E27FC236}">
                <a16:creationId xmlns:a16="http://schemas.microsoft.com/office/drawing/2014/main" id="{84B5B4B7-E789-CB4A-813B-7414157A39F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016479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575BB-E93F-DC4B-9D60-A14CDE52B10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137</a:t>
            </a:fld>
            <a:endParaRPr lang="en-US"/>
          </a:p>
        </p:txBody>
      </p:sp>
      <p:sp>
        <p:nvSpPr>
          <p:cNvPr id="7" name="Oval 6">
            <a:extLst>
              <a:ext uri="{FF2B5EF4-FFF2-40B4-BE49-F238E27FC236}">
                <a16:creationId xmlns:a16="http://schemas.microsoft.com/office/drawing/2014/main" id="{74FC1A06-3D13-8D4E-9417-B2EEA132EED0}"/>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AF02F1-663F-1549-A595-25CA39B6910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A3CEC5-202E-5449-AEBF-A451132771B3}"/>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Avoid Violations!! Must know information on HAZMAT LOADS">
            <a:hlinkClick r:id="" action="ppaction://media"/>
            <a:extLst>
              <a:ext uri="{FF2B5EF4-FFF2-40B4-BE49-F238E27FC236}">
                <a16:creationId xmlns:a16="http://schemas.microsoft.com/office/drawing/2014/main" id="{54D05027-DD46-4480-AFD2-C5B90ABFE3D8}"/>
              </a:ext>
            </a:extLst>
          </p:cNvPr>
          <p:cNvPicPr>
            <a:picLocks noRot="1" noChangeAspect="1"/>
          </p:cNvPicPr>
          <p:nvPr>
            <a:videoFile r:link="rId1"/>
          </p:nvPr>
        </p:nvPicPr>
        <p:blipFill>
          <a:blip r:embed="rId3"/>
          <a:stretch>
            <a:fillRect/>
          </a:stretch>
        </p:blipFill>
        <p:spPr>
          <a:xfrm>
            <a:off x="1092883" y="2034876"/>
            <a:ext cx="6686578" cy="3946624"/>
          </a:xfrm>
          <a:prstGeom prst="rect">
            <a:avLst/>
          </a:prstGeom>
        </p:spPr>
      </p:pic>
      <p:sp>
        <p:nvSpPr>
          <p:cNvPr id="5" name="TextBox 4">
            <a:extLst>
              <a:ext uri="{FF2B5EF4-FFF2-40B4-BE49-F238E27FC236}">
                <a16:creationId xmlns:a16="http://schemas.microsoft.com/office/drawing/2014/main" id="{B2A19129-6E6C-4BBA-9E52-A12330B685A8}"/>
              </a:ext>
            </a:extLst>
          </p:cNvPr>
          <p:cNvSpPr txBox="1"/>
          <p:nvPr/>
        </p:nvSpPr>
        <p:spPr>
          <a:xfrm>
            <a:off x="627369" y="1375700"/>
            <a:ext cx="79712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cs typeface="Calibri"/>
              </a:rPr>
              <a:t>Video: </a:t>
            </a:r>
            <a:r>
              <a:rPr lang="en-US" sz="1600">
                <a:latin typeface="Calibri"/>
                <a:cs typeface="Calibri"/>
                <a:hlinkClick r:id="rId4"/>
              </a:rPr>
              <a:t>Avoid Violations!! Must know information on HAZMAT LOADS</a:t>
            </a:r>
            <a:r>
              <a:rPr lang="en-US" sz="1600">
                <a:latin typeface="Calibri"/>
                <a:cs typeface="Calibri"/>
              </a:rPr>
              <a:t>. ET Transport—5 minutes</a:t>
            </a:r>
          </a:p>
        </p:txBody>
      </p:sp>
      <p:sp>
        <p:nvSpPr>
          <p:cNvPr id="10" name="Oval 9">
            <a:extLst>
              <a:ext uri="{FF2B5EF4-FFF2-40B4-BE49-F238E27FC236}">
                <a16:creationId xmlns:a16="http://schemas.microsoft.com/office/drawing/2014/main" id="{2CBA4950-DCEF-1740-8682-EB5122B318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FD4E124-6587-584F-8438-DCAFAB45B0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27D36C-AAB3-3442-B8D1-5756E09FF1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5F46F4D1-8049-CC4B-BAE9-9E9674BAF7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04C926-7884-AC41-A11F-FED29F1816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5" name="TextBox 14">
            <a:extLst>
              <a:ext uri="{FF2B5EF4-FFF2-40B4-BE49-F238E27FC236}">
                <a16:creationId xmlns:a16="http://schemas.microsoft.com/office/drawing/2014/main" id="{C7B7AF60-4103-C748-9E4A-12C7E951FD2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Rectangle 15">
            <a:extLst>
              <a:ext uri="{FF2B5EF4-FFF2-40B4-BE49-F238E27FC236}">
                <a16:creationId xmlns:a16="http://schemas.microsoft.com/office/drawing/2014/main" id="{67BA2E49-B672-7F4C-94CF-9D95C472C02A}"/>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17" name="Title 16">
            <a:extLst>
              <a:ext uri="{FF2B5EF4-FFF2-40B4-BE49-F238E27FC236}">
                <a16:creationId xmlns:a16="http://schemas.microsoft.com/office/drawing/2014/main" id="{FA6A32AF-E60D-4525-8E79-D5706EAB99C0}"/>
              </a:ext>
            </a:extLst>
          </p:cNvPr>
          <p:cNvSpPr>
            <a:spLocks noGrp="1"/>
          </p:cNvSpPr>
          <p:nvPr>
            <p:ph type="title"/>
          </p:nvPr>
        </p:nvSpPr>
        <p:spPr/>
        <p:txBody>
          <a:bodyPr/>
          <a:lstStyle/>
          <a:p>
            <a:r>
              <a:rPr lang="en-US">
                <a:ea typeface="+mj-lt"/>
                <a:cs typeface="+mj-lt"/>
              </a:rPr>
              <a:t>Handling &amp; Documenting of Cargo</a:t>
            </a:r>
            <a:endParaRPr lang="en-US"/>
          </a:p>
        </p:txBody>
      </p:sp>
    </p:spTree>
    <p:extLst>
      <p:ext uri="{BB962C8B-B14F-4D97-AF65-F5344CB8AC3E}">
        <p14:creationId xmlns:p14="http://schemas.microsoft.com/office/powerpoint/2010/main" val="24913216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251314" y="3469045"/>
            <a:ext cx="6858000" cy="1729693"/>
          </a:xfrm>
        </p:spPr>
        <p:txBody>
          <a:bodyPr/>
          <a:lstStyle/>
          <a:p>
            <a:r>
              <a:rPr lang="en-US" b="0">
                <a:ea typeface="+mj-lt"/>
                <a:cs typeface="+mj-lt"/>
              </a:rPr>
              <a:t>Unit 5.3 Hours of Service Requirements</a:t>
            </a:r>
            <a:endParaRPr lang="en-US">
              <a:cs typeface="Calibri Light"/>
            </a:endParaRPr>
          </a:p>
          <a:p>
            <a:endParaRPr lang="en-US">
              <a:cs typeface="Calibri Light"/>
            </a:endParaRPr>
          </a:p>
          <a:p>
            <a:endParaRPr lang="en-US" b="0">
              <a:cs typeface="Calibri Light"/>
            </a:endParaRPr>
          </a:p>
        </p:txBody>
      </p:sp>
      <p:sp>
        <p:nvSpPr>
          <p:cNvPr id="11" name="Oval 10">
            <a:extLst>
              <a:ext uri="{FF2B5EF4-FFF2-40B4-BE49-F238E27FC236}">
                <a16:creationId xmlns:a16="http://schemas.microsoft.com/office/drawing/2014/main" id="{3F649054-239A-524D-B9F1-5250BAEFA1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FB1CF6-7BB1-0E42-9422-C022F0078B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984AA7-D72E-CE4C-89DD-14837803E3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6F7647-84B9-5946-BF9A-4827389DDC9F}"/>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AB104C-BC2F-7940-8C9F-45D1989742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2183D4F-4DDC-3248-B242-81040A315F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2E1BE5-A241-134C-92D5-095A7D656D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EB884F-B155-C54F-AA02-E185960FC1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FF2FCBD-D1A5-B04D-ADF3-E9A8EB99DE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1D7090-C5C4-6547-9912-B86F83B4D7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5A44EA-5EA2-A042-B848-825D4C304B6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2E8290-12F3-224C-882D-3B1957C946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86A62A0-C096-544E-9C65-9E6613AA04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0219CEE-9DF2-B248-A4AA-A0EC99167E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A99C5A3-4DE1-0A45-9158-F01E35E6D23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B1E3781-5AC1-6246-A05C-D9868D472C2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9A54ACC-92D7-0041-9790-87A534D8F4C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18A024-A7AD-1E48-94DB-D24FFECAD1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FC731A-EB31-8947-94C6-B94C4C84E26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2779904A-9F7F-CB4F-9569-0EEA6AB6B2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AB6ABC9-3260-5349-8B53-7F70BEF905C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DB3A5E76-E6FF-DC4C-9E5C-2FC84DE763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1E82724E-7A92-1C44-BA4C-1FFF4112F53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FB229398-EA39-F646-AF8B-884BA918C52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3" name="Rectangle 32">
            <a:extLst>
              <a:ext uri="{FF2B5EF4-FFF2-40B4-BE49-F238E27FC236}">
                <a16:creationId xmlns:a16="http://schemas.microsoft.com/office/drawing/2014/main" id="{A44C70CE-BC0A-D649-9A73-F33314E5205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34" name="TextBox 33">
            <a:extLst>
              <a:ext uri="{FF2B5EF4-FFF2-40B4-BE49-F238E27FC236}">
                <a16:creationId xmlns:a16="http://schemas.microsoft.com/office/drawing/2014/main" id="{E74E6869-6F42-524E-8CE8-3E94266B7346}"/>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A1.5.3, BA1.5.3, B1.5.3, and C1.11.</a:t>
            </a:r>
          </a:p>
        </p:txBody>
      </p:sp>
    </p:spTree>
    <p:extLst>
      <p:ext uri="{BB962C8B-B14F-4D97-AF65-F5344CB8AC3E}">
        <p14:creationId xmlns:p14="http://schemas.microsoft.com/office/powerpoint/2010/main" val="6670672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E338-294E-3440-9E6A-3B5C0E23CEC9}"/>
              </a:ext>
            </a:extLst>
          </p:cNvPr>
          <p:cNvSpPr>
            <a:spLocks noGrp="1"/>
          </p:cNvSpPr>
          <p:nvPr>
            <p:ph type="title"/>
          </p:nvPr>
        </p:nvSpPr>
        <p:spPr/>
        <p:txBody>
          <a:bodyPr/>
          <a:lstStyle/>
          <a:p>
            <a:r>
              <a:rPr lang="en-US"/>
              <a:t>Hours of Service (HOS) Requirements</a:t>
            </a:r>
          </a:p>
        </p:txBody>
      </p:sp>
      <p:sp>
        <p:nvSpPr>
          <p:cNvPr id="3" name="Content Placeholder 2">
            <a:extLst>
              <a:ext uri="{FF2B5EF4-FFF2-40B4-BE49-F238E27FC236}">
                <a16:creationId xmlns:a16="http://schemas.microsoft.com/office/drawing/2014/main" id="{1D62913B-7E0F-0143-8801-8920432EAA65}"/>
              </a:ext>
            </a:extLst>
          </p:cNvPr>
          <p:cNvSpPr>
            <a:spLocks noGrp="1"/>
          </p:cNvSpPr>
          <p:nvPr>
            <p:ph idx="1"/>
          </p:nvPr>
        </p:nvSpPr>
        <p:spPr/>
        <p:txBody>
          <a:bodyPr/>
          <a:lstStyle/>
          <a:p>
            <a:pPr marL="0" indent="0" algn="l" rtl="0" eaLnBrk="1" fontAlgn="t" latinLnBrk="0" hangingPunct="1">
              <a:spcBef>
                <a:spcPts val="0"/>
              </a:spcBef>
              <a:spcAft>
                <a:spcPts val="0"/>
              </a:spcAft>
              <a:buNone/>
            </a:pPr>
            <a:r>
              <a:rPr lang="en-US" sz="2000">
                <a:cs typeface="Calibri"/>
              </a:rPr>
              <a:t>The hours of service (HOS) regulations are designed to improve safety for the motoring public by reducing Commercial Motor Vehicle (CMV) driver fatigue. </a:t>
            </a:r>
          </a:p>
          <a:p>
            <a:pPr marL="0" indent="0" algn="l" rtl="0" eaLnBrk="1" fontAlgn="t" latinLnBrk="0" hangingPunct="1">
              <a:spcBef>
                <a:spcPts val="0"/>
              </a:spcBef>
              <a:spcAft>
                <a:spcPts val="0"/>
              </a:spcAft>
              <a:buNone/>
            </a:pPr>
            <a:endParaRPr lang="en-US" sz="2000">
              <a:cs typeface="Calibri"/>
            </a:endParaRPr>
          </a:p>
          <a:p>
            <a:pPr marL="0" indent="0" algn="l" rtl="0" eaLnBrk="1" fontAlgn="t" latinLnBrk="0" hangingPunct="1">
              <a:spcBef>
                <a:spcPts val="0"/>
              </a:spcBef>
              <a:spcAft>
                <a:spcPts val="0"/>
              </a:spcAft>
              <a:buNone/>
            </a:pPr>
            <a:r>
              <a:rPr lang="en-US" sz="2000"/>
              <a:t>There are different HOS regulations for Property-Carrying Drivers and Passenger-Carrying Drivers. This training covers Passenger-Carrying Drivers HOS regulations.</a:t>
            </a:r>
            <a:r>
              <a:rPr lang="en-US" sz="1800" b="1" i="0" u="none" strike="noStrike" kern="1200">
                <a:solidFill>
                  <a:srgbClr val="FFFFFF"/>
                </a:solidFill>
                <a:effectLst/>
                <a:latin typeface="Calibri" panose="020F0502020204030204" pitchFamily="34" charset="0"/>
              </a:rPr>
              <a:t> Drivers</a:t>
            </a:r>
            <a:endParaRPr lang="en-US" sz="1800" b="0" i="0" u="none" strike="noStrike">
              <a:effectLst/>
              <a:latin typeface="Arial" panose="020B0604020202020204" pitchFamily="34" charset="0"/>
            </a:endParaRPr>
          </a:p>
          <a:p>
            <a:pPr marL="0" indent="0">
              <a:buNone/>
            </a:pPr>
            <a:endParaRPr lang="en-US" sz="2000">
              <a:cs typeface="Calibri" panose="020F0502020204030204"/>
            </a:endParaRPr>
          </a:p>
          <a:p>
            <a:pPr marL="0" indent="0">
              <a:buNone/>
            </a:pPr>
            <a:endParaRPr lang="en-US" sz="2000"/>
          </a:p>
        </p:txBody>
      </p:sp>
      <p:sp>
        <p:nvSpPr>
          <p:cNvPr id="7" name="Slide Number Placeholder 6">
            <a:extLst>
              <a:ext uri="{FF2B5EF4-FFF2-40B4-BE49-F238E27FC236}">
                <a16:creationId xmlns:a16="http://schemas.microsoft.com/office/drawing/2014/main" id="{8DEE1169-2C22-6B4C-BEFF-03F6CE152FB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139</a:t>
            </a:fld>
            <a:endParaRPr lang="en-US"/>
          </a:p>
        </p:txBody>
      </p:sp>
      <p:sp>
        <p:nvSpPr>
          <p:cNvPr id="11" name="Oval 10">
            <a:extLst>
              <a:ext uri="{FF2B5EF4-FFF2-40B4-BE49-F238E27FC236}">
                <a16:creationId xmlns:a16="http://schemas.microsoft.com/office/drawing/2014/main" id="{C7FA75F9-B59C-114F-9A61-4198D71E8B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A29AF7-3161-F545-8004-4C2ED1966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F66F2D-7D60-ED4F-8702-053A3C6C60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DCBC9A-E200-7D4C-9196-757B09437ECC}"/>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7712A9-2AF3-4A6E-89AB-41D4F42C5D10}"/>
              </a:ext>
            </a:extLst>
          </p:cNvPr>
          <p:cNvSpPr txBox="1"/>
          <p:nvPr/>
        </p:nvSpPr>
        <p:spPr>
          <a:xfrm>
            <a:off x="512087" y="580499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Calibri"/>
                <a:cs typeface="Calibri"/>
              </a:rPr>
              <a:t>Source: </a:t>
            </a:r>
            <a:r>
              <a:rPr lang="en-US" sz="1400" i="1">
                <a:latin typeface="Calibri"/>
                <a:cs typeface="Calibri"/>
                <a:hlinkClick r:id="rId2"/>
              </a:rPr>
              <a:t>FMCSA</a:t>
            </a:r>
            <a:endParaRPr lang="en-US" sz="1400" i="1">
              <a:cs typeface="Calibri"/>
            </a:endParaRPr>
          </a:p>
        </p:txBody>
      </p:sp>
      <p:sp>
        <p:nvSpPr>
          <p:cNvPr id="15" name="Oval 14">
            <a:extLst>
              <a:ext uri="{FF2B5EF4-FFF2-40B4-BE49-F238E27FC236}">
                <a16:creationId xmlns:a16="http://schemas.microsoft.com/office/drawing/2014/main" id="{A7CAB878-39E2-D543-9FE1-3ED8FC150F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C68CD4-3502-804B-B82C-146559683F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F2FD50-7522-3C47-B9DD-BF6AF5F6F1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3E7399-3A2E-E34A-AC50-7FD06C2ED0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9F65A0C-DBD4-8B43-8CA5-A3AF863BF55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0F5216-E3C5-8F4F-B592-19215AC064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04A88F-E78F-194B-9B50-9889EF83B5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EF481AE-991C-6148-9E89-FC9E72CA77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F6D813-CDE5-5949-A86D-6299B31C24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57E009-FCE5-0040-BE96-B56C9C4F4C8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1FD9733-172D-AB4F-83AF-9173A800F1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E1752E-2BEA-A043-A00D-86BF71BD85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C080BE-20F0-3F42-9304-4FF2D14638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D4F105-8057-DC41-A71B-1B2D2AF7A0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27DA4C7-9D6F-4947-AB54-7D011FCCB7E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0" name="Oval 29">
            <a:extLst>
              <a:ext uri="{FF2B5EF4-FFF2-40B4-BE49-F238E27FC236}">
                <a16:creationId xmlns:a16="http://schemas.microsoft.com/office/drawing/2014/main" id="{841FB207-1B03-C149-B658-19533D3AEA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509E6A4-2CDC-EB43-B107-5F74E987C99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2" name="TextBox 31">
            <a:extLst>
              <a:ext uri="{FF2B5EF4-FFF2-40B4-BE49-F238E27FC236}">
                <a16:creationId xmlns:a16="http://schemas.microsoft.com/office/drawing/2014/main" id="{A15AB7F9-5B16-9F45-B371-8987244912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3" name="Oval 32">
            <a:extLst>
              <a:ext uri="{FF2B5EF4-FFF2-40B4-BE49-F238E27FC236}">
                <a16:creationId xmlns:a16="http://schemas.microsoft.com/office/drawing/2014/main" id="{5A8D28B4-FCD5-124F-AC0F-99C22DF732A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4" name="TextBox 33">
            <a:extLst>
              <a:ext uri="{FF2B5EF4-FFF2-40B4-BE49-F238E27FC236}">
                <a16:creationId xmlns:a16="http://schemas.microsoft.com/office/drawing/2014/main" id="{1FF0A2BA-80AC-D44D-8FD8-D715B0F2D6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5" name="Rectangle 34">
            <a:extLst>
              <a:ext uri="{FF2B5EF4-FFF2-40B4-BE49-F238E27FC236}">
                <a16:creationId xmlns:a16="http://schemas.microsoft.com/office/drawing/2014/main" id="{5D7067DB-8456-EE4C-8DA5-E06A67F279A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510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600" b="1">
                <a:cs typeface="Calibri"/>
              </a:rPr>
              <a:t>Proper Cargo Securement</a:t>
            </a:r>
          </a:p>
          <a:p>
            <a:r>
              <a:rPr lang="en-US" sz="1600">
                <a:cs typeface="Calibri"/>
              </a:rPr>
              <a:t>Blocking is used in the front, back, and/or sides of a piece of cargo to keep it from sliding. Blocking is shaped to fit snugly against cargo and secured to the cargo deck to prevent cargo movement. </a:t>
            </a:r>
          </a:p>
          <a:p>
            <a:r>
              <a:rPr lang="en-US" sz="1600">
                <a:cs typeface="Calibri"/>
              </a:rPr>
              <a:t>Bracing goes from the upper part of the cargo to the floor and/or walls of the cargo compartment</a:t>
            </a:r>
            <a:r>
              <a:rPr lang="en-US" sz="1900">
                <a:cs typeface="Calibri"/>
              </a:rPr>
              <a:t>.</a:t>
            </a:r>
          </a:p>
          <a:p>
            <a:r>
              <a:rPr lang="en-US" sz="1600">
                <a:cs typeface="Calibri"/>
              </a:rPr>
              <a:t>Cargo Tie-down</a:t>
            </a:r>
          </a:p>
          <a:p>
            <a:pPr lvl="1">
              <a:spcBef>
                <a:spcPts val="750"/>
              </a:spcBef>
            </a:pPr>
            <a:r>
              <a:rPr lang="en-US" sz="1600">
                <a:cs typeface="Calibri"/>
              </a:rPr>
              <a:t>On flatbed trailers or trailers without sides, cargo must be secured to keep it from shifting or falling off. In closed vans, tie-downs can also be important to prevent cargo shifting that may affect the handling of the vehicle. Tie-downs must be of the proper type and proper strength.</a:t>
            </a:r>
          </a:p>
          <a:p>
            <a:pPr lvl="1">
              <a:spcBef>
                <a:spcPts val="750"/>
              </a:spcBef>
            </a:pPr>
            <a:r>
              <a:rPr lang="en-US" sz="1600">
                <a:cs typeface="Calibri"/>
              </a:rPr>
              <a:t>The aggregate working load limit of any securement system used to secure an article or group of articles against movement must be at least one-half times the weight of the article or group of articles. Proper tie-down equipment must be used, including ropes, straps, chains, and tensioning devices (winches, ratchets, clinching components). Tie-downs must be attached to the vehicle correctly (hooks, bolts, rails, rings).</a:t>
            </a:r>
          </a:p>
          <a:p>
            <a:pPr marL="0" indent="0">
              <a:buNone/>
            </a:pPr>
            <a:r>
              <a:rPr lang="en-US" sz="1400" i="1">
                <a:cs typeface="Calibri"/>
              </a:rPr>
              <a:t>Source: </a:t>
            </a:r>
            <a:r>
              <a:rPr lang="en-US" sz="1400" i="1">
                <a:cs typeface="Calibri"/>
                <a:hlinkClick r:id="rId3"/>
              </a:rPr>
              <a:t>Minnesota Commercial Driver's License Manual</a:t>
            </a:r>
            <a:r>
              <a:rPr lang="en-US" sz="1400" i="1">
                <a:cs typeface="Calibri"/>
              </a:rPr>
              <a:t> </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17F1AB-91AF-414C-9F25-7006C04C10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BD5909-E8B3-F645-B9FC-CAAD04C307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46ED5DF-A30F-934E-BDC9-1B6C26D4934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46BCC6D4-936E-9F48-85B9-0BD8FC58BB1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CA4028-DA6F-2A45-A473-49D68D4887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DE504E94-05D5-3341-8D90-4747C35312B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Oval 19">
            <a:extLst>
              <a:ext uri="{FF2B5EF4-FFF2-40B4-BE49-F238E27FC236}">
                <a16:creationId xmlns:a16="http://schemas.microsoft.com/office/drawing/2014/main" id="{EC294842-2EA3-A74C-99E1-6E3CB8FBD62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1" name="TextBox 20">
            <a:extLst>
              <a:ext uri="{FF2B5EF4-FFF2-40B4-BE49-F238E27FC236}">
                <a16:creationId xmlns:a16="http://schemas.microsoft.com/office/drawing/2014/main" id="{DB929571-3E50-4B43-84E0-0E0BE6361CA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2" name="Rectangle 21">
            <a:extLst>
              <a:ext uri="{FF2B5EF4-FFF2-40B4-BE49-F238E27FC236}">
                <a16:creationId xmlns:a16="http://schemas.microsoft.com/office/drawing/2014/main" id="{EDECCABC-DD83-844D-969B-162766023E9F}"/>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834210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t>Hours-of-service rules as they apply to intrastate transportation in Minnesota</a:t>
            </a:r>
          </a:p>
          <a:p>
            <a:pPr marL="0" indent="0">
              <a:buNone/>
            </a:pPr>
            <a:r>
              <a:rPr lang="en-US" sz="1800" b="1"/>
              <a:t>Who is Subject to the Hours of Service Rules? </a:t>
            </a:r>
          </a:p>
          <a:p>
            <a:r>
              <a:rPr lang="en-US" sz="1800"/>
              <a:t>A For-Hire Motor Carrier</a:t>
            </a:r>
          </a:p>
          <a:p>
            <a:r>
              <a:rPr lang="en-US" sz="1800"/>
              <a:t>A Private Carrier when operating vehicles over 10,000 pounds Gross Vehicle Weight (GVW)</a:t>
            </a:r>
          </a:p>
          <a:p>
            <a:r>
              <a:rPr lang="en-US" sz="1800"/>
              <a:t>A Person transporting solid waste...including recyclable materials and waste tires, as described in 221.025(b), when operating a vehicle(s) with a GVW over 10,000 pounds or more</a:t>
            </a:r>
          </a:p>
          <a:p>
            <a:r>
              <a:rPr lang="en-US" sz="1800"/>
              <a:t>A Person transporting hazardous material (HM) of a type or quantity that requires the vehicle to be marked or placarded</a:t>
            </a:r>
          </a:p>
          <a:p>
            <a:r>
              <a:rPr lang="en-US" sz="1800"/>
              <a:t>A Transit Service receiving operating assistance from either MnDOT or the Metropolitan Council (MCTO, St. Cloud, and Duluth transit systems excepted). </a:t>
            </a:r>
          </a:p>
          <a:p>
            <a:endParaRPr lang="en-US" sz="1800"/>
          </a:p>
          <a:p>
            <a:pPr marL="0" indent="0">
              <a:buNone/>
            </a:pPr>
            <a:endParaRPr lang="en-US" sz="1400"/>
          </a:p>
        </p:txBody>
      </p:sp>
      <p:sp>
        <p:nvSpPr>
          <p:cNvPr id="3" name="Slide Number Placeholder 2">
            <a:extLst>
              <a:ext uri="{FF2B5EF4-FFF2-40B4-BE49-F238E27FC236}">
                <a16:creationId xmlns:a16="http://schemas.microsoft.com/office/drawing/2014/main" id="{69528880-77FA-F54C-A01F-A1CD38ECDD5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140</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23054E-D75C-EC41-9031-E760DC2D2F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C570BF7-026C-6541-BDB3-9293B5D242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F1E510-9325-7048-88B4-9106469171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586840-767D-CB44-8F84-0E099C0BD6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3C2216-DC2D-0948-AF2C-CE9AC1E037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95AB28-1E66-2B45-BA9B-D9BBE1AA058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9280F13-BC62-F84B-A52B-AF5490D3F4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E53567C-4CD4-6A44-81C1-64A6BB867F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0C75289-952A-2D46-8F99-0702DAB947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2A9C44-AB9C-744C-A7B5-BDA03BFBB9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7E8FA3A-7773-EB45-9413-C01412A84C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DBA5FA-DFF4-4440-A265-3396125DB2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42D3AD-E062-B748-9815-56330572D1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EE17911-1DD8-124C-83F4-88F998C5A5B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484B7D4-DE00-D24C-B1C9-5AA1B3E2BFD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86225AA6-B18E-194F-823A-F869B3A305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BF5F9A8-0D1B-1C46-840B-A6432FB439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DE9924B3-6486-9F4E-95CB-E9F5382340B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A3122DEE-7E67-7B4B-9F2E-F6D0651A1B2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B6B2ABCF-4E56-3C49-84CF-066EBAD16CC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07242B7F-E701-454A-917C-DADD03AC46A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42597541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14" name="Content Placeholder 2">
            <a:extLst>
              <a:ext uri="{FF2B5EF4-FFF2-40B4-BE49-F238E27FC236}">
                <a16:creationId xmlns:a16="http://schemas.microsoft.com/office/drawing/2014/main" id="{4736912A-6F66-4731-A8EF-AC57275B76EF}"/>
              </a:ext>
            </a:extLst>
          </p:cNvPr>
          <p:cNvSpPr>
            <a:spLocks noGrp="1"/>
          </p:cNvSpPr>
          <p:nvPr>
            <p:ph idx="1"/>
          </p:nvPr>
        </p:nvSpPr>
        <p:spPr>
          <a:xfrm>
            <a:off x="628650" y="2244297"/>
            <a:ext cx="4279011" cy="3932665"/>
          </a:xfrm>
        </p:spPr>
        <p:txBody>
          <a:bodyPr/>
          <a:lstStyle/>
          <a:p>
            <a:r>
              <a:rPr lang="en-US" sz="1600" b="1"/>
              <a:t>10-Hour Driving Limit: </a:t>
            </a:r>
            <a:r>
              <a:rPr lang="en-US" sz="1600"/>
              <a:t>May drive a maximum of 10 hours after 8 consecutive hours off duty.</a:t>
            </a:r>
          </a:p>
          <a:p>
            <a:r>
              <a:rPr lang="en-US" sz="1600" b="1"/>
              <a:t>15-Hour Limit: </a:t>
            </a:r>
            <a:r>
              <a:rPr lang="en-US" sz="1600"/>
              <a:t>May not drive after having been on duty for 15 hours, following 8 consecutive hours off duty. Off-duty time is not included in the 15-hour period.</a:t>
            </a:r>
          </a:p>
          <a:p>
            <a:r>
              <a:rPr lang="en-US" sz="1600" b="1"/>
              <a:t>60/70-Hour Limit: </a:t>
            </a:r>
            <a:r>
              <a:rPr lang="en-US" sz="1600"/>
              <a:t>May not drive after 60/70 hours on duty in 7/8 consecutive days.</a:t>
            </a:r>
          </a:p>
          <a:p>
            <a:r>
              <a:rPr lang="en-US" sz="1600" b="1"/>
              <a:t>Sleeper Berth Provision: </a:t>
            </a:r>
            <a:r>
              <a:rPr lang="en-US" sz="1600"/>
              <a:t>Drivers using a sleeper berth must take at least 8 hours in the sleeper berth and may split the sleeper berth time into two periods provided neither is less than 2 hours. All sleeper berth pairings MUST add up to at least 10 hours.</a:t>
            </a:r>
          </a:p>
        </p:txBody>
      </p:sp>
      <p:sp>
        <p:nvSpPr>
          <p:cNvPr id="4" name="Slide Number Placeholder 3">
            <a:extLst>
              <a:ext uri="{FF2B5EF4-FFF2-40B4-BE49-F238E27FC236}">
                <a16:creationId xmlns:a16="http://schemas.microsoft.com/office/drawing/2014/main" id="{46654DEA-6946-FE4D-B2F5-9F0173BC538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141</a:t>
            </a:fld>
            <a:endParaRPr lang="en-US"/>
          </a:p>
        </p:txBody>
      </p:sp>
      <p:sp>
        <p:nvSpPr>
          <p:cNvPr id="10" name="Oval 9">
            <a:extLst>
              <a:ext uri="{FF2B5EF4-FFF2-40B4-BE49-F238E27FC236}">
                <a16:creationId xmlns:a16="http://schemas.microsoft.com/office/drawing/2014/main" id="{F6116C15-C62F-E341-B10B-101CB6C77A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3F9142-8ADC-0040-A415-9CFAA891FC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F56762-8419-6F43-8F45-5FA7D24EE2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765088-B6EC-0B4D-9EE9-5C588EB2CF10}"/>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F69B6CF-1038-4E86-9E5C-D3F6668F524C}"/>
              </a:ext>
            </a:extLst>
          </p:cNvPr>
          <p:cNvSpPr txBox="1">
            <a:spLocks/>
          </p:cNvSpPr>
          <p:nvPr/>
        </p:nvSpPr>
        <p:spPr bwMode="auto">
          <a:xfrm>
            <a:off x="4907661" y="2244298"/>
            <a:ext cx="4169664" cy="3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Adverse</a:t>
            </a:r>
            <a:r>
              <a:rPr lang="en-US" sz="1600"/>
              <a:t> </a:t>
            </a:r>
            <a:r>
              <a:rPr lang="en-US" sz="1600" b="1"/>
              <a:t>Driving Conditions: </a:t>
            </a:r>
            <a:r>
              <a:rPr lang="en-US" sz="1600"/>
              <a:t>Drivers are allowed to extend the 10-hour maximum driving time and 15-hour on-duty limit by up to 2 hours when adverse driving conditions are encountered.</a:t>
            </a:r>
          </a:p>
          <a:p>
            <a:r>
              <a:rPr lang="en-US" sz="1600" b="1"/>
              <a:t>Short-Haul</a:t>
            </a:r>
            <a:r>
              <a:rPr lang="en-US" sz="1600"/>
              <a:t> </a:t>
            </a:r>
            <a:r>
              <a:rPr lang="en-US" sz="1600" b="1"/>
              <a:t>Exception: </a:t>
            </a:r>
            <a:r>
              <a:rPr lang="en-US" sz="1600"/>
              <a:t>A driver is exempt from the requirements if the driver operates within a 150 air-mile radius of the normal work reporting location, and the driver does not exceed a maximum duty period of 14 hours. Drivers using the short-haul exception in §395.1(e)(1) must report and return to the normal work reporting location within 14 consecutive hours and stay within a 150 air-mile radius of the work reporting location.</a:t>
            </a:r>
          </a:p>
        </p:txBody>
      </p:sp>
      <p:sp>
        <p:nvSpPr>
          <p:cNvPr id="5" name="TextBox 4">
            <a:extLst>
              <a:ext uri="{FF2B5EF4-FFF2-40B4-BE49-F238E27FC236}">
                <a16:creationId xmlns:a16="http://schemas.microsoft.com/office/drawing/2014/main" id="{B132F52A-C610-451C-AC9D-6A38E0B0525A}"/>
              </a:ext>
            </a:extLst>
          </p:cNvPr>
          <p:cNvSpPr txBox="1"/>
          <p:nvPr/>
        </p:nvSpPr>
        <p:spPr>
          <a:xfrm>
            <a:off x="630936" y="1828800"/>
            <a:ext cx="6408039" cy="415498"/>
          </a:xfrm>
          <a:prstGeom prst="rect">
            <a:avLst/>
          </a:prstGeom>
          <a:noFill/>
        </p:spPr>
        <p:txBody>
          <a:bodyPr wrap="square" rtlCol="0">
            <a:spAutoFit/>
          </a:bodyPr>
          <a:lstStyle/>
          <a:p>
            <a:r>
              <a:rPr lang="en-US" sz="2100" b="1"/>
              <a:t>Passenger-Carrying Drivers HOS Regulations</a:t>
            </a:r>
          </a:p>
        </p:txBody>
      </p:sp>
      <p:sp>
        <p:nvSpPr>
          <p:cNvPr id="16" name="Oval 15">
            <a:extLst>
              <a:ext uri="{FF2B5EF4-FFF2-40B4-BE49-F238E27FC236}">
                <a16:creationId xmlns:a16="http://schemas.microsoft.com/office/drawing/2014/main" id="{ACA8529A-B077-C84A-AC0E-C537220DA2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61A94A-9AB0-1D43-B95E-796FB328F5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7F26F0D-C96C-4346-B98C-3F067CD6E5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40044E-16BA-7B4D-899D-87A35FF2B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CC2D9F-10CC-4F42-AC1D-53BF4D3154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B86DF19-AFA1-2744-9480-3F67ED83F2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658A66-26F0-FB48-A495-F45B61B4BA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F6A4DD-F2F9-6449-BE41-939DF178FD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ED3C83A-00C3-0344-8123-86DE66B165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5D0EB0D-11EE-3443-99D9-34CDDCE207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6AC2DB6-90F5-EC46-B859-0D15AEA740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F47C32-F0AF-DF43-8C87-F1D574AB44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E881C9-C459-2A4F-9313-5C2E1DFD5C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A62417D-D441-754E-A80F-6EFE39E107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8245513-837B-554A-A9C2-C8DC1F25391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1" name="Oval 30">
            <a:extLst>
              <a:ext uri="{FF2B5EF4-FFF2-40B4-BE49-F238E27FC236}">
                <a16:creationId xmlns:a16="http://schemas.microsoft.com/office/drawing/2014/main" id="{D2856932-41F5-8249-87E5-42EC338452E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2508F14-81EB-574D-9D27-F14C1098469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3" name="TextBox 32">
            <a:extLst>
              <a:ext uri="{FF2B5EF4-FFF2-40B4-BE49-F238E27FC236}">
                <a16:creationId xmlns:a16="http://schemas.microsoft.com/office/drawing/2014/main" id="{03A23BD7-116D-0242-9431-5B4555220E8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4" name="Oval 33">
            <a:extLst>
              <a:ext uri="{FF2B5EF4-FFF2-40B4-BE49-F238E27FC236}">
                <a16:creationId xmlns:a16="http://schemas.microsoft.com/office/drawing/2014/main" id="{03DD18F0-79B7-7347-A0DF-DDC968CF40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5" name="TextBox 34">
            <a:extLst>
              <a:ext uri="{FF2B5EF4-FFF2-40B4-BE49-F238E27FC236}">
                <a16:creationId xmlns:a16="http://schemas.microsoft.com/office/drawing/2014/main" id="{60AE96D3-DE27-F64D-86CF-E9BB5B425B8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6" name="Rectangle 35">
            <a:extLst>
              <a:ext uri="{FF2B5EF4-FFF2-40B4-BE49-F238E27FC236}">
                <a16:creationId xmlns:a16="http://schemas.microsoft.com/office/drawing/2014/main" id="{747A96C6-EE86-7B44-848B-35BCC702E5A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0203758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5" name="Content Placeholder 4">
            <a:extLst>
              <a:ext uri="{FF2B5EF4-FFF2-40B4-BE49-F238E27FC236}">
                <a16:creationId xmlns:a16="http://schemas.microsoft.com/office/drawing/2014/main" id="{32DB17F3-7674-0044-80FA-0F653619E033}"/>
              </a:ext>
            </a:extLst>
          </p:cNvPr>
          <p:cNvSpPr>
            <a:spLocks noGrp="1"/>
          </p:cNvSpPr>
          <p:nvPr>
            <p:ph idx="1"/>
          </p:nvPr>
        </p:nvSpPr>
        <p:spPr/>
        <p:txBody>
          <a:bodyPr/>
          <a:lstStyle/>
          <a:p>
            <a:pPr marL="0" indent="0">
              <a:buNone/>
            </a:pPr>
            <a:r>
              <a:rPr lang="en-US" sz="1800" b="1">
                <a:cs typeface="Calibri"/>
              </a:rPr>
              <a:t>Definitions of time</a:t>
            </a:r>
            <a:endParaRPr lang="en-US" sz="1800" b="1"/>
          </a:p>
          <a:p>
            <a:pPr marL="285750" indent="-285750">
              <a:buFont typeface="Arial"/>
              <a:buChar char="•"/>
            </a:pPr>
            <a:r>
              <a:rPr lang="en-US" sz="1800" b="1">
                <a:cs typeface="Calibri"/>
              </a:rPr>
              <a:t>On-duty: </a:t>
            </a:r>
            <a:r>
              <a:rPr lang="en-US" sz="1800">
                <a:cs typeface="Calibri"/>
              </a:rPr>
              <a:t>All time a driver spends performing work or being ready to work, until being relieved by the carrier of all responsibility. “On-duty” time also includes any compensated work performed by the driver for a carrier or non-motor carrier entity. </a:t>
            </a:r>
            <a:endParaRPr lang="en-US" sz="1800"/>
          </a:p>
          <a:p>
            <a:pPr marL="285750" indent="-285750">
              <a:buFont typeface="Arial"/>
              <a:buChar char="•"/>
            </a:pPr>
            <a:r>
              <a:rPr lang="en-US" sz="1800" b="1">
                <a:cs typeface="Calibri"/>
              </a:rPr>
              <a:t>Driving: </a:t>
            </a:r>
            <a:r>
              <a:rPr lang="en-US" sz="1800">
                <a:cs typeface="Calibri"/>
              </a:rPr>
              <a:t>All time spent at the driving controls of a commercial motor vehicle in operation. </a:t>
            </a:r>
            <a:endParaRPr lang="en-US" sz="1800"/>
          </a:p>
          <a:p>
            <a:pPr marL="285750" indent="-285750">
              <a:buFont typeface="Arial"/>
              <a:buChar char="•"/>
            </a:pPr>
            <a:r>
              <a:rPr lang="en-US" sz="1800" b="1">
                <a:cs typeface="Calibri"/>
              </a:rPr>
              <a:t>Off-duty: </a:t>
            </a:r>
            <a:r>
              <a:rPr lang="en-US" sz="1800">
                <a:cs typeface="Calibri"/>
              </a:rPr>
              <a:t>The driver has been relieved of all responsibilities for the vehicle and its cargo or passengers and the driver is free to pursue activities of his/her own choosing. </a:t>
            </a:r>
            <a:endParaRPr lang="en-US" sz="1800"/>
          </a:p>
          <a:p>
            <a:pPr marL="285750" indent="-285750">
              <a:buFont typeface="Arial"/>
              <a:buChar char="•"/>
            </a:pPr>
            <a:r>
              <a:rPr lang="en-US" sz="1800" b="1">
                <a:cs typeface="Calibri"/>
              </a:rPr>
              <a:t>Sleeper Berth: </a:t>
            </a:r>
            <a:r>
              <a:rPr lang="en-US" sz="1800">
                <a:cs typeface="Calibri"/>
              </a:rPr>
              <a:t>All time spent resting in a sleeper berth as defined in 49 CFR Section 393.76.</a:t>
            </a:r>
            <a:endParaRPr lang="en-US" sz="1800"/>
          </a:p>
          <a:p>
            <a:pPr marL="0" indent="0">
              <a:buNone/>
            </a:pPr>
            <a:r>
              <a:rPr lang="en-US" sz="1800">
                <a:cs typeface="Calibri"/>
              </a:rPr>
              <a:t>Carriers must maintain true and accurate records of a driver’s HOS. Drivers must record their daily activities on a Record of Duty Status (RODS), unless they meet all the conditions for the short haul provision or are otherwise excepted/exempted. </a:t>
            </a:r>
            <a:endParaRPr lang="en-US" sz="1800"/>
          </a:p>
          <a:p>
            <a:endParaRPr lang="en-US" sz="1600"/>
          </a:p>
        </p:txBody>
      </p:sp>
      <p:sp>
        <p:nvSpPr>
          <p:cNvPr id="4" name="Slide Number Placeholder 3">
            <a:extLst>
              <a:ext uri="{FF2B5EF4-FFF2-40B4-BE49-F238E27FC236}">
                <a16:creationId xmlns:a16="http://schemas.microsoft.com/office/drawing/2014/main" id="{259C99D9-CBEE-104E-9A46-9B3689008F9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142</a:t>
            </a:fld>
            <a:endParaRPr lang="en-US"/>
          </a:p>
        </p:txBody>
      </p:sp>
      <p:sp>
        <p:nvSpPr>
          <p:cNvPr id="10" name="Oval 9">
            <a:extLst>
              <a:ext uri="{FF2B5EF4-FFF2-40B4-BE49-F238E27FC236}">
                <a16:creationId xmlns:a16="http://schemas.microsoft.com/office/drawing/2014/main" id="{7A33FE40-4CC7-AC44-AAA1-61299C55F3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82C25C-FD9F-5246-8D09-6F97859CB8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122CAC-58BF-1E48-A352-D3AECC98A6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0E6776-0135-054E-A1F7-D258516173E4}"/>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D66EB8-F372-C34B-A3DF-AE86C683438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BA51F8-052D-C142-98D3-12EACF28366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C14AA7-CC80-3B46-9062-07F7763244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3D1BC1-7D6F-D742-8273-ABBC7B6749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CD564C-CD38-D140-82AB-42400F0FEB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EE12DB-AE81-AC4A-8F6D-6C229FA31F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73CB3D-ED25-874B-872A-AFB9F5D2EF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C62592-9CD9-024A-BA93-73574EF7BE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B6233F-8B3B-B547-B452-6178F0F8EBA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A08C51-A9C2-A34F-8FCD-675B1B523C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FEC5B63-3EA9-D042-A7B2-9754ADEC5D0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8F234B-3BA6-3F43-8CC8-119C6B2AF5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CA4BA66-8990-1847-AE79-C01856097A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853C0D9-4DC2-1D4D-9CE6-D3E72010A3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0274AD5-669D-E247-84A7-F15F23EE67D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BF5B1C0B-CFB9-DC47-B701-77A066D3BEE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DE58B5-97FA-D64C-BBD8-206A1D6F0F1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03350071-900D-BE46-B79A-6E86E4E399C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5E3B3E22-0001-1042-8E84-A4FEFD369D8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ADABFBF4-85A9-F34C-8980-C3B4CF96853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46FE3B80-74C8-4348-B4D6-81FAFFD03C1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1454499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latin typeface="Calibri"/>
                <a:cs typeface="Calibri"/>
              </a:rPr>
              <a:t>Electronic Logging Device (ELD)</a:t>
            </a:r>
            <a:endParaRPr lang="en-US">
              <a:latin typeface="Calibri"/>
              <a:cs typeface="Calibri" panose="020F0502020204030204" pitchFamily="34" charset="0"/>
            </a:endParaRPr>
          </a:p>
          <a:p>
            <a:pPr marL="285750" indent="-285750">
              <a:buFont typeface="Arial"/>
              <a:buChar char="•"/>
            </a:pPr>
            <a:r>
              <a:rPr lang="en-US" sz="1800">
                <a:latin typeface="Calibri"/>
                <a:cs typeface="Calibri"/>
              </a:rPr>
              <a:t>Technology that automatically records a driver’s driving time and other HOS data. It monitors the engine run time, moving, miles and engine hours. </a:t>
            </a:r>
            <a:endParaRPr lang="en-US" sz="1800">
              <a:latin typeface="Calibri"/>
              <a:cs typeface="Calibri" panose="020F0502020204030204" pitchFamily="34" charset="0"/>
            </a:endParaRPr>
          </a:p>
          <a:p>
            <a:pPr marL="285750" indent="-285750">
              <a:buFont typeface="Arial"/>
              <a:buChar char="•"/>
            </a:pPr>
            <a:r>
              <a:rPr lang="en-US" sz="1800">
                <a:latin typeface="Calibri"/>
                <a:cs typeface="Calibri"/>
              </a:rPr>
              <a:t>All carriers and drivers subject to the HOS regulations must use ELDs unless exempted or excepted. </a:t>
            </a:r>
            <a:endParaRPr lang="en-US" sz="1800">
              <a:cs typeface="Calibri"/>
            </a:endParaRPr>
          </a:p>
          <a:p>
            <a:pPr marL="285750" indent="-285750">
              <a:buFont typeface="Arial"/>
              <a:buChar char="•"/>
            </a:pPr>
            <a:r>
              <a:rPr lang="en-US" sz="1800">
                <a:latin typeface="Calibri"/>
                <a:cs typeface="Calibri"/>
              </a:rPr>
              <a:t>Motor carriers and drivers may only use ELDs that are self-certified and registered on FMCSA’s website: </a:t>
            </a:r>
            <a:r>
              <a:rPr lang="en-US" sz="1800">
                <a:latin typeface="Calibri"/>
                <a:cs typeface="Calibri"/>
                <a:hlinkClick r:id="rId2"/>
              </a:rPr>
              <a:t>https://eld. fmcsa.dot.gov/list. </a:t>
            </a:r>
            <a:endParaRPr lang="en-US" sz="1800">
              <a:latin typeface="Calibri"/>
              <a:cs typeface="Calibri"/>
            </a:endParaRPr>
          </a:p>
          <a:p>
            <a:pPr marL="285750" indent="-285750">
              <a:buFont typeface="Arial"/>
              <a:buChar char="•"/>
            </a:pPr>
            <a:endParaRPr lang="en-US" sz="1800">
              <a:latin typeface="Calibri"/>
              <a:cs typeface="Calibri"/>
            </a:endParaRPr>
          </a:p>
          <a:p>
            <a:pPr marL="0" indent="0">
              <a:buNone/>
            </a:pPr>
            <a:endParaRPr lang="en-US"/>
          </a:p>
        </p:txBody>
      </p:sp>
      <p:sp>
        <p:nvSpPr>
          <p:cNvPr id="3" name="Slide Number Placeholder 2">
            <a:extLst>
              <a:ext uri="{FF2B5EF4-FFF2-40B4-BE49-F238E27FC236}">
                <a16:creationId xmlns:a16="http://schemas.microsoft.com/office/drawing/2014/main" id="{E93A8F07-93E2-584B-BAEB-9543EE76A89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143</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699BCDE-FA98-BF4C-A7B7-26A1BF5CA8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9796AA-59BC-FC4E-A5B6-FAC49E22E5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0EA02A0-14F0-1D4A-BC53-2E4FE785DC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6E1A96-CF28-DE42-B153-D065F905D52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3088FC-1482-404D-8E77-686814D6D0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22BD1A-3C24-914B-8F23-43504360478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4B3A0B-81FD-6849-98F3-70523AC801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642AEA-94B4-DA42-B3C9-E2F175FB3F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2FF5454-7460-BE4A-B1AC-A07D7B4CC8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A44A0DA-59C5-3E47-A748-50753C0BB8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87C107-ED03-6C4B-86A3-9AFAB0FFF2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674E14-2C09-C444-8A3C-C4B5C04B40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AEA701B-6B3A-5F46-9F3A-9BE68C1F464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CC98AEE-1DF4-D244-8C6E-CDA38544E9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F2A49EC-EA82-264A-B998-02DEA8F1B71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6887BA62-691B-B74C-AE16-24B590595F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A313BD-B192-3841-B7C5-D33311946BF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6FF05920-A781-8B4E-BC22-0A65BB49E4E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451076F0-BDC1-B44D-BCC9-537405851B4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320F9698-D028-9041-9ED5-074B81423B0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82176BB0-7F63-6043-B62F-80BB7EC2B76A}"/>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82292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latin typeface="Calibri"/>
                <a:cs typeface="Calibri"/>
              </a:rPr>
              <a:t>Exceptions to the ELD Rule: </a:t>
            </a:r>
            <a:endParaRPr lang="en-US">
              <a:cs typeface="Calibri"/>
            </a:endParaRPr>
          </a:p>
          <a:p>
            <a:r>
              <a:rPr lang="en-US">
                <a:latin typeface="Calibri"/>
                <a:cs typeface="Calibri"/>
              </a:rPr>
              <a:t>Drivers who operate under the Short-Haul Provision.</a:t>
            </a:r>
            <a:endParaRPr lang="en-US">
              <a:cs typeface="Calibri" panose="020F0502020204030204" pitchFamily="34" charset="0"/>
            </a:endParaRPr>
          </a:p>
          <a:p>
            <a:r>
              <a:rPr lang="en-US">
                <a:latin typeface="Calibri"/>
                <a:cs typeface="Calibri"/>
              </a:rPr>
              <a:t>Drivers who use paper RODS for not more than 8 days in </a:t>
            </a:r>
            <a:br>
              <a:rPr lang="en-US">
                <a:latin typeface="Calibri"/>
                <a:cs typeface="Calibri"/>
              </a:rPr>
            </a:br>
            <a:r>
              <a:rPr lang="en-US">
                <a:latin typeface="Calibri"/>
                <a:cs typeface="Calibri"/>
              </a:rPr>
              <a:t>any 30-day period.</a:t>
            </a:r>
            <a:endParaRPr lang="en-US">
              <a:cs typeface="Calibri" panose="020F0502020204030204" pitchFamily="34" charset="0"/>
            </a:endParaRPr>
          </a:p>
          <a:p>
            <a:r>
              <a:rPr lang="en-US">
                <a:latin typeface="Calibri"/>
                <a:cs typeface="Calibri"/>
              </a:rPr>
              <a:t>Drivers who conduct driveaway-towaway operations </a:t>
            </a:r>
            <a:br>
              <a:rPr lang="en-US">
                <a:latin typeface="Calibri"/>
                <a:cs typeface="Calibri"/>
              </a:rPr>
            </a:br>
            <a:r>
              <a:rPr lang="en-US">
                <a:latin typeface="Calibri"/>
                <a:cs typeface="Calibri"/>
              </a:rPr>
              <a:t>in which the vehicle being driven is the commodity being delivered.</a:t>
            </a:r>
            <a:endParaRPr lang="en-US">
              <a:latin typeface="Calibri"/>
              <a:cs typeface="Calibri" panose="020F0502020204030204" pitchFamily="34" charset="0"/>
            </a:endParaRPr>
          </a:p>
          <a:p>
            <a:r>
              <a:rPr lang="en-US">
                <a:latin typeface="Calibri"/>
                <a:cs typeface="Calibri"/>
              </a:rPr>
              <a:t>Drivers of vehicles manufactured before model year 2000.</a:t>
            </a:r>
            <a:endParaRPr lang="en-US">
              <a:latin typeface="Calibri"/>
              <a:cs typeface="Calibri" panose="020F0502020204030204" pitchFamily="34" charset="0"/>
            </a:endParaRPr>
          </a:p>
          <a:p>
            <a:pPr marL="285750" indent="-285750">
              <a:buFont typeface="Arial"/>
              <a:buChar char="•"/>
            </a:pPr>
            <a:endParaRPr lang="en-US">
              <a:cs typeface="Calibri"/>
            </a:endParaRPr>
          </a:p>
          <a:p>
            <a:pPr marL="0" indent="0">
              <a:buNone/>
            </a:pPr>
            <a:r>
              <a:rPr lang="en-US" b="1">
                <a:latin typeface="Calibri"/>
                <a:cs typeface="Calibri"/>
              </a:rPr>
              <a:t>Record Retention: </a:t>
            </a:r>
            <a:r>
              <a:rPr lang="en-US">
                <a:latin typeface="Calibri"/>
                <a:cs typeface="Calibri"/>
              </a:rPr>
              <a:t>At least six months. </a:t>
            </a:r>
          </a:p>
          <a:p>
            <a:endParaRPr lang="en-US"/>
          </a:p>
        </p:txBody>
      </p:sp>
      <p:sp>
        <p:nvSpPr>
          <p:cNvPr id="3" name="Slide Number Placeholder 2">
            <a:extLst>
              <a:ext uri="{FF2B5EF4-FFF2-40B4-BE49-F238E27FC236}">
                <a16:creationId xmlns:a16="http://schemas.microsoft.com/office/drawing/2014/main" id="{7AC033AF-00BC-3844-9F63-8B0A150B7AB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144</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C14A39-CDDE-1A4E-B95B-53C880EDAA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E20E9F-1F6E-7345-9C75-CE6363F118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95FFD51-50DC-8E43-AF13-7F0AF4325F2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C743A1-C910-CD42-9D9E-068344886A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B7069C-4A6E-2342-B14D-A8B71160F8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C3BC73C-336D-9F45-BC59-4627B934E1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F9A34A-E6CB-1840-A9B7-0A58DA6B1DD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BDF1F52-271D-394E-8FC1-2C9430ACBFF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25F2AED-A3C5-AD43-8968-7EAAE30E0B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1385F6-4932-6748-99FF-AD6BB868850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B1AB48-8AC6-3D47-B8AA-E07B706C33B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594EAF7-3612-C74A-83FA-6C22506B4B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75230F-72F5-7544-BAC0-4203773A42B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AFB0C23-FB0E-8F4B-AB88-918F2BDF34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6B032DE-F581-4E4F-BE30-6E04A808A7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E12A3B4D-7F60-0842-B077-DDE834FC80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93A31B8-C4DB-D44E-ABDB-7B20723356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CC0473EF-D0E9-D24B-AEA1-D6A5B17ABBD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DFDE5893-E6A3-F74B-B4D9-4D3E4440B43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49C3897B-4B50-DB48-8C96-DBABC0570E8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F46E6FEE-5956-1B47-B14C-1393B5154651}"/>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119520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sz="1800" b="1"/>
              <a:t>What happens to drivers/carriers who violate the HOS rules? </a:t>
            </a:r>
            <a:endParaRPr lang="en-US" sz="1800"/>
          </a:p>
          <a:p>
            <a:r>
              <a:rPr lang="en-US" sz="1800"/>
              <a:t>Drivers will be placed Out of Service (OOS) if they</a:t>
            </a:r>
          </a:p>
          <a:p>
            <a:pPr lvl="1"/>
            <a:r>
              <a:rPr lang="en-US"/>
              <a:t>Exceed maximum hours permitted at the time of the stop/inspection, or</a:t>
            </a:r>
          </a:p>
          <a:p>
            <a:pPr lvl="1"/>
            <a:r>
              <a:rPr lang="en-US"/>
              <a:t>Fail to keep proper record of duty status for current day and 7 prior consecutive days. </a:t>
            </a:r>
          </a:p>
          <a:p>
            <a:r>
              <a:rPr lang="en-US" sz="1800"/>
              <a:t>An OOS driver shall not be required or permitted to drive, and a driver may not drive until they have hours available. Drivers may be issued citations when found to be in violation of the HOS rules. </a:t>
            </a:r>
          </a:p>
          <a:p>
            <a:r>
              <a:rPr lang="en-US" sz="1800"/>
              <a:t>Carriers who require or permit drivers to violate the HOS rules may fined. </a:t>
            </a:r>
          </a:p>
          <a:p>
            <a:r>
              <a:rPr lang="en-US" sz="1800"/>
              <a:t>Driving (or allowing a driver to drive) more than 3 hours beyond the 11-hour driving-time limit may be considered an “egregious” violation and make the carrier and/or driver subject to the maximum civil penalties. Fines to drivers can range from around $1,000-$19,000 depending on the severity. The carrier may also pay a fee. If the violation involves hazardous material, the fine can exceed $75,000.</a:t>
            </a:r>
          </a:p>
        </p:txBody>
      </p:sp>
      <p:sp>
        <p:nvSpPr>
          <p:cNvPr id="3" name="Slide Number Placeholder 2">
            <a:extLst>
              <a:ext uri="{FF2B5EF4-FFF2-40B4-BE49-F238E27FC236}">
                <a16:creationId xmlns:a16="http://schemas.microsoft.com/office/drawing/2014/main" id="{8525FFA6-E9AF-4042-AA4C-B99A570F506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145</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DCEA89-8302-A746-9266-0ED1100421C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2D7FE0-1DB9-0442-9ED8-55C9B6F903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032433-029A-4242-A6C4-635BADC103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20498DB-6678-9045-A647-9D6213BAD4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D2E3CC-1EB7-5C40-A289-F859D03BBFC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2D2618-1C09-2B4B-BA21-B4432E3441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81B4E2-B492-CE49-814C-0EC5615CAF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8F73F2-25E1-2C44-946B-4B8FE47374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C6C64E8-EB2A-C747-AD96-ACE6052E5E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F8532D-D763-DD4B-BA6F-8DDBE636D2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CBF8B1F-789E-894D-85A8-BBDC8FCFA5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BCFA4E-C352-164C-8A89-5C81794696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6C1E7E-3985-1C44-A949-E9538BD27D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E0335D2-0E57-4043-AB5C-A5905DB4C02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5B6B03E-BF97-8245-8E20-82011140967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378D91A9-76B5-0343-9FCD-C6B42CED09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9CD98F2-4EF8-5E48-8880-243A576F50C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1481444D-53A9-CB48-89E2-9957F7D761C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C582D31F-D237-8F44-B6D9-0810BCB6438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80A3A377-FBD2-2C4A-98AA-9193B9339F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E4213AAA-3BD6-C040-A8FA-3E52438577F2}"/>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252463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sz="1600" b="1"/>
              <a:t>Tips to avoid and recognize fatigue</a:t>
            </a:r>
          </a:p>
          <a:p>
            <a:r>
              <a:rPr lang="en-US" sz="1600" b="1"/>
              <a:t>Get enough sleep before getting behind the wheel</a:t>
            </a:r>
            <a:r>
              <a:rPr lang="en-US" sz="1600"/>
              <a:t>. If you become drowsy while driving, be sure to choose a safe place to pull over and rest.</a:t>
            </a:r>
          </a:p>
          <a:p>
            <a:r>
              <a:rPr lang="en-US" sz="1600" b="1"/>
              <a:t>Maintain a healthy diet. </a:t>
            </a:r>
            <a:r>
              <a:rPr lang="en-US" sz="1600"/>
              <a:t>Skipping meals or eating at irregular times may lead to fatigue. </a:t>
            </a:r>
            <a:r>
              <a:rPr lang="en-US" sz="1600" b="1"/>
              <a:t> </a:t>
            </a:r>
          </a:p>
          <a:p>
            <a:r>
              <a:rPr lang="en-US" sz="1600" b="1"/>
              <a:t>Take a nap. </a:t>
            </a:r>
            <a:r>
              <a:rPr lang="en-US" sz="1600"/>
              <a:t>Naps should last at least 10 minutes. An ideal nap is 45 minutes. Allow at least 15 minutes after waking to fully recover before starting to drive.</a:t>
            </a:r>
          </a:p>
          <a:p>
            <a:r>
              <a:rPr lang="en-US" sz="1600" b="1"/>
              <a:t>Avoid medication that may induce drowsiness. </a:t>
            </a:r>
            <a:r>
              <a:rPr lang="en-US" sz="1600"/>
              <a:t>Cold pills are one of the most common medications that make you drowsy. If you must drive with a cold, it is safer to suffer a cold than drive under the effects of the medicine.</a:t>
            </a:r>
          </a:p>
          <a:p>
            <a:r>
              <a:rPr lang="en-US" sz="1600" b="1"/>
              <a:t>Recognize the signals and dangers of drowsiness. </a:t>
            </a:r>
            <a:r>
              <a:rPr lang="en-US" sz="1600"/>
              <a:t>Frequent yawning, heavy eyes and blurred vision may indicate drowsy.</a:t>
            </a:r>
          </a:p>
          <a:p>
            <a:r>
              <a:rPr lang="en-US" sz="1600" b="1"/>
              <a:t>Do not rely on “alertness tricks” to keep you awake. </a:t>
            </a:r>
            <a:r>
              <a:rPr lang="en-US" sz="1600"/>
              <a:t>Behaviors such as smoking, turning up the radio, drinking coffee, opening the window, and other “alertness tricks” are not real cures for drowsiness and may give you a false sense of security. </a:t>
            </a:r>
          </a:p>
        </p:txBody>
      </p:sp>
      <p:sp>
        <p:nvSpPr>
          <p:cNvPr id="3" name="Slide Number Placeholder 2">
            <a:extLst>
              <a:ext uri="{FF2B5EF4-FFF2-40B4-BE49-F238E27FC236}">
                <a16:creationId xmlns:a16="http://schemas.microsoft.com/office/drawing/2014/main" id="{48CE8D90-2F37-8547-9F3A-28FC9080475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146</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57D80CA-8FAD-094C-94FD-D9AABD6FAE6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45DC4-9D94-E441-93A4-B88C2DE438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B5ACDF-C12F-D648-BEC4-8156697E54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B1A4E1-2CB2-0942-8964-AB00C6E332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DEF6C57-2D82-4443-B054-6D157F7A81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9825A4-8229-344B-928A-939D5EAF26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29BF648-99C3-9940-A16E-809AFCA69F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C3D1E4-71EE-3F47-8E4F-733A5EECA7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E6AF02-11D2-754B-AA01-9F4943CF95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15FCE84-7E1C-4C49-A6B8-FDF34A6EE2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40D7FB-72B0-D54F-843D-C1C0732FE6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78C9A5-FC17-2F43-A93D-55EAA5361D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F75EC61-FFCB-2740-AAAA-7135F6901E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7824848-587E-D147-A682-EF7F770AEC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3A19FCA-3B23-0B4C-BD45-FE0F3A86B2A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23AFC0AA-17D1-2C45-AD9E-AF394ADE5E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2201F8-9A09-C54C-8973-FBADEB0EA95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054FEA12-7D29-3645-8F1C-ACA68F64956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06F411D8-C06B-A64B-B6C6-1F5CCE2FB32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C0A8AA34-D19E-5A43-93A4-A22D5EF4EC0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E8A28B06-8CCC-E946-B7ED-550B12F8463B}"/>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280840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3662533"/>
            <a:ext cx="6858000" cy="1729693"/>
          </a:xfrm>
        </p:spPr>
        <p:txBody>
          <a:bodyPr/>
          <a:lstStyle/>
          <a:p>
            <a:r>
              <a:rPr lang="en-US" b="0">
                <a:ea typeface="+mj-lt"/>
                <a:cs typeface="+mj-lt"/>
              </a:rPr>
              <a:t>Unit 5.4 Fatigue and Wellness Awareness</a:t>
            </a:r>
            <a:br>
              <a:rPr lang="en-US" b="0">
                <a:ea typeface="+mj-lt"/>
                <a:cs typeface="+mj-lt"/>
              </a:rPr>
            </a:br>
            <a:endParaRPr lang="en-US" b="0">
              <a:cs typeface="Calibri Light"/>
            </a:endParaRPr>
          </a:p>
          <a:p>
            <a:endParaRPr lang="en-US" b="0">
              <a:cs typeface="Calibri Light"/>
            </a:endParaRPr>
          </a:p>
        </p:txBody>
      </p:sp>
      <p:sp>
        <p:nvSpPr>
          <p:cNvPr id="8" name="Oval 7">
            <a:extLst>
              <a:ext uri="{FF2B5EF4-FFF2-40B4-BE49-F238E27FC236}">
                <a16:creationId xmlns:a16="http://schemas.microsoft.com/office/drawing/2014/main" id="{ACD3B8E5-4DFD-FA4D-AAF9-A754BECE28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B84477-1CB6-FB47-AA48-E7D6503052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0D4129-1B63-8145-9A49-54C56A323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1A03A0F-F98A-3847-B164-A4822662CBC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6AEB1E-1F98-674C-AD61-FE64B87977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50EE64-413E-0745-8E90-A5DC0EE722D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9315C9-7D00-F24C-A406-B6ABCCA5B3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15006F-C079-3A4A-8564-A883C5D9C0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CB4CEC-F707-F24C-B27B-2875EF8723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9B88F-7EE8-C040-9185-5E4EDD116FB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A89048-9F50-244C-9C25-3E575F4C9BA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FBC496-1AD3-E848-836B-52056F9C91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956150-E73F-C64F-BBFE-3AF43868A5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EF986-83DB-E24E-9D0C-75C3234C48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DEFA7DF-7F99-9441-A089-CFB6BE3E7C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048C72-3F7D-A645-9D59-83A023A987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A87811-A6E0-B14A-B7A9-71850326B96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201A407-BBEC-E640-9984-89AD9270606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9F2F5DD0-4554-BD4D-B1F7-90B27F287F8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42E7490-F4FF-8B40-AB5F-C026CD24300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C775667E-EC35-5A42-BFEF-01720D54C2D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8C346747-ADA6-314B-89F4-89A6A2B7662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DF84F8A9-7570-4440-A7C7-6F7FC8CCD65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B602EDBC-EFE6-0747-B736-834EF3F88358}"/>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A1.5.4, BA1.5.4, B1.5.4, and C1.11.</a:t>
            </a:r>
          </a:p>
        </p:txBody>
      </p:sp>
    </p:spTree>
    <p:extLst>
      <p:ext uri="{BB962C8B-B14F-4D97-AF65-F5344CB8AC3E}">
        <p14:creationId xmlns:p14="http://schemas.microsoft.com/office/powerpoint/2010/main" val="1768676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8207-9706-4CA8-B85D-FB6BE83409C5}"/>
              </a:ext>
            </a:extLst>
          </p:cNvPr>
          <p:cNvSpPr>
            <a:spLocks noGrp="1"/>
          </p:cNvSpPr>
          <p:nvPr>
            <p:ph type="title"/>
          </p:nvPr>
        </p:nvSpPr>
        <p:spPr/>
        <p:txBody>
          <a:bodyPr/>
          <a:lstStyle/>
          <a:p>
            <a:r>
              <a:rPr lang="en-US"/>
              <a:t>Driver Fatigue</a:t>
            </a:r>
          </a:p>
        </p:txBody>
      </p:sp>
      <p:sp>
        <p:nvSpPr>
          <p:cNvPr id="4" name="Content Placeholder 3">
            <a:extLst>
              <a:ext uri="{FF2B5EF4-FFF2-40B4-BE49-F238E27FC236}">
                <a16:creationId xmlns:a16="http://schemas.microsoft.com/office/drawing/2014/main" id="{8A31B5AD-93B0-244D-A269-6CA55D0EB6FB}"/>
              </a:ext>
            </a:extLst>
          </p:cNvPr>
          <p:cNvSpPr>
            <a:spLocks noGrp="1"/>
          </p:cNvSpPr>
          <p:nvPr>
            <p:ph idx="1"/>
          </p:nvPr>
        </p:nvSpPr>
        <p:spPr/>
        <p:txBody>
          <a:bodyPr/>
          <a:lstStyle/>
          <a:p>
            <a:pPr marL="0" indent="0">
              <a:buNone/>
            </a:pPr>
            <a:r>
              <a:rPr lang="en-US" sz="2400">
                <a:ea typeface="+mj-lt"/>
                <a:cs typeface="+mj-lt"/>
              </a:rPr>
              <a:t>No driver shall operate a commercial motor vehicle, </a:t>
            </a:r>
            <a:br>
              <a:rPr lang="en-US" sz="2400">
                <a:ea typeface="+mj-lt"/>
                <a:cs typeface="+mj-lt"/>
              </a:rPr>
            </a:br>
            <a:r>
              <a:rPr lang="en-US" sz="2400">
                <a:ea typeface="+mj-lt"/>
                <a:cs typeface="+mj-lt"/>
              </a:rPr>
              <a:t>and a motor carrier shall not require or permit a driver </a:t>
            </a:r>
            <a:br>
              <a:rPr lang="en-US" sz="2400">
                <a:ea typeface="+mj-lt"/>
                <a:cs typeface="+mj-lt"/>
              </a:rPr>
            </a:br>
            <a:r>
              <a:rPr lang="en-US" sz="2400">
                <a:ea typeface="+mj-lt"/>
                <a:cs typeface="+mj-lt"/>
              </a:rPr>
              <a:t>to operate a commercial motor vehicle , while the driver’s ability or alertness is so impaired, or so likely to become impaired, through fatigue, illness, or any other cause, </a:t>
            </a:r>
            <a:br>
              <a:rPr lang="en-US" sz="2400">
                <a:ea typeface="+mj-lt"/>
                <a:cs typeface="+mj-lt"/>
              </a:rPr>
            </a:br>
            <a:r>
              <a:rPr lang="en-US" sz="2400">
                <a:ea typeface="+mj-lt"/>
                <a:cs typeface="+mj-lt"/>
              </a:rPr>
              <a:t>as to make it unsafe for him/her to begin or continue </a:t>
            </a:r>
            <a:br>
              <a:rPr lang="en-US" sz="2400">
                <a:ea typeface="+mj-lt"/>
                <a:cs typeface="+mj-lt"/>
              </a:rPr>
            </a:br>
            <a:r>
              <a:rPr lang="en-US" sz="2400">
                <a:ea typeface="+mj-lt"/>
                <a:cs typeface="+mj-lt"/>
              </a:rPr>
              <a:t>to operate the commercial motor vehicle</a:t>
            </a:r>
            <a:r>
              <a:rPr lang="en-US">
                <a:ea typeface="+mj-lt"/>
                <a:cs typeface="+mj-lt"/>
              </a:rPr>
              <a:t>.</a:t>
            </a:r>
            <a:endParaRPr lang="en-US"/>
          </a:p>
        </p:txBody>
      </p:sp>
      <p:sp>
        <p:nvSpPr>
          <p:cNvPr id="3" name="Slide Number Placeholder 2">
            <a:extLst>
              <a:ext uri="{FF2B5EF4-FFF2-40B4-BE49-F238E27FC236}">
                <a16:creationId xmlns:a16="http://schemas.microsoft.com/office/drawing/2014/main" id="{F06BE775-D0D8-0146-B554-ED8010272A7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148</a:t>
            </a:fld>
            <a:endParaRPr lang="en-US"/>
          </a:p>
        </p:txBody>
      </p:sp>
      <p:sp>
        <p:nvSpPr>
          <p:cNvPr id="8" name="Oval 7">
            <a:extLst>
              <a:ext uri="{FF2B5EF4-FFF2-40B4-BE49-F238E27FC236}">
                <a16:creationId xmlns:a16="http://schemas.microsoft.com/office/drawing/2014/main" id="{1AA1FA47-79AB-1E4A-8D91-B599CF0515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83742-8635-7D40-B912-25E94D35E4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CB08E1-1641-5C41-A9FC-52F83B8A99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AD6247-024D-224F-836F-A17D5DE67C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FA9EF2-E18B-274C-AFA6-3E9CFF1547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F8974D-D3CE-2947-BAC5-78015483BC7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5337F5-84C9-504C-B0B8-12B4FA3003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DDC587-B2D8-A045-BAD4-B64719CD38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C8A07-D167-B644-A83C-29A8BC7CB3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52E62A-728B-1145-9B2F-D20C7E29D3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3A7B5D-A4D1-D24C-9E26-C59A136DE80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E14390-88CE-3A47-BB03-D06F5915844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DA9B83-00CF-BB4A-BD32-280C4312AC4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8B5889-C18E-D541-BBE5-432C4A1422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CA4F4C-A412-B244-B717-93ADF25646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C87814-A56A-5A48-AA7F-A50E5BC7B4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96DFC4-FD1E-904A-B93F-AD11511A32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D631C82-E341-4E49-A69B-6477953A356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6BCDD2AC-F558-0B4C-9B56-C26D6ECD170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89D6AA-6447-8540-974E-4C55D29C24E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481DD62-D381-284E-923E-30B2133CD55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D4F7FF1C-2BAD-B74F-B63B-5E9CA0453E8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C485EA92-308C-BD46-B664-DF757DEAB89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8864863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F8A97-1D58-CC46-BADC-B748990AF8B6}"/>
              </a:ext>
            </a:extLst>
          </p:cNvPr>
          <p:cNvSpPr>
            <a:spLocks noGrp="1"/>
          </p:cNvSpPr>
          <p:nvPr>
            <p:ph type="title"/>
          </p:nvPr>
        </p:nvSpPr>
        <p:spPr/>
        <p:txBody>
          <a:bodyPr/>
          <a:lstStyle/>
          <a:p>
            <a:r>
              <a:rPr lang="en-US"/>
              <a:t>Fatigue &amp; Wellness Awareness</a:t>
            </a:r>
          </a:p>
        </p:txBody>
      </p:sp>
      <p:sp>
        <p:nvSpPr>
          <p:cNvPr id="24" name="Content Placeholder 23">
            <a:extLst>
              <a:ext uri="{FF2B5EF4-FFF2-40B4-BE49-F238E27FC236}">
                <a16:creationId xmlns:a16="http://schemas.microsoft.com/office/drawing/2014/main" id="{F6B4046D-AE40-C048-8A5E-50BB99261C0A}"/>
              </a:ext>
            </a:extLst>
          </p:cNvPr>
          <p:cNvSpPr>
            <a:spLocks noGrp="1"/>
          </p:cNvSpPr>
          <p:nvPr>
            <p:ph idx="1"/>
          </p:nvPr>
        </p:nvSpPr>
        <p:spPr/>
        <p:txBody>
          <a:bodyPr/>
          <a:lstStyle/>
          <a:p>
            <a:pPr marL="0" indent="0">
              <a:buNone/>
            </a:pPr>
            <a:r>
              <a:rPr lang="en-US" sz="2000" b="1"/>
              <a:t>According to FMCSA, these are the core risk factors for professional drivers</a:t>
            </a:r>
          </a:p>
          <a:p>
            <a:endParaRPr lang="en-US" sz="1600"/>
          </a:p>
          <a:p>
            <a:r>
              <a:rPr lang="en-US" sz="2000" b="1"/>
              <a:t>Smoking: </a:t>
            </a:r>
            <a:r>
              <a:rPr lang="en-US" sz="2000"/>
              <a:t>increases heart disease, lung disease, and chance of contracting cancer</a:t>
            </a:r>
          </a:p>
          <a:p>
            <a:endParaRPr lang="en-US" sz="1600" b="1"/>
          </a:p>
          <a:p>
            <a:r>
              <a:rPr lang="en-US" sz="2000" b="1"/>
              <a:t>Obesity: </a:t>
            </a:r>
            <a:r>
              <a:rPr lang="en-US" sz="2000"/>
              <a:t>increases risk for cardiovascular diseases, hypertension and diabetes, can increase problems with arthritis, back, and joint pain. </a:t>
            </a:r>
          </a:p>
          <a:p>
            <a:endParaRPr lang="en-US" sz="1600"/>
          </a:p>
          <a:p>
            <a:r>
              <a:rPr lang="en-US" sz="2000" b="1"/>
              <a:t>Hypertension (high blood pressure): </a:t>
            </a:r>
            <a:r>
              <a:rPr lang="en-US" sz="2000"/>
              <a:t>increases risk of heart disease, kidney failure and stroke, symptoms may include fatigue, severe headache, chest pain, breathing difficulty, irregular heartbeat </a:t>
            </a:r>
          </a:p>
          <a:p>
            <a:pPr marL="0" indent="0">
              <a:buNone/>
            </a:pPr>
            <a:r>
              <a:rPr lang="en-US" sz="1400" i="1"/>
              <a:t>Source: </a:t>
            </a:r>
            <a:r>
              <a:rPr lang="en-US" sz="1400" i="1">
                <a:hlinkClick r:id="rId2"/>
              </a:rPr>
              <a:t>National RTAP: Emergency Procedures for Rural Transit Drivers Training Module</a:t>
            </a:r>
            <a:endParaRPr lang="en-US" sz="1400" i="1"/>
          </a:p>
        </p:txBody>
      </p:sp>
      <p:sp>
        <p:nvSpPr>
          <p:cNvPr id="2" name="Slide Number Placeholder 1">
            <a:extLst>
              <a:ext uri="{FF2B5EF4-FFF2-40B4-BE49-F238E27FC236}">
                <a16:creationId xmlns:a16="http://schemas.microsoft.com/office/drawing/2014/main" id="{B2FC40AE-6414-E94D-B1F5-5AF1ED8AD462}"/>
              </a:ext>
            </a:extLst>
          </p:cNvPr>
          <p:cNvSpPr>
            <a:spLocks noGrp="1"/>
          </p:cNvSpPr>
          <p:nvPr>
            <p:ph type="sldNum" sz="quarter" idx="10"/>
          </p:nvPr>
        </p:nvSpPr>
        <p:spPr/>
        <p:txBody>
          <a:bodyPr/>
          <a:lstStyle/>
          <a:p>
            <a:r>
              <a:rPr lang="en-US" altLang="en-US"/>
              <a:t>/ </a:t>
            </a:r>
            <a:fld id="{C3C0AEC5-A6E4-4AB2-9AD5-E7FD2AE07E24}" type="slidenum">
              <a:rPr lang="en-US" altLang="en-US" smtClean="0"/>
              <a:pPr/>
              <a:t>149</a:t>
            </a:fld>
            <a:endParaRPr lang="en-US" altLang="en-US"/>
          </a:p>
        </p:txBody>
      </p:sp>
      <p:sp>
        <p:nvSpPr>
          <p:cNvPr id="4" name="Oval 3">
            <a:extLst>
              <a:ext uri="{FF2B5EF4-FFF2-40B4-BE49-F238E27FC236}">
                <a16:creationId xmlns:a16="http://schemas.microsoft.com/office/drawing/2014/main" id="{3130F284-5B3C-234E-9EF1-C03F289094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ADDA63-B5EA-BF47-92BA-84E6B5CCEC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16F8E9-C6B7-1F46-977B-0C54B0B126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9AFF1C0-4DA7-6B47-8D5A-814A58B58C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1ACD08-5351-8A42-BA08-CD08650F317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C78D59-06A4-F548-BF65-977603F17F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07AE41-170D-8F4C-8EC7-F76F273D56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032E-0428-0241-B147-9E359F383B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B5E4E-1DE2-634A-9C73-F290B13ED1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F93DC0-36DE-6D45-8116-AFD9C6A14F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487218-BE24-9948-BEEA-462D6C77B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DFE118-BD2A-7D42-AC7F-DE20A803A2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99776-6170-1D44-B0E5-13F1416B02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985D96-7B9E-E94C-9F9D-D45E4C72E6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E0C4E7-3B6E-5F45-B3EC-0FD4C29855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487AA4FB-70FD-5646-B4F6-47881A0667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649BDA-CA62-9242-8BF3-6ED43F2484F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C7F9634-041B-374C-98B4-FAC53E8BF04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2D51FEEB-034D-224F-BA3A-2CF5B5731DA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A9330C77-0FFD-704F-B7D4-B80EEB7FF7A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30510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Cargo Securement, continued</a:t>
            </a:r>
          </a:p>
          <a:p>
            <a:r>
              <a:rPr lang="en-US" sz="1800">
                <a:cs typeface="Calibri"/>
              </a:rPr>
              <a:t>Header Boards</a:t>
            </a:r>
          </a:p>
          <a:p>
            <a:pPr lvl="1"/>
            <a:r>
              <a:rPr lang="en-US">
                <a:cs typeface="Calibri"/>
              </a:rPr>
              <a:t>Front-end header boards (“headache racks”) protect you from your cargo in case of a crash or emergency stop. Make sure the front-end structure is in good condition. The front-end structure should block the forward movement of any cargo you carry.</a:t>
            </a:r>
          </a:p>
          <a:p>
            <a:pPr lvl="1"/>
            <a:endParaRPr lang="en-US" sz="15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Minnesota Commercial Driver's License Manual</a:t>
            </a:r>
            <a:r>
              <a:rPr lang="en-US" sz="1400" i="1">
                <a:cs typeface="Calibri"/>
              </a:rPr>
              <a:t> </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DFC4C6-21A8-6247-889E-0B5D4D9B66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ECC540-BBAF-D54D-87EE-6E1D58F418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65EE55-5888-AF4C-B477-D1997D1E7A6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237C1811-CE2F-3541-B508-A3C44FAF43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A19945-5604-3E40-8D03-B505A58340E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D623F475-5FA9-2A4B-B081-B769BDAB859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7C3BB1F6-2BBB-014E-94D4-CDE7FAEDAF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AE12B248-18AB-D748-8DB1-F2D95F61591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D076C613-E5F4-1A48-A33D-8601225562E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1803439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F8A97-1D58-CC46-BADC-B748990AF8B6}"/>
              </a:ext>
            </a:extLst>
          </p:cNvPr>
          <p:cNvSpPr>
            <a:spLocks noGrp="1"/>
          </p:cNvSpPr>
          <p:nvPr>
            <p:ph type="title"/>
          </p:nvPr>
        </p:nvSpPr>
        <p:spPr/>
        <p:txBody>
          <a:bodyPr/>
          <a:lstStyle/>
          <a:p>
            <a:r>
              <a:rPr lang="en-US"/>
              <a:t>Fatigue &amp; Wellness Awareness</a:t>
            </a:r>
          </a:p>
        </p:txBody>
      </p:sp>
      <p:sp>
        <p:nvSpPr>
          <p:cNvPr id="24" name="Content Placeholder 23">
            <a:extLst>
              <a:ext uri="{FF2B5EF4-FFF2-40B4-BE49-F238E27FC236}">
                <a16:creationId xmlns:a16="http://schemas.microsoft.com/office/drawing/2014/main" id="{F6B4046D-AE40-C048-8A5E-50BB99261C0A}"/>
              </a:ext>
            </a:extLst>
          </p:cNvPr>
          <p:cNvSpPr>
            <a:spLocks noGrp="1"/>
          </p:cNvSpPr>
          <p:nvPr>
            <p:ph idx="1"/>
          </p:nvPr>
        </p:nvSpPr>
        <p:spPr/>
        <p:txBody>
          <a:bodyPr/>
          <a:lstStyle/>
          <a:p>
            <a:pPr marL="0" indent="0">
              <a:buNone/>
            </a:pPr>
            <a:r>
              <a:rPr lang="en-US" sz="2000" b="1"/>
              <a:t>Core risk factors for professional drivers:</a:t>
            </a:r>
          </a:p>
          <a:p>
            <a:pPr marL="0" indent="0">
              <a:buNone/>
            </a:pPr>
            <a:r>
              <a:rPr lang="en-US" sz="2000" b="1"/>
              <a:t>Stress: </a:t>
            </a:r>
            <a:r>
              <a:rPr lang="en-US" sz="2000"/>
              <a:t>increases the incidence of hypertension and cardiovascular, gastrointestinal and immune deficiencies, risk factor in other diseases like depression and obesity.</a:t>
            </a:r>
          </a:p>
          <a:p>
            <a:pPr marL="0" indent="0">
              <a:buNone/>
            </a:pPr>
            <a:endParaRPr lang="en-US" sz="2000"/>
          </a:p>
          <a:p>
            <a:pPr marL="0" indent="0">
              <a:buNone/>
            </a:pPr>
            <a:r>
              <a:rPr lang="en-US" sz="2000" b="1"/>
              <a:t>Poor eating habits: </a:t>
            </a:r>
            <a:r>
              <a:rPr lang="en-US" sz="2000"/>
              <a:t>can be one of the most decisive factors in individual health.</a:t>
            </a:r>
          </a:p>
          <a:p>
            <a:pPr marL="0" indent="0">
              <a:buNone/>
            </a:pPr>
            <a:endParaRPr lang="en-US" sz="2000"/>
          </a:p>
          <a:p>
            <a:pPr marL="0" indent="0">
              <a:buNone/>
            </a:pPr>
            <a:r>
              <a:rPr lang="en-US" sz="2000" b="1"/>
              <a:t>Lack of physical activity: </a:t>
            </a:r>
            <a:r>
              <a:rPr lang="en-US" sz="2000"/>
              <a:t>Can increase the risk of physiological illness such as depression, anxiety, and stress, as well as physical illnesses like obesity, hearth disease, hypertension and some cancers. </a:t>
            </a:r>
          </a:p>
          <a:p>
            <a:pPr marL="0" indent="0">
              <a:buNone/>
            </a:pPr>
            <a:endParaRPr lang="en-US" sz="1800" b="1"/>
          </a:p>
          <a:p>
            <a:pPr marL="0" indent="0">
              <a:buNone/>
            </a:pPr>
            <a:r>
              <a:rPr lang="en-US" sz="1400" i="1"/>
              <a:t>Source: </a:t>
            </a:r>
            <a:r>
              <a:rPr lang="en-US" sz="1400" i="1">
                <a:hlinkClick r:id="rId2"/>
              </a:rPr>
              <a:t>National RTAP: Emergency Procedures for Rural Transit Drivers Training Module</a:t>
            </a:r>
            <a:endParaRPr lang="en-US" sz="1400" i="1"/>
          </a:p>
        </p:txBody>
      </p:sp>
      <p:sp>
        <p:nvSpPr>
          <p:cNvPr id="2" name="Slide Number Placeholder 1">
            <a:extLst>
              <a:ext uri="{FF2B5EF4-FFF2-40B4-BE49-F238E27FC236}">
                <a16:creationId xmlns:a16="http://schemas.microsoft.com/office/drawing/2014/main" id="{B2FC40AE-6414-E94D-B1F5-5AF1ED8AD462}"/>
              </a:ext>
            </a:extLst>
          </p:cNvPr>
          <p:cNvSpPr>
            <a:spLocks noGrp="1"/>
          </p:cNvSpPr>
          <p:nvPr>
            <p:ph type="sldNum" sz="quarter" idx="10"/>
          </p:nvPr>
        </p:nvSpPr>
        <p:spPr/>
        <p:txBody>
          <a:bodyPr/>
          <a:lstStyle/>
          <a:p>
            <a:r>
              <a:rPr lang="en-US" altLang="en-US"/>
              <a:t>/ </a:t>
            </a:r>
            <a:fld id="{C3C0AEC5-A6E4-4AB2-9AD5-E7FD2AE07E24}" type="slidenum">
              <a:rPr lang="en-US" altLang="en-US" smtClean="0"/>
              <a:pPr/>
              <a:t>150</a:t>
            </a:fld>
            <a:endParaRPr lang="en-US" altLang="en-US"/>
          </a:p>
        </p:txBody>
      </p:sp>
      <p:sp>
        <p:nvSpPr>
          <p:cNvPr id="4" name="Oval 3">
            <a:extLst>
              <a:ext uri="{FF2B5EF4-FFF2-40B4-BE49-F238E27FC236}">
                <a16:creationId xmlns:a16="http://schemas.microsoft.com/office/drawing/2014/main" id="{3130F284-5B3C-234E-9EF1-C03F289094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ADDA63-B5EA-BF47-92BA-84E6B5CCEC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16F8E9-C6B7-1F46-977B-0C54B0B126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9AFF1C0-4DA7-6B47-8D5A-814A58B58C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1ACD08-5351-8A42-BA08-CD08650F317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C78D59-06A4-F548-BF65-977603F17F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07AE41-170D-8F4C-8EC7-F76F273D56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032E-0428-0241-B147-9E359F383B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B5E4E-1DE2-634A-9C73-F290B13ED1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F93DC0-36DE-6D45-8116-AFD9C6A14F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487218-BE24-9948-BEEA-462D6C77B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DFE118-BD2A-7D42-AC7F-DE20A803A2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99776-6170-1D44-B0E5-13F1416B02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985D96-7B9E-E94C-9F9D-D45E4C72E6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E0C4E7-3B6E-5F45-B3EC-0FD4C29855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487AA4FB-70FD-5646-B4F6-47881A0667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649BDA-CA62-9242-8BF3-6ED43F2484F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C7F9634-041B-374C-98B4-FAC53E8BF04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2D51FEEB-034D-224F-BA3A-2CF5B5731DA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A9330C77-0FFD-704F-B7D4-B80EEB7FF7A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021704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8E56F-21A5-5446-8ECF-1EFA2EC9A8B7}"/>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089744ED-E92D-1745-9D45-5E6460F24D7E}"/>
              </a:ext>
            </a:extLst>
          </p:cNvPr>
          <p:cNvSpPr>
            <a:spLocks noGrp="1"/>
          </p:cNvSpPr>
          <p:nvPr>
            <p:ph idx="1"/>
          </p:nvPr>
        </p:nvSpPr>
        <p:spPr/>
        <p:txBody>
          <a:bodyPr/>
          <a:lstStyle/>
          <a:p>
            <a:r>
              <a:rPr lang="en-US" sz="2400"/>
              <a:t>In today’s economy, many people have more than one job.</a:t>
            </a:r>
          </a:p>
          <a:p>
            <a:r>
              <a:rPr lang="en-US" sz="2400"/>
              <a:t>You have many bills to pay, mouths to feed; and one job does not quite make it.</a:t>
            </a:r>
          </a:p>
          <a:p>
            <a:r>
              <a:rPr lang="en-US" sz="2400"/>
              <a:t>So you pick-up a “part-time” job to make ends meet.</a:t>
            </a:r>
          </a:p>
          <a:p>
            <a:r>
              <a:rPr lang="en-US" sz="2400">
                <a:ea typeface="+mn-lt"/>
                <a:cs typeface="+mn-lt"/>
              </a:rPr>
              <a:t>Since there are only 24 hours in one day</a:t>
            </a:r>
          </a:p>
          <a:p>
            <a:pPr lvl="1"/>
            <a:r>
              <a:rPr lang="en-US" sz="2000">
                <a:ea typeface="+mn-lt"/>
                <a:cs typeface="+mn-lt"/>
              </a:rPr>
              <a:t>You catch a nap here and there</a:t>
            </a:r>
          </a:p>
          <a:p>
            <a:pPr lvl="1"/>
            <a:r>
              <a:rPr lang="en-US" sz="2000">
                <a:ea typeface="+mn-lt"/>
                <a:cs typeface="+mn-lt"/>
              </a:rPr>
              <a:t>Sleep 3 or 4 hours</a:t>
            </a:r>
          </a:p>
          <a:p>
            <a:pPr lvl="1"/>
            <a:r>
              <a:rPr lang="en-US" sz="2000">
                <a:ea typeface="+mn-lt"/>
                <a:cs typeface="+mn-lt"/>
              </a:rPr>
              <a:t>Then start the day over</a:t>
            </a:r>
          </a:p>
          <a:p>
            <a:endParaRPr lang="en-US">
              <a:cs typeface="Calibri" panose="020F0502020204030204"/>
            </a:endParaRPr>
          </a:p>
        </p:txBody>
      </p:sp>
      <p:sp>
        <p:nvSpPr>
          <p:cNvPr id="2" name="Slide Number Placeholder 1">
            <a:extLst>
              <a:ext uri="{FF2B5EF4-FFF2-40B4-BE49-F238E27FC236}">
                <a16:creationId xmlns:a16="http://schemas.microsoft.com/office/drawing/2014/main" id="{D5E5CFC7-D947-0B4D-8FC8-3DF747C1930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151</a:t>
            </a:fld>
            <a:endParaRPr lang="en-US"/>
          </a:p>
        </p:txBody>
      </p:sp>
      <p:sp>
        <p:nvSpPr>
          <p:cNvPr id="10" name="Oval 9">
            <a:extLst>
              <a:ext uri="{FF2B5EF4-FFF2-40B4-BE49-F238E27FC236}">
                <a16:creationId xmlns:a16="http://schemas.microsoft.com/office/drawing/2014/main" id="{D6C82BEC-318D-614E-9040-900F49746F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73B2EB-8DF1-AA4F-A456-D47ACC816F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43BBF1-1B4A-D242-B282-129181F170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41A877-C8FC-6947-B37A-A79DDAFA06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622D8C-2701-8948-A71F-727E15491A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C593C9-7302-F741-8CF0-1C23CAD327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EF0F36-84FD-F241-B824-F14F9F84A5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7A98A2-68C6-2740-8926-49032FDFB81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0852DC-75D0-6843-96D0-64DDD9D3DA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5B6F7A-0A14-364D-97A2-2387421D5B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A362DB-3048-7E4A-B694-563668943C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68DAC6-55D6-1545-A84F-03CF08C3B1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63F8B7-48BC-4C45-B73E-7C42851303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4AC317-8E45-0A4F-9306-15554C88DF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EBC9BD-FABB-CD4D-98B5-0A29A6F0489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4A01006-84EA-BD40-BBBC-323722C4DC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32F340B-1343-4440-91D7-B2692BE0A0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F046626-CE31-A244-A6CA-3F18901E47A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0CAB519E-C452-7E40-A1F0-0906186A88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ADF953-0CF2-004C-9873-7F26A608DC5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B06979C5-614B-164E-9209-5BFB47EC192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9A854A69-4418-004B-A1D6-1474CE19954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205C9889-B473-FE45-B142-A16DFF21C88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0706476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B7467-C755-8348-86D2-38A2BE7D2E9B}"/>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3BB5D98C-38C8-4E40-89FF-75DB0DB1C3B2}"/>
              </a:ext>
            </a:extLst>
          </p:cNvPr>
          <p:cNvSpPr>
            <a:spLocks noGrp="1"/>
          </p:cNvSpPr>
          <p:nvPr>
            <p:ph idx="1"/>
          </p:nvPr>
        </p:nvSpPr>
        <p:spPr/>
        <p:txBody>
          <a:bodyPr/>
          <a:lstStyle/>
          <a:p>
            <a:r>
              <a:rPr lang="en-US" sz="2800" b="1"/>
              <a:t>After a few days of this routine, you think you can do this</a:t>
            </a:r>
          </a:p>
          <a:p>
            <a:r>
              <a:rPr lang="en-US" sz="2800"/>
              <a:t>But then you notice that while you are driving, </a:t>
            </a:r>
          </a:p>
          <a:p>
            <a:pPr lvl="1"/>
            <a:r>
              <a:rPr lang="en-US" sz="2400"/>
              <a:t>You feel a little drowsy</a:t>
            </a:r>
          </a:p>
          <a:p>
            <a:pPr lvl="1"/>
            <a:r>
              <a:rPr lang="en-US" sz="2400"/>
              <a:t>You start shifting around in your seat</a:t>
            </a:r>
          </a:p>
          <a:p>
            <a:pPr lvl="1"/>
            <a:r>
              <a:rPr lang="en-US" sz="2400"/>
              <a:t>You stare blankly at the road</a:t>
            </a:r>
          </a:p>
          <a:p>
            <a:pPr lvl="1"/>
            <a:r>
              <a:rPr lang="en-US" sz="2400"/>
              <a:t>You do not remember the past few miles</a:t>
            </a:r>
          </a:p>
          <a:p>
            <a:pPr lvl="1"/>
            <a:r>
              <a:rPr lang="en-US" sz="2400"/>
              <a:t>You start yawning and your eyes close </a:t>
            </a:r>
          </a:p>
        </p:txBody>
      </p:sp>
      <p:sp>
        <p:nvSpPr>
          <p:cNvPr id="2" name="Slide Number Placeholder 1">
            <a:extLst>
              <a:ext uri="{FF2B5EF4-FFF2-40B4-BE49-F238E27FC236}">
                <a16:creationId xmlns:a16="http://schemas.microsoft.com/office/drawing/2014/main" id="{33501FCF-AAF4-F64D-84F0-F4193E626AB4}"/>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152</a:t>
            </a:fld>
            <a:endParaRPr lang="en-US"/>
          </a:p>
        </p:txBody>
      </p:sp>
      <p:sp>
        <p:nvSpPr>
          <p:cNvPr id="10" name="Oval 9">
            <a:extLst>
              <a:ext uri="{FF2B5EF4-FFF2-40B4-BE49-F238E27FC236}">
                <a16:creationId xmlns:a16="http://schemas.microsoft.com/office/drawing/2014/main" id="{EB197505-FF9F-B647-B2E6-C9937DAFB9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A1B09BA-9257-1B44-9FC8-763CC4546B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D0611F-D1EA-DC46-BEF0-418D3BA49A2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371879-9891-CD4E-B5DC-B25B9A3A67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CC7565-26B3-AC41-8268-1A631EC1D6C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18DA24-ECB8-6E46-9018-6143C14AB5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DFED01-01CD-1D4E-B5A4-3FA1D0513E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CB13BE-2575-D14D-948C-94E0417C26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112A97F-98F7-A84F-BF4F-20BC90CCF9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C111A2D-598B-B847-A740-05E1CDA45C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5A00B3-25AA-6743-B16E-121E85EF09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1F23220-57A1-E34A-AE06-F00F485077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5E506E-61C1-A343-AD2C-203351A2D0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F93591-8243-354E-A522-226B1CAEEA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23F1-ED28-8E4C-92A6-123A2B6E6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2CAE0F9-5528-B24F-809E-1D7E9F3C151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F0DA00-4AC8-3B4E-9738-6FF4423F36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67028BD-C730-E549-A073-20223EFD5BB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DA1400EC-1A35-5B4D-94B4-F513C4D9C8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8A5A774-4A0B-5D44-AFD6-BE691F955C1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696A8A0-72E3-D045-A07B-A3899E39D7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2FDCF5D-5026-514A-923B-95E465AA893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4283AFB9-6AF9-0D45-AA8F-A902665BD51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0813710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BFFEF-D938-F144-8019-62CAC7299751}"/>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83782B70-6653-F641-8FD3-4899C0B38382}"/>
              </a:ext>
            </a:extLst>
          </p:cNvPr>
          <p:cNvSpPr>
            <a:spLocks noGrp="1"/>
          </p:cNvSpPr>
          <p:nvPr>
            <p:ph idx="1"/>
          </p:nvPr>
        </p:nvSpPr>
        <p:spPr/>
        <p:txBody>
          <a:bodyPr/>
          <a:lstStyle/>
          <a:p>
            <a:pPr>
              <a:buNone/>
            </a:pPr>
            <a:r>
              <a:rPr lang="en-US" dirty="0">
                <a:ea typeface="+mn-lt"/>
                <a:cs typeface="+mn-lt"/>
                <a:hlinkClick r:id="rId3"/>
              </a:rPr>
              <a:t>Driver Behavior Safety Series: Fatigue</a:t>
            </a:r>
            <a:r>
              <a:rPr lang="en-US" dirty="0">
                <a:ea typeface="+mn-lt"/>
                <a:cs typeface="+mn-lt"/>
              </a:rPr>
              <a:t> — National Safety Council (1:12)</a:t>
            </a:r>
            <a:endParaRPr lang="en-US" dirty="0"/>
          </a:p>
          <a:p>
            <a:pPr marL="0" indent="0">
              <a:buNone/>
            </a:pPr>
            <a:endParaRPr lang="en-US" dirty="0">
              <a:cs typeface="Calibri"/>
            </a:endParaRPr>
          </a:p>
        </p:txBody>
      </p:sp>
      <p:sp>
        <p:nvSpPr>
          <p:cNvPr id="2" name="Slide Number Placeholder 1">
            <a:extLst>
              <a:ext uri="{FF2B5EF4-FFF2-40B4-BE49-F238E27FC236}">
                <a16:creationId xmlns:a16="http://schemas.microsoft.com/office/drawing/2014/main" id="{4DC2A6B4-F6B6-3B4D-8B13-08CF51128C3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153</a:t>
            </a:fld>
            <a:endParaRPr lang="en-US"/>
          </a:p>
        </p:txBody>
      </p:sp>
      <p:sp>
        <p:nvSpPr>
          <p:cNvPr id="12" name="Oval 11">
            <a:extLst>
              <a:ext uri="{FF2B5EF4-FFF2-40B4-BE49-F238E27FC236}">
                <a16:creationId xmlns:a16="http://schemas.microsoft.com/office/drawing/2014/main" id="{2F1F0D66-F0B8-2742-B911-5E405A7F623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E17174-2829-0C49-AFE6-56A440CA8A8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ADA343-4061-BC46-BF0F-30B49A8ABC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2D0068-2CD4-D74D-9491-4905BD439A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1893E9-97A9-244D-864D-5BC20E7DAC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5C5545D-AB12-AA49-9DD2-5DE7EEEB984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62EBE2-54B7-9E49-8052-CFADA87602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B9031C-F547-3841-B92D-9ACA23D92C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0442A9-F412-7341-8A3D-2E72AF0510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B973C57-98F0-B546-B7A0-75F4389DE07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5B549F-0155-E34E-BEB7-C81C275D64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BACCB69-43BF-8740-8297-665712CB0E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29C53A-3737-874E-8E06-9ED15F6FFC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BA9281D-54D3-0A42-929E-0B7AAE045A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1A50937-A440-5540-A6D4-1A3A952ADD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FD40C01-5E1B-3B4C-AEB0-C910B7DD00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6924EA-D83E-2F4B-B8F1-2664C376CB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966930-2CE3-264B-A71E-01900155795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DC1A6F8-C5F2-714C-90C5-6BCC0AB04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D73424-94EB-474B-80A8-D1EA54EF22A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5D2CB480-2E22-D849-A6CC-6E8FD57E065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DB7A8F6E-0F6B-A148-ADC7-9C14F8F95B1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656E32E3-DA96-0049-B366-43A29FC8FD2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pic>
        <p:nvPicPr>
          <p:cNvPr id="3" name="Online Media 2" title="Driver Behavior Safety Series: Fatigue">
            <a:hlinkClick r:id="" action="ppaction://media"/>
            <a:extLst>
              <a:ext uri="{FF2B5EF4-FFF2-40B4-BE49-F238E27FC236}">
                <a16:creationId xmlns:a16="http://schemas.microsoft.com/office/drawing/2014/main" id="{C0CC38E8-EDD0-A8B0-231F-D0BFDF7A9F2A}"/>
              </a:ext>
            </a:extLst>
          </p:cNvPr>
          <p:cNvPicPr>
            <a:picLocks noRot="1" noChangeAspect="1"/>
          </p:cNvPicPr>
          <p:nvPr>
            <a:videoFile r:link="rId1"/>
          </p:nvPr>
        </p:nvPicPr>
        <p:blipFill>
          <a:blip r:embed="rId4"/>
          <a:stretch>
            <a:fillRect/>
          </a:stretch>
        </p:blipFill>
        <p:spPr>
          <a:xfrm>
            <a:off x="1066437" y="2214574"/>
            <a:ext cx="6609311" cy="3742896"/>
          </a:xfrm>
          <a:prstGeom prst="rect">
            <a:avLst/>
          </a:prstGeom>
        </p:spPr>
      </p:pic>
    </p:spTree>
    <p:extLst>
      <p:ext uri="{BB962C8B-B14F-4D97-AF65-F5344CB8AC3E}">
        <p14:creationId xmlns:p14="http://schemas.microsoft.com/office/powerpoint/2010/main" val="24776159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B2F62-C595-D448-9331-F3CEB9182A71}"/>
              </a:ext>
            </a:extLst>
          </p:cNvPr>
          <p:cNvSpPr>
            <a:spLocks noGrp="1"/>
          </p:cNvSpPr>
          <p:nvPr>
            <p:ph type="title"/>
          </p:nvPr>
        </p:nvSpPr>
        <p:spPr/>
        <p:txBody>
          <a:bodyPr/>
          <a:lstStyle/>
          <a:p>
            <a:r>
              <a:rPr lang="en-US" dirty="0"/>
              <a:t>Driver Fatigue</a:t>
            </a:r>
          </a:p>
        </p:txBody>
      </p:sp>
      <p:sp>
        <p:nvSpPr>
          <p:cNvPr id="6" name="Content Placeholder 5">
            <a:extLst>
              <a:ext uri="{FF2B5EF4-FFF2-40B4-BE49-F238E27FC236}">
                <a16:creationId xmlns:a16="http://schemas.microsoft.com/office/drawing/2014/main" id="{56B3E056-8793-FA42-92BE-B90B20B5DBEF}"/>
              </a:ext>
            </a:extLst>
          </p:cNvPr>
          <p:cNvSpPr>
            <a:spLocks noGrp="1"/>
          </p:cNvSpPr>
          <p:nvPr>
            <p:ph idx="1"/>
          </p:nvPr>
        </p:nvSpPr>
        <p:spPr/>
        <p:txBody>
          <a:bodyPr/>
          <a:lstStyle/>
          <a:p>
            <a:r>
              <a:rPr lang="en-US" sz="1800" dirty="0"/>
              <a:t>According to a Sleep in America poll: </a:t>
            </a:r>
          </a:p>
          <a:p>
            <a:pPr lvl="1"/>
            <a:r>
              <a:rPr lang="en-US" dirty="0"/>
              <a:t>1% or as many as </a:t>
            </a:r>
            <a:r>
              <a:rPr lang="en-US" b="1" dirty="0"/>
              <a:t>1.9 million drivers </a:t>
            </a:r>
            <a:r>
              <a:rPr lang="en-US" dirty="0"/>
              <a:t>have had a car crash or a near miss </a:t>
            </a:r>
            <a:br>
              <a:rPr lang="en-US"/>
            </a:br>
            <a:r>
              <a:rPr lang="en-US" dirty="0"/>
              <a:t>due to drowsiness in the past year</a:t>
            </a:r>
          </a:p>
          <a:p>
            <a:pPr lvl="1"/>
            <a:r>
              <a:rPr lang="en-US" dirty="0"/>
              <a:t>54% or </a:t>
            </a:r>
            <a:r>
              <a:rPr lang="en-US" b="1" dirty="0"/>
              <a:t>105 million drivers </a:t>
            </a:r>
            <a:r>
              <a:rPr lang="en-US" dirty="0"/>
              <a:t>have driven while drowsy at least once </a:t>
            </a:r>
            <a:br>
              <a:rPr lang="en-US"/>
            </a:br>
            <a:r>
              <a:rPr lang="en-US" dirty="0"/>
              <a:t>in the past year</a:t>
            </a:r>
          </a:p>
          <a:p>
            <a:pPr lvl="1"/>
            <a:r>
              <a:rPr lang="en-US" dirty="0"/>
              <a:t>28% or </a:t>
            </a:r>
            <a:r>
              <a:rPr lang="en-US" b="1" dirty="0"/>
              <a:t>54 million drivers </a:t>
            </a:r>
            <a:r>
              <a:rPr lang="en-US" dirty="0"/>
              <a:t>do so at least once per month</a:t>
            </a:r>
          </a:p>
          <a:p>
            <a:pPr lvl="1"/>
            <a:endParaRPr lang="en-US"/>
          </a:p>
          <a:p>
            <a:r>
              <a:rPr lang="en-US" sz="1800" dirty="0"/>
              <a:t>Chronic and acute driver fatigue decreases your ability to recognize and respond to oncoming hazards. Fatigue impairs your driving, like alcohol impairment. Remember, you a driving a larger vehicle and larger vehicles can do more damage.</a:t>
            </a:r>
          </a:p>
          <a:p>
            <a:r>
              <a:rPr lang="en-US" sz="1800" dirty="0"/>
              <a:t>Staying alert to be able to think clearly and quickly respond to potential hazards is important factor to driver safety.</a:t>
            </a:r>
          </a:p>
          <a:p>
            <a:pPr marL="342900" lvl="1" indent="0">
              <a:buNone/>
            </a:pPr>
            <a:endParaRPr lang="en-US"/>
          </a:p>
        </p:txBody>
      </p:sp>
      <p:sp>
        <p:nvSpPr>
          <p:cNvPr id="2" name="Slide Number Placeholder 1">
            <a:extLst>
              <a:ext uri="{FF2B5EF4-FFF2-40B4-BE49-F238E27FC236}">
                <a16:creationId xmlns:a16="http://schemas.microsoft.com/office/drawing/2014/main" id="{81A39EDE-B1D7-D145-91F6-CB5DE17D558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154</a:t>
            </a:fld>
            <a:endParaRPr lang="en-US"/>
          </a:p>
        </p:txBody>
      </p:sp>
      <p:sp>
        <p:nvSpPr>
          <p:cNvPr id="10" name="Oval 9">
            <a:extLst>
              <a:ext uri="{FF2B5EF4-FFF2-40B4-BE49-F238E27FC236}">
                <a16:creationId xmlns:a16="http://schemas.microsoft.com/office/drawing/2014/main" id="{39657263-059D-764F-86F0-11405B303FD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EE8995-0264-E74E-A73A-80E10DC174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AED75-A017-E740-BB39-FDD9A4ECFC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E7B7B7-3467-3446-B93A-366AABBE43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263DFF-8EC7-1D47-9079-CAC2368C5A5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C6674C-CDA5-6A4A-A41E-0B9F80CE76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F21AD9-B2A4-964B-B4BB-ED4AE22F01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495B5BD-50A3-B244-A93B-930BCD9B2D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CED693-280A-BB48-AE3F-76E3DBCD54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DCF5D8-A483-0541-841B-FE57B078FA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2917E7-9D06-AC4A-8B91-584919CFB8E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239C72-8A32-C64D-B852-FA9E8C7530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58AD915-F754-DC4F-8496-2A6A3F813A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373078-E0AC-6045-B753-2D58D061F2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322079-E1AE-1146-B9C7-C8AAC54399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CE6D06-E856-3348-AA0A-D8CACA5C6B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04FF6A-11D4-8049-B555-157ACBB0FF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8D67099-33F3-6244-A40C-4F5166B83F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latin typeface="Calibri"/>
                <a:cs typeface="Calibri"/>
              </a:rPr>
              <a:t>B</a:t>
            </a:r>
            <a:endParaRPr lang="en-US" dirty="0">
              <a:solidFill>
                <a:schemeClr val="bg1"/>
              </a:solidFill>
            </a:endParaRPr>
          </a:p>
        </p:txBody>
      </p:sp>
      <p:sp>
        <p:nvSpPr>
          <p:cNvPr id="26" name="Oval 25">
            <a:extLst>
              <a:ext uri="{FF2B5EF4-FFF2-40B4-BE49-F238E27FC236}">
                <a16:creationId xmlns:a16="http://schemas.microsoft.com/office/drawing/2014/main" id="{483FE9FE-F399-3E42-9BA6-652175CED7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737E548-A66B-2245-8C5B-075643EAD14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cs typeface="Calibri"/>
              </a:rPr>
              <a:t>P</a:t>
            </a:r>
          </a:p>
        </p:txBody>
      </p:sp>
      <p:sp>
        <p:nvSpPr>
          <p:cNvPr id="28" name="TextBox 27">
            <a:extLst>
              <a:ext uri="{FF2B5EF4-FFF2-40B4-BE49-F238E27FC236}">
                <a16:creationId xmlns:a16="http://schemas.microsoft.com/office/drawing/2014/main" id="{96ADE498-F480-0D43-A9E3-CFEE91370AB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cs typeface="Calibri"/>
              </a:rPr>
              <a:t>A</a:t>
            </a:r>
          </a:p>
        </p:txBody>
      </p:sp>
      <p:sp>
        <p:nvSpPr>
          <p:cNvPr id="29" name="Oval 28">
            <a:extLst>
              <a:ext uri="{FF2B5EF4-FFF2-40B4-BE49-F238E27FC236}">
                <a16:creationId xmlns:a16="http://schemas.microsoft.com/office/drawing/2014/main" id="{EE955CF1-147D-2243-85C7-E7E11B472A8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F6D066D-2BD2-1543-B61D-DE30CFB3041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latin typeface="Calibri"/>
                <a:cs typeface="Calibri"/>
              </a:rPr>
              <a:t>B→A</a:t>
            </a:r>
            <a:endParaRPr lang="en-US" sz="1000" dirty="0">
              <a:solidFill>
                <a:schemeClr val="bg1"/>
              </a:solidFill>
              <a:cs typeface="Calibri"/>
            </a:endParaRPr>
          </a:p>
        </p:txBody>
      </p:sp>
    </p:spTree>
    <p:extLst>
      <p:ext uri="{BB962C8B-B14F-4D97-AF65-F5344CB8AC3E}">
        <p14:creationId xmlns:p14="http://schemas.microsoft.com/office/powerpoint/2010/main" val="9824416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D8D1DE-C176-4989-82B6-70B5B6FECF90}"/>
              </a:ext>
            </a:extLst>
          </p:cNvPr>
          <p:cNvSpPr>
            <a:spLocks noGrp="1"/>
          </p:cNvSpPr>
          <p:nvPr>
            <p:ph type="title"/>
          </p:nvPr>
        </p:nvSpPr>
        <p:spPr/>
        <p:txBody>
          <a:bodyPr/>
          <a:lstStyle/>
          <a:p>
            <a:r>
              <a:rPr lang="en-US">
                <a:cs typeface="Calibri Light"/>
              </a:rPr>
              <a:t>Driver Fatigue</a:t>
            </a:r>
          </a:p>
        </p:txBody>
      </p:sp>
      <p:sp>
        <p:nvSpPr>
          <p:cNvPr id="2" name="Content Placeholder 1">
            <a:extLst>
              <a:ext uri="{FF2B5EF4-FFF2-40B4-BE49-F238E27FC236}">
                <a16:creationId xmlns:a16="http://schemas.microsoft.com/office/drawing/2014/main" id="{445C0B99-4354-C149-996C-362CC9CA4913}"/>
              </a:ext>
            </a:extLst>
          </p:cNvPr>
          <p:cNvSpPr>
            <a:spLocks noGrp="1"/>
          </p:cNvSpPr>
          <p:nvPr>
            <p:ph idx="1"/>
          </p:nvPr>
        </p:nvSpPr>
        <p:spPr/>
        <p:txBody>
          <a:bodyPr/>
          <a:lstStyle/>
          <a:p>
            <a:pPr marL="0" indent="0">
              <a:buNone/>
            </a:pPr>
            <a:r>
              <a:rPr lang="en-US" sz="2400">
                <a:ea typeface="+mj-lt"/>
                <a:cs typeface="+mj-lt"/>
              </a:rPr>
              <a:t>As a professional transit driver/operator you may be exposed to a broad array of </a:t>
            </a:r>
            <a:r>
              <a:rPr lang="en-US" sz="2400" u="sng">
                <a:ea typeface="+mj-lt"/>
                <a:cs typeface="+mj-lt"/>
              </a:rPr>
              <a:t>biological</a:t>
            </a:r>
            <a:r>
              <a:rPr lang="en-US" sz="2400">
                <a:ea typeface="+mj-lt"/>
                <a:cs typeface="+mj-lt"/>
              </a:rPr>
              <a:t>, </a:t>
            </a:r>
            <a:r>
              <a:rPr lang="en-US" sz="2400" u="sng">
                <a:ea typeface="+mj-lt"/>
                <a:cs typeface="+mj-lt"/>
              </a:rPr>
              <a:t>physical</a:t>
            </a:r>
            <a:r>
              <a:rPr lang="en-US" sz="2400">
                <a:ea typeface="+mj-lt"/>
                <a:cs typeface="+mj-lt"/>
              </a:rPr>
              <a:t>,</a:t>
            </a:r>
            <a:r>
              <a:rPr lang="uk-UA" sz="2400">
                <a:ea typeface="+mj-lt"/>
                <a:cs typeface="+mj-lt"/>
              </a:rPr>
              <a:t> &amp; </a:t>
            </a:r>
            <a:r>
              <a:rPr lang="en-US" sz="2400" u="sng">
                <a:ea typeface="+mj-lt"/>
                <a:cs typeface="+mj-lt"/>
              </a:rPr>
              <a:t>ergonomic hazards</a:t>
            </a:r>
            <a:r>
              <a:rPr lang="en-US" sz="2400">
                <a:ea typeface="+mj-lt"/>
                <a:cs typeface="+mj-lt"/>
              </a:rPr>
              <a:t>, as well as various</a:t>
            </a:r>
            <a:r>
              <a:rPr lang="en-US" sz="2400" u="sng">
                <a:ea typeface="+mj-lt"/>
                <a:cs typeface="+mj-lt"/>
              </a:rPr>
              <a:t> stressors</a:t>
            </a:r>
            <a:r>
              <a:rPr lang="en-US" sz="2400">
                <a:ea typeface="+mj-lt"/>
                <a:cs typeface="+mj-lt"/>
              </a:rPr>
              <a:t>.</a:t>
            </a:r>
          </a:p>
          <a:p>
            <a:endParaRPr lang="en-US"/>
          </a:p>
        </p:txBody>
      </p:sp>
      <p:sp>
        <p:nvSpPr>
          <p:cNvPr id="4" name="Slide Number Placeholder 3" hidden="1"/>
          <p:cNvSpPr>
            <a:spLocks noGrp="1"/>
          </p:cNvSpPr>
          <p:nvPr>
            <p:ph type="sldNum" sz="quarter" idx="10"/>
          </p:nvPr>
        </p:nvSpPr>
        <p:spPr>
          <a:prstGeom prst="rect">
            <a:avLst/>
          </a:prstGeom>
        </p:spPr>
        <p:txBody>
          <a:bodyPr/>
          <a:lstStyle/>
          <a:p>
            <a:pPr>
              <a:spcAft>
                <a:spcPts val="600"/>
              </a:spcAft>
            </a:pPr>
            <a:fld id="{F65EB6D9-0055-40C0-B36E-48039CA07B30}" type="slidenum">
              <a:rPr lang="en-US" smtClean="0"/>
              <a:pPr>
                <a:spcAft>
                  <a:spcPts val="600"/>
                </a:spcAft>
              </a:pPr>
              <a:t>155</a:t>
            </a:fld>
            <a:endParaRPr lang="en-US"/>
          </a:p>
        </p:txBody>
      </p:sp>
      <p:sp>
        <p:nvSpPr>
          <p:cNvPr id="5" name="Oval 4">
            <a:extLst>
              <a:ext uri="{FF2B5EF4-FFF2-40B4-BE49-F238E27FC236}">
                <a16:creationId xmlns:a16="http://schemas.microsoft.com/office/drawing/2014/main" id="{3A2692A6-22DA-224B-9C59-42C172FFC6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628A804-4F93-2E44-BB98-EC5D42C585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17ECCF-D400-EF40-8C77-A19CA7AABA9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F5C44D-4C61-2141-BE4B-D7C61EA06A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714D4C-5558-F747-9035-AE7A8B135F8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778122-4A65-6F41-B504-41E52C743A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517590-6C5E-4948-B593-33B346DB1B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9D81C1-BA69-CE47-B3FB-8AA3D72CDE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627D60-96F4-7847-AF48-93C660437DF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EBC4AF-0169-6144-B920-CE4B888CBB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9AEE386-F464-6849-8A1A-377890A938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7CB986-0B4D-0745-94EC-1930FC58CE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009AAC-ECE7-5940-B5BA-D5D9AD0E0D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9717016-CE31-1348-A684-1C89BC03F4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5CDF5F-DDA3-114A-B2CB-9E341F391C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C586C9-3EB1-EB44-86BD-2E08667A23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69325A-5366-B543-9B71-00884808E94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98F35C-55FE-0241-A8D0-637D51FCD19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3A70B16D-A75A-D342-BCC6-F73E4CE700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5BDE46-6EA2-4049-9CE5-09FA839680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27083A6B-5A55-D442-800C-F21BBB0BA96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A5C66D7E-0055-B048-8AA2-B9FC5C2BC9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7282BA10-BFEC-4545-8C86-EAA142A16DF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3" name="Slide Number Placeholder 1">
            <a:extLst>
              <a:ext uri="{FF2B5EF4-FFF2-40B4-BE49-F238E27FC236}">
                <a16:creationId xmlns:a16="http://schemas.microsoft.com/office/drawing/2014/main" id="{782F409F-C1A9-42E0-9491-ED0EA2102C29}"/>
              </a:ext>
            </a:extLst>
          </p:cNvPr>
          <p:cNvSpPr txBox="1">
            <a:spLocks/>
          </p:cNvSpPr>
          <p:nvPr/>
        </p:nvSpPr>
        <p:spPr>
          <a:xfrm>
            <a:off x="6455664" y="6355080"/>
            <a:ext cx="20574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900" kern="1200">
                <a:solidFill>
                  <a:srgbClr val="003E6C"/>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a:t> / </a:t>
            </a:r>
            <a:fld id="{5E95E51F-7BE0-40B9-9982-033A63A612CB}" type="slidenum">
              <a:rPr lang="en-US" smtClean="0"/>
              <a:pPr>
                <a:defRPr/>
              </a:pPr>
              <a:t>155</a:t>
            </a:fld>
            <a:endParaRPr lang="en-US"/>
          </a:p>
        </p:txBody>
      </p:sp>
    </p:spTree>
    <p:extLst>
      <p:ext uri="{BB962C8B-B14F-4D97-AF65-F5344CB8AC3E}">
        <p14:creationId xmlns:p14="http://schemas.microsoft.com/office/powerpoint/2010/main" val="13806673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800" b="1" u="sng"/>
              <a:t>Musculoskeletal Disorders (MSDs)</a:t>
            </a:r>
            <a:endParaRPr lang="en-US" sz="2800" b="1">
              <a:cs typeface="Calibri"/>
            </a:endParaRPr>
          </a:p>
          <a:p>
            <a:pPr marL="137160" indent="0">
              <a:buNone/>
            </a:pPr>
            <a:endParaRPr lang="en-US" sz="2400" u="sng">
              <a:cs typeface="Calibri"/>
            </a:endParaRPr>
          </a:p>
          <a:p>
            <a:pPr marL="137160" indent="0">
              <a:buNone/>
            </a:pPr>
            <a:r>
              <a:rPr lang="en-US" sz="2400"/>
              <a:t>MSDs are injuries or pain in the body’s joints, ligaments, muscles, nerves, tendons,</a:t>
            </a:r>
            <a:r>
              <a:rPr lang="uk-UA" sz="2400"/>
              <a:t> &amp; </a:t>
            </a:r>
            <a:r>
              <a:rPr lang="en-US" sz="2400"/>
              <a:t>structures that support limbs, neck,</a:t>
            </a:r>
            <a:r>
              <a:rPr lang="uk-UA" sz="2400"/>
              <a:t> &amp; </a:t>
            </a:r>
            <a:r>
              <a:rPr lang="en-US" sz="2400"/>
              <a:t>back.</a:t>
            </a:r>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156</a:t>
            </a:fld>
            <a:endParaRPr lang="en-US"/>
          </a:p>
        </p:txBody>
      </p:sp>
      <p:sp>
        <p:nvSpPr>
          <p:cNvPr id="5" name="Oval 4">
            <a:extLst>
              <a:ext uri="{FF2B5EF4-FFF2-40B4-BE49-F238E27FC236}">
                <a16:creationId xmlns:a16="http://schemas.microsoft.com/office/drawing/2014/main" id="{1825A550-032C-0E4C-A433-A1EBBCE7F0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0CD2981-33BB-CA47-A7D5-6254E2EFBBC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02A35C-892D-C54A-8C90-CA5A266F27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49B688-C0B5-C44E-ABA2-AEE44A5D56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13000E-6093-0B45-8C65-996B0C9530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A7F77A-1EED-F74F-A8E1-1B8C7858F6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27FFE4-0614-3D48-9B94-383A243572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608A03-B77C-0245-AB52-9B9B2EFEFE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B1196C-F74A-8747-8301-43A2692CF8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7752A3-590A-1447-898D-BC7ADC82B3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9E51BFE-347B-754C-BAEA-E5E9F0B828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0C8AD92-34D2-5140-9853-4A56BC4526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30AE70-51D7-EB40-8AF9-BE5CE011324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1DEFFA7-FFB6-2D4B-BCFF-FE94A881A7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F90B62-5757-0243-8CFF-59AA572599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0C41513-8DB8-AD4F-876C-B6BD457D90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A955A4-4FDD-3547-B312-E1D625E4023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2187B3-F0BB-9A4E-8579-A7F97AC2C22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E2484639-E408-974E-9B94-85CEFF06B1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2B47C6-AF62-9C4E-BB1D-0012238B275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9A6E82B-44F9-F445-9BE2-20B7BC53EF4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33D073E7-ADD9-EE43-9CBD-977E94D30A5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587DB746-C954-CD40-8F82-7B0D2F5A3A3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1532880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A3F9-2083-E64F-BD37-1EED4103C72E}"/>
              </a:ext>
            </a:extLst>
          </p:cNvPr>
          <p:cNvSpPr>
            <a:spLocks noGrp="1"/>
          </p:cNvSpPr>
          <p:nvPr>
            <p:ph type="title"/>
          </p:nvPr>
        </p:nvSpPr>
        <p:spPr/>
        <p:txBody>
          <a:bodyPr/>
          <a:lstStyle/>
          <a:p>
            <a:r>
              <a:rPr lang="en-US" b="0">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800" b="1" u="sng"/>
              <a:t>Work-related Musculoskeletal Disorders (WMSDs)</a:t>
            </a:r>
            <a:endParaRPr lang="en-US" sz="2800" b="1">
              <a:cs typeface="Calibri"/>
            </a:endParaRPr>
          </a:p>
          <a:p>
            <a:pPr marL="137160" indent="0">
              <a:buNone/>
            </a:pPr>
            <a:endParaRPr lang="en-US" sz="2600">
              <a:cs typeface="Calibri"/>
            </a:endParaRPr>
          </a:p>
          <a:p>
            <a:pPr marL="137160" indent="0">
              <a:buNone/>
            </a:pPr>
            <a:r>
              <a:rPr lang="en-US" sz="2600"/>
              <a:t>WMSDs can be associated with work patterns:</a:t>
            </a:r>
            <a:endParaRPr lang="en-US" sz="2600">
              <a:cs typeface="Calibri"/>
            </a:endParaRPr>
          </a:p>
          <a:p>
            <a:pPr marL="137160" indent="0">
              <a:buNone/>
            </a:pPr>
            <a:endParaRPr lang="en-US" sz="2400">
              <a:cs typeface="Calibri"/>
            </a:endParaRPr>
          </a:p>
          <a:p>
            <a:pPr lvl="1"/>
            <a:r>
              <a:rPr lang="en-US" sz="2400"/>
              <a:t>Fixed or constrained body positions</a:t>
            </a:r>
            <a:endParaRPr lang="en-US" sz="2400">
              <a:cs typeface="Calibri"/>
            </a:endParaRPr>
          </a:p>
          <a:p>
            <a:pPr marL="822960" lvl="1" indent="-342900"/>
            <a:endParaRPr lang="en-US" sz="2400">
              <a:cs typeface="Calibri"/>
            </a:endParaRPr>
          </a:p>
          <a:p>
            <a:pPr lvl="1"/>
            <a:r>
              <a:rPr lang="en-US" sz="2400"/>
              <a:t>Force concentrated on small parts of the body</a:t>
            </a:r>
          </a:p>
          <a:p>
            <a:pPr lvl="1"/>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157</a:t>
            </a:fld>
            <a:endParaRPr lang="en-US"/>
          </a:p>
        </p:txBody>
      </p:sp>
      <p:sp>
        <p:nvSpPr>
          <p:cNvPr id="5" name="Oval 4">
            <a:extLst>
              <a:ext uri="{FF2B5EF4-FFF2-40B4-BE49-F238E27FC236}">
                <a16:creationId xmlns:a16="http://schemas.microsoft.com/office/drawing/2014/main" id="{852B5F27-1834-C044-9378-3D3CA64B1F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A169F8-D2E5-EB49-B438-EE242881D5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78ED3F0-95EA-934B-BC7B-615648FC323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AFF2BF-94FC-F642-AC0F-DDB9399B7E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E99DDA-223D-404F-9233-ADDA71E14A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BFD331-B318-DC40-A3D7-D7C8812F2E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A0FC9C7-D773-CD43-8123-1F4F83B5A8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FD8ED2-95AB-AB4D-87C4-C4A20270ED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F8786C-667A-DF4E-9C4E-2DEED4574F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329777-B065-B944-A87B-6FA7F771353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AC208A-3936-C244-B6A1-D829C03F7B0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5913CD-5A0C-1B42-9A2F-5E7D2D90F71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03F2FE-B13D-7148-BA8C-DDE32D976EC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460CC4-0683-4340-A422-1BA3692924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6A1792-0680-DE43-8C55-52ACE1660A6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329FC-D515-C04C-BC75-BF4D490D43D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90F34BD-DDF1-2449-B224-AC9D9E7B5BD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02A9564-CC15-7D45-9670-3FEF95B3C5A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6F93BCFC-2F1A-CD44-8D6E-A709E2FE0F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AD0816C-08ED-DD4B-8606-E1F5DDEA33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66D7C2D5-9214-8943-A175-15E18B010D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61FE50F3-89F6-5447-80C2-C09EE778811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BE9779FD-B543-C24A-A75B-69B8486373D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346138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F6C6-7DC1-6C4F-8C43-BDABDBFCD916}"/>
              </a:ext>
            </a:extLst>
          </p:cNvPr>
          <p:cNvSpPr>
            <a:spLocks noGrp="1"/>
          </p:cNvSpPr>
          <p:nvPr>
            <p:ph type="title"/>
          </p:nvPr>
        </p:nvSpPr>
        <p:spPr/>
        <p:txBody>
          <a:bodyPr/>
          <a:lstStyle/>
          <a:p>
            <a:r>
              <a:rPr lang="en-US"/>
              <a:t>Wellness Awareness</a:t>
            </a:r>
          </a:p>
        </p:txBody>
      </p:sp>
      <p:sp>
        <p:nvSpPr>
          <p:cNvPr id="3" name="Content Placeholder 2"/>
          <p:cNvSpPr>
            <a:spLocks noGrp="1"/>
          </p:cNvSpPr>
          <p:nvPr>
            <p:ph idx="1"/>
          </p:nvPr>
        </p:nvSpPr>
        <p:spPr/>
        <p:txBody>
          <a:bodyPr/>
          <a:lstStyle/>
          <a:p>
            <a:pPr marL="480060" indent="-342900"/>
            <a:endParaRPr lang="en-US" sz="2400">
              <a:cs typeface="Calibri" panose="020F0502020204030204"/>
            </a:endParaRPr>
          </a:p>
          <a:p>
            <a:pPr marL="685800" lvl="1" indent="-342900">
              <a:buFont typeface="Arial" panose="05000000000000000000" pitchFamily="2" charset="2"/>
              <a:buChar char="•"/>
            </a:pPr>
            <a:r>
              <a:rPr lang="en-US" sz="2400"/>
              <a:t>A pace of work that does not allow sufficient recovery</a:t>
            </a:r>
            <a:endParaRPr lang="en-US" sz="2400">
              <a:cs typeface="Calibri" panose="020F0502020204030204"/>
            </a:endParaRPr>
          </a:p>
          <a:p>
            <a:pPr marL="685800" lvl="1" indent="-342900">
              <a:buFont typeface="Arial" panose="05000000000000000000" pitchFamily="2" charset="2"/>
              <a:buChar char="•"/>
            </a:pPr>
            <a:endParaRPr lang="en-US" sz="2400">
              <a:cs typeface="Calibri" panose="020F0502020204030204"/>
            </a:endParaRPr>
          </a:p>
          <a:p>
            <a:pPr marL="685800" lvl="1" indent="-342900">
              <a:buFont typeface="Arial" panose="05000000000000000000" pitchFamily="2" charset="2"/>
              <a:buChar char="•"/>
            </a:pPr>
            <a:r>
              <a:rPr lang="en-US" sz="2400"/>
              <a:t>Heat, cold,</a:t>
            </a:r>
            <a:r>
              <a:rPr lang="uk-UA" sz="2400"/>
              <a:t> &amp; </a:t>
            </a:r>
            <a:r>
              <a:rPr lang="en-US" sz="2400"/>
              <a:t>vibration</a:t>
            </a:r>
            <a:endParaRPr lang="en-US" sz="24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158</a:t>
            </a:fld>
            <a:endParaRPr lang="en-US"/>
          </a:p>
        </p:txBody>
      </p:sp>
      <p:sp>
        <p:nvSpPr>
          <p:cNvPr id="5" name="Oval 4">
            <a:extLst>
              <a:ext uri="{FF2B5EF4-FFF2-40B4-BE49-F238E27FC236}">
                <a16:creationId xmlns:a16="http://schemas.microsoft.com/office/drawing/2014/main" id="{441699ED-4941-874E-B57C-F77BD6BF9F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93640A-DC85-7041-A353-EB5B27A462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77700A-C698-5243-B594-A292CDB08D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0B84D4-E8B7-8640-940E-1C50931C49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8E7ADE-0AC9-1D46-8DF5-DB24C6EDB8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0BC8FC-6089-F749-B59E-04B5444844F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6ABA0E7-78A4-1949-BDFA-7F95EB9091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441-F122-7E49-B167-A1F83D7C90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743C9D-EF5A-EA4F-9335-CB12C8B09A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372EEF-3E59-7540-9967-1CA31E6CB8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AAA9A12-0EE3-B947-9AB1-D4D6A276D5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95F1230-305D-AD42-9C68-93CA9A07020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87B106-B83B-804D-BDD9-527CD084AB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740304-3AEB-944D-BCBC-BF3A9DC31A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220E78A-C9A5-5241-9605-13509D3B3F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97FC77-0427-B84B-BE80-B46480D61C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02D4DED-5121-3A40-9D35-9155F56FF3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69AD10-75B2-014D-B1F8-0270781BFF6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52751CB6-D9BE-3C4C-AE79-CD408F8DACC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87A9B4-3C6B-A44C-93A6-A0BAB137C62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58239ADD-67B3-5C42-90FA-A08F299CF0A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7245575E-3AE0-8D47-A8DB-0D37C2FCC6C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35A5C260-BE65-6E45-BD70-D6BF79B89C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31962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600"/>
              <a:t>Things you can do to lessen the risks include:</a:t>
            </a:r>
            <a:endParaRPr lang="en-US" sz="2600">
              <a:cs typeface="Calibri"/>
            </a:endParaRPr>
          </a:p>
          <a:p>
            <a:pPr marL="137160" indent="0">
              <a:buNone/>
            </a:pPr>
            <a:endParaRPr lang="en-US" sz="2400">
              <a:cs typeface="Calibri"/>
            </a:endParaRPr>
          </a:p>
          <a:p>
            <a:pPr marL="342900" indent="-342900"/>
            <a:r>
              <a:rPr lang="en-US" sz="2400"/>
              <a:t>Adjust your driver seat area properly so that you have full access to all controls, permitting a comfortable arm position</a:t>
            </a:r>
            <a:endParaRPr lang="en-US" sz="2400">
              <a:cs typeface="Calibri"/>
            </a:endParaRPr>
          </a:p>
          <a:p>
            <a:pPr marL="342900" indent="-342900"/>
            <a:endParaRPr lang="en-US" sz="2400">
              <a:cs typeface="Calibri"/>
            </a:endParaRPr>
          </a:p>
          <a:p>
            <a:pPr marL="342900" indent="-342900"/>
            <a:r>
              <a:rPr lang="en-US" sz="2400"/>
              <a:t>Adjust </a:t>
            </a:r>
            <a:r>
              <a:rPr lang="en-US" sz="2400" u="sng"/>
              <a:t>all</a:t>
            </a:r>
            <a:r>
              <a:rPr lang="en-US" sz="2400"/>
              <a:t> mirrors properly</a:t>
            </a:r>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159</a:t>
            </a:fld>
            <a:endParaRPr lang="en-US"/>
          </a:p>
        </p:txBody>
      </p:sp>
      <p:sp>
        <p:nvSpPr>
          <p:cNvPr id="5" name="Oval 4">
            <a:extLst>
              <a:ext uri="{FF2B5EF4-FFF2-40B4-BE49-F238E27FC236}">
                <a16:creationId xmlns:a16="http://schemas.microsoft.com/office/drawing/2014/main" id="{B2FD6853-1FB8-EC4A-95B1-DB420039A7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77DBD7-7E3E-4040-B7F5-B9F853CFF75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8BC2AC-FFAC-4F45-8F73-4E837E0CFC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6668EAE-A14F-A74C-9E70-5354DA8956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7EAF79-8611-7742-B77D-0AE84C13A8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FF9614-EF75-0B4B-909E-F5C9F09EB2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ABED28-29AB-714F-A1FB-4164E0EA26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6869F81-6C5B-7D41-9AFE-75B04218C1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27CBDC5-6AB3-9E42-A8C0-E33F4A00A0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B4CC2F-1F67-2945-87EA-4ED29695C5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23A4B2-E22F-B24D-8A0C-19BE0D05D2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CB38E4-778B-204D-B769-9B179AB8E2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73371A2-BE98-CD44-AC0D-98086E5046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A77498-7C76-F34E-B578-3F43E32960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F66CBC-D394-EF43-B4C2-D4E1C9C96A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D9DD6A-B626-074B-8200-BBFF536BD9B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D75270-3A1F-A54A-9A3C-BF20C0617C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226997B-36AD-AD49-8D67-1A62F9611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7FAF6BA9-C3B4-0747-AB3C-67D1374852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B0365E9-065F-7E41-98E9-FED3DF400AE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92700BD-0526-584E-B957-F94504538B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088C2798-F252-524D-AED5-A32FEC9B25F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BD552F3C-296D-AE41-A390-D2C9E3DB836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3476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is a commercial motor vehicle? </a:t>
            </a:r>
          </a:p>
          <a:p>
            <a:pPr marL="0" indent="0">
              <a:buNone/>
            </a:pPr>
            <a:endParaRPr lang="en-US" sz="1700"/>
          </a:p>
          <a:p>
            <a:pPr marL="0" indent="0">
              <a:buNone/>
            </a:pPr>
            <a:r>
              <a:rPr lang="en-US"/>
              <a:t>A vehicle having </a:t>
            </a:r>
          </a:p>
          <a:p>
            <a:pPr marL="685800" indent="-338138"/>
            <a:r>
              <a:rPr lang="en-US"/>
              <a:t>a gross vehicle weight rating (GVWR) of 10,001 pounds or more; </a:t>
            </a:r>
          </a:p>
          <a:p>
            <a:pPr marL="685800" indent="-338138"/>
            <a:r>
              <a:rPr lang="en-US"/>
              <a:t>designed to transport &gt;15 passengers, including the driver; </a:t>
            </a:r>
          </a:p>
          <a:p>
            <a:pPr marL="685800" indent="-338138"/>
            <a:r>
              <a:rPr lang="en-US"/>
              <a:t>or transporting hazardous materials in quantities requiring the vehicle to be placarded. </a:t>
            </a:r>
          </a:p>
          <a:p>
            <a:pPr marL="0" indent="0">
              <a:buNone/>
            </a:pPr>
            <a:endParaRPr lang="en-US" sz="1700" b="1">
              <a:cs typeface="Calibri"/>
            </a:endParaRPr>
          </a:p>
          <a:p>
            <a:pPr marL="0" indent="0">
              <a:buNone/>
            </a:pPr>
            <a:r>
              <a:rPr lang="en-US" sz="1500" b="1" i="1">
                <a:cs typeface="Calibri"/>
              </a:rPr>
              <a:t>Reference: </a:t>
            </a:r>
            <a:r>
              <a:rPr lang="en-US" sz="1500" i="1"/>
              <a:t>Section 204 of the Motor Carrier Safety Act of 1984 (MCSA) (Pub. L. 98-554, Title II, 98 Stat. 2832, at 2833)</a:t>
            </a:r>
            <a:endParaRPr lang="en-US" sz="1500" b="1"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C1031F2-070D-9844-9FDC-29FC7848E0D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124C5A-6DF6-B949-9F2D-69B0FCB619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5F469A-ADAA-CA40-9BB5-3D51A56C87E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727CCF48-8DA7-7146-B463-901B7A8BC3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7063AC-BCEF-A244-A4CC-EF660BA5AF7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82822631-FB0B-C448-B25C-F63BE508485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A9B7FEB1-F774-6941-9366-F465649C270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355C4373-8F11-444C-850D-842B2094558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92731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480060" indent="-342900"/>
            <a:endParaRPr lang="en-US" sz="2400">
              <a:cs typeface="Calibri" panose="020F0502020204030204"/>
            </a:endParaRPr>
          </a:p>
          <a:p>
            <a:pPr marL="342900" indent="-342900">
              <a:buFont typeface="Arial" panose="05000000000000000000" pitchFamily="2" charset="2"/>
              <a:buChar char="•"/>
            </a:pPr>
            <a:r>
              <a:rPr lang="en-US" sz="2400"/>
              <a:t>Adjust</a:t>
            </a:r>
            <a:r>
              <a:rPr lang="uk-UA" sz="2400"/>
              <a:t> &amp; </a:t>
            </a:r>
            <a:r>
              <a:rPr lang="en-US" sz="2400"/>
              <a:t>re-adjust lumbar support throughout the day</a:t>
            </a:r>
            <a:endParaRPr lang="en-US" sz="2400">
              <a:cs typeface="Calibri" panose="020F0502020204030204"/>
            </a:endParaRPr>
          </a:p>
          <a:p>
            <a:pPr marL="342900" indent="-342900">
              <a:buFont typeface="Arial" panose="05000000000000000000" pitchFamily="2" charset="2"/>
              <a:buChar char="•"/>
            </a:pPr>
            <a:endParaRPr lang="en-US" sz="2400">
              <a:cs typeface="Calibri" panose="020F0502020204030204"/>
            </a:endParaRPr>
          </a:p>
          <a:p>
            <a:pPr marL="342900" indent="-342900">
              <a:buFont typeface="Arial" panose="05000000000000000000" pitchFamily="2" charset="2"/>
              <a:buChar char="•"/>
            </a:pPr>
            <a:r>
              <a:rPr lang="en-US" sz="2400"/>
              <a:t>Take advantage of non-driving time to stretch your back</a:t>
            </a:r>
            <a:r>
              <a:rPr lang="uk-UA" sz="2400"/>
              <a:t> &amp; </a:t>
            </a:r>
            <a:r>
              <a:rPr lang="en-US" sz="2400"/>
              <a:t>leg muscles. Stretching enhances circulation</a:t>
            </a:r>
            <a:r>
              <a:rPr lang="uk-UA" sz="2400"/>
              <a:t> &amp; </a:t>
            </a:r>
            <a:r>
              <a:rPr lang="en-US" sz="2400"/>
              <a:t>reduces muscle tension. </a:t>
            </a:r>
            <a:endParaRPr lang="en-US" sz="24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160</a:t>
            </a:fld>
            <a:endParaRPr lang="en-US"/>
          </a:p>
        </p:txBody>
      </p:sp>
      <p:sp>
        <p:nvSpPr>
          <p:cNvPr id="5" name="Oval 4">
            <a:extLst>
              <a:ext uri="{FF2B5EF4-FFF2-40B4-BE49-F238E27FC236}">
                <a16:creationId xmlns:a16="http://schemas.microsoft.com/office/drawing/2014/main" id="{0DF22197-6074-A644-879E-350D94F93A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049A91E-1F65-E743-B9FF-5288AD97667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40D4AC3-F0AB-D24E-9A52-F62BFA509D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C519EB4-312A-3F4D-844A-C1338AEBEC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588732-9DB9-DD47-B7D9-C5FC6A2DE6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CF8039-F684-C44F-92A9-4D0F40796C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A44437-DE15-BC43-9301-885B7ADC081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AF5C83-CE8F-494E-97E6-D686E3A064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525963-8087-D44C-A4FF-3B3904F596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7D7D22-05B0-3D49-8CC3-0536F6F910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7C7D0B3-F87B-8A48-9344-958FDAADD8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18AFAE3-3682-1147-9CF7-AA7990C0E5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370B3E-765A-B948-9843-428083D657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C4EDB9-A653-A44D-90CB-7C2ACB00265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4A26F5-7037-1A4F-90AB-4B2F9A741BB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1BE07-5DB2-0E4E-8A4F-B169A8FEAC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C6438E3-01A5-E646-99DB-20B6D30BE39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048FA5-EFC3-124D-A068-BEA6D85069C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76D828A1-F54B-244A-82E7-599B0ADCEB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F4C1F14-798A-EC48-98AA-5C4DD4F208E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3180059E-B054-4242-A659-8BEAE5A877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EC8207FA-28DD-6445-B856-DE5E039947E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84AA572E-E935-DF44-8072-35209CB9B9F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698287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397325"/>
            <a:ext cx="6858000" cy="1729693"/>
          </a:xfrm>
        </p:spPr>
        <p:txBody>
          <a:bodyPr/>
          <a:lstStyle/>
          <a:p>
            <a:r>
              <a:rPr lang="en-US" b="0">
                <a:ea typeface="+mj-lt"/>
                <a:cs typeface="+mj-lt"/>
              </a:rPr>
              <a:t>Unit 5.5 Post-Crash Procedures </a:t>
            </a:r>
            <a:br>
              <a:rPr lang="en-US" b="0">
                <a:ea typeface="+mj-lt"/>
                <a:cs typeface="+mj-lt"/>
              </a:rPr>
            </a:br>
            <a:endParaRPr lang="en-US" sz="1800">
              <a:cs typeface="Calibri Light"/>
            </a:endParaRPr>
          </a:p>
        </p:txBody>
      </p:sp>
      <p:sp>
        <p:nvSpPr>
          <p:cNvPr id="8" name="Oval 7">
            <a:extLst>
              <a:ext uri="{FF2B5EF4-FFF2-40B4-BE49-F238E27FC236}">
                <a16:creationId xmlns:a16="http://schemas.microsoft.com/office/drawing/2014/main" id="{BD0D54F9-4104-FB40-B7F8-1AF4D89578F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883B0F-314D-3F44-8A69-3CE564B0B2C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8A83C0-3864-3448-ABA5-A9F1DBEF64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D6FD0A-593A-8745-BE91-92C9F6AED8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686A-1306-8543-8F8C-A7183A8BA79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874D850-3550-C94B-9391-9CCADE680D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CB2ADEB-9401-5745-B56C-FBBB28BA8BF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52AF5C-8D47-1F4E-BFFA-64C70107BBE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974BD5-D1A6-4B46-92C9-8E8F4870F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78B245-2107-1440-9FD3-62ADAB46CBF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142595-AAD5-3841-8EDC-53E37CA6F0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216D43-C152-EC4F-9D67-D4FEEA5956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A901FA-BE3F-6147-81AF-2828707534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6A2095-AD13-FC4F-86A2-0E866D76C9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E6CC41-CC2B-0C4B-9F38-9AEFC62031B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2A85917-ACDA-2341-A30D-F6B1CDFCE6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ECCA011-98D3-C546-99B8-BDA3BB2275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6D1C024-5242-7A4D-B282-7E9DB9DF77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B14D5D3-288F-1445-974C-E368A4A625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224246F-152D-EF4F-A069-E7F40BCE65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B5CFF04-6143-A048-856F-E374FA4E13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1981EAC5-F0CB-774A-B495-BCA43E25C5A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65CAD8A-E59D-A448-BE3B-C28ABA0FA51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F25849C4-692D-DE40-98AA-AEA11997EEB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TextBox 30">
            <a:extLst>
              <a:ext uri="{FF2B5EF4-FFF2-40B4-BE49-F238E27FC236}">
                <a16:creationId xmlns:a16="http://schemas.microsoft.com/office/drawing/2014/main" id="{E8658594-6E8D-A54A-96CA-0DC20114D593}"/>
              </a:ext>
            </a:extLst>
          </p:cNvPr>
          <p:cNvSpPr txBox="1"/>
          <p:nvPr/>
        </p:nvSpPr>
        <p:spPr>
          <a:xfrm>
            <a:off x="1721530" y="6345191"/>
            <a:ext cx="5123262" cy="276999"/>
          </a:xfrm>
          <a:prstGeom prst="rect">
            <a:avLst/>
          </a:prstGeom>
          <a:noFill/>
        </p:spPr>
        <p:txBody>
          <a:bodyPr wrap="none" rtlCol="0">
            <a:spAutoFit/>
          </a:bodyPr>
          <a:lstStyle/>
          <a:p>
            <a:r>
              <a:rPr lang="en-US" sz="1200" i="1"/>
              <a:t>This unit satisfies FMCSA’s ELDT requirements for units A1.5.5, B1.5.5, and C1.1.</a:t>
            </a:r>
          </a:p>
        </p:txBody>
      </p:sp>
    </p:spTree>
    <p:extLst>
      <p:ext uri="{BB962C8B-B14F-4D97-AF65-F5344CB8AC3E}">
        <p14:creationId xmlns:p14="http://schemas.microsoft.com/office/powerpoint/2010/main" val="4314408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43FD-58DC-442C-BCA2-F71CC6E91025}"/>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In an accident or emergency, your responsibilities range from having the ability to protect yourself and your passengers from injury or death, to protecting yourself and your agency afterwards from fraudulent or excessive liability claims.</a:t>
            </a:r>
            <a:endParaRPr lang="en-US" sz="2800">
              <a:cs typeface="Calibri"/>
            </a:endParaRPr>
          </a:p>
          <a:p>
            <a:pPr marL="0" indent="0">
              <a:buNone/>
            </a:pPr>
            <a:endParaRPr lang="en-US" sz="2800">
              <a:cs typeface="Calibri"/>
            </a:endParaRPr>
          </a:p>
        </p:txBody>
      </p:sp>
      <p:sp>
        <p:nvSpPr>
          <p:cNvPr id="5" name="Slide Number Placeholder 4">
            <a:extLst>
              <a:ext uri="{FF2B5EF4-FFF2-40B4-BE49-F238E27FC236}">
                <a16:creationId xmlns:a16="http://schemas.microsoft.com/office/drawing/2014/main" id="{DE8299B8-36E6-4930-AF06-BF05E9D017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162</a:t>
            </a:fld>
            <a:endParaRPr lang="en-US"/>
          </a:p>
        </p:txBody>
      </p:sp>
      <p:sp>
        <p:nvSpPr>
          <p:cNvPr id="9" name="Oval 8">
            <a:extLst>
              <a:ext uri="{FF2B5EF4-FFF2-40B4-BE49-F238E27FC236}">
                <a16:creationId xmlns:a16="http://schemas.microsoft.com/office/drawing/2014/main" id="{E7A7F912-F363-D343-B5EA-90F5AFD67D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456CCAB-95DF-7143-8C3D-1824D43E1F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34583CC-D35E-1D41-890F-AE2ADD0B4D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3EC72E-8F26-6042-9D8A-8B263BAA6A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3F667C-AE92-A643-97B5-D2CF685FF3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5EC680B-9C4D-CE44-B661-3D7159B66E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1F8881-D05D-7048-834A-17A871F933B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1FBE74-929C-234F-ABD8-2E47F390FF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A2284C-FFA0-414D-8B4C-FCD3C02709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8DF233-84A7-1443-B0C4-55378272A1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5CD97D-80E7-5A44-8FE8-AA76E90A01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2C7D14F-1860-2547-8381-CF2D84E540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7330D79-F135-5141-96CC-BDB0E40826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6F09C9D-2886-D64F-BA57-6A7E037DCA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AD850DF-688B-4F42-AA1D-1ED25E6F4E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8D7004-5EFA-BC40-A3BC-CC4A537A45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807864F-545C-F244-80CF-BFD2EDB4652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349E5C-A9D9-C949-A921-7A272B694F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818772-987D-6E46-B3DD-D0032A5DE3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E0A0734-7518-6547-AA4E-1A8BA867944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81F983-0C7D-9841-8CF1-69AF9CF4514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1B2B2E5-9D2E-0148-89F9-3A892CE8704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FE2454E-B00E-814E-9032-768FF93F65B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9FEC4EA2-1FF1-1446-94B9-8841C231760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6342604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13C5-AC3E-417F-B8C6-06B8435BF4A7}"/>
              </a:ext>
            </a:extLst>
          </p:cNvPr>
          <p:cNvSpPr>
            <a:spLocks noGrp="1"/>
          </p:cNvSpPr>
          <p:nvPr>
            <p:ph type="title"/>
          </p:nvPr>
        </p:nvSpPr>
        <p:spPr/>
        <p:txBody>
          <a:bodyPr/>
          <a:lstStyle/>
          <a:p>
            <a:r>
              <a:rPr lang="en-US" sz="2800">
                <a:cs typeface="Calibri Light"/>
              </a:rPr>
              <a:t>Accident &amp; Emergency Handling Procedures</a:t>
            </a:r>
            <a:endParaRPr lang="en-US" sz="2700">
              <a:cs typeface="Calibri Light"/>
            </a:endParaRPr>
          </a:p>
        </p:txBody>
      </p:sp>
      <p:sp>
        <p:nvSpPr>
          <p:cNvPr id="3" name="Content Placeholder 2"/>
          <p:cNvSpPr>
            <a:spLocks noGrp="1"/>
          </p:cNvSpPr>
          <p:nvPr>
            <p:ph idx="1"/>
          </p:nvPr>
        </p:nvSpPr>
        <p:spPr/>
        <p:txBody>
          <a:bodyPr/>
          <a:lstStyle/>
          <a:p>
            <a:pPr marL="0" indent="0">
              <a:lnSpc>
                <a:spcPct val="100000"/>
              </a:lnSpc>
              <a:buNone/>
            </a:pPr>
            <a:r>
              <a:rPr lang="en-US" sz="2800"/>
              <a:t>When there is an accident or emergency involving your vehicle or passengers, you are responsible for handling the situation in a way that lessens the risk of injury or death to your passengers and to yourself.</a:t>
            </a:r>
            <a:endParaRPr lang="en-US" sz="2800">
              <a:cs typeface="Calibri" panose="020F0502020204030204"/>
            </a:endParaRPr>
          </a:p>
          <a:p>
            <a:pPr marL="0" indent="0">
              <a:lnSpc>
                <a:spcPct val="100000"/>
              </a:lnSpc>
              <a:buNone/>
            </a:pPr>
            <a:endParaRPr lang="en-US" sz="2800">
              <a:cs typeface="Calibri" panose="020F0502020204030204"/>
            </a:endParaRPr>
          </a:p>
          <a:p>
            <a:pPr marL="0" indent="0">
              <a:lnSpc>
                <a:spcPct val="100000"/>
              </a:lnSpc>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38EB6BAA-A5F0-4CD3-A1F1-F87034188ED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163</a:t>
            </a:fld>
            <a:endParaRPr lang="en-US"/>
          </a:p>
        </p:txBody>
      </p:sp>
      <p:sp>
        <p:nvSpPr>
          <p:cNvPr id="8" name="Oval 7">
            <a:extLst>
              <a:ext uri="{FF2B5EF4-FFF2-40B4-BE49-F238E27FC236}">
                <a16:creationId xmlns:a16="http://schemas.microsoft.com/office/drawing/2014/main" id="{A9671AD3-254B-F444-AF3C-D6B88E048BC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4782DB-A2E9-2845-BC37-2D46E82AB1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B012E7-FE3B-7146-9916-134B189468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7F2604C-F22A-8848-A3B1-09D35B69F2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516D69-2E1E-D847-B5C3-4533C0E071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B278F83-B772-9F41-BE93-0E8378A4C4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C9B5DF4-3C26-D04C-9362-0A1215F018E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EE2CFA9-2D4C-F74B-A558-32468A840EE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A16445-C35C-F043-8FD3-F299C8D712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CBCF342-526E-A541-820D-8FE4B6AD86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4A268A-3078-664B-A470-242F1327CB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EC40FF-5D23-4447-BB22-42357CB137C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C40B047-4C34-5B4B-92F1-FCA23C77A6D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D6B73BE-7315-D74D-A09B-87C8E402582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E23F897-AB34-F34D-A3FB-A90EB5502F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97FC38-05F8-B442-A3AF-7FC7484B26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5C07EE1-142E-3E4B-91B6-9535F73131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84331D-96F7-874F-B3AF-640865C446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A932ADA-7065-0E40-8F71-37BD12F44D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D41F29-A525-8046-BFDF-CA88CF4683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0C2A72B-CA96-B146-A521-557CA772E71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31DA17D-AAA8-8747-B364-1DE8F47960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8E61E8A-BA66-E040-9693-229E8D95EE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ABADD610-069C-D64A-90F1-7DA130AE526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4131315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9E77-25C8-4350-9F36-38537119D975}"/>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You must have thorough knowledge, and understanding, of the basic accident and emergency handling procedures in order to maintain that trust.</a:t>
            </a:r>
            <a:endParaRPr lang="en-US" sz="2800">
              <a:cs typeface="Calibri"/>
            </a:endParaRPr>
          </a:p>
          <a:p>
            <a:pPr marL="137160" indent="0">
              <a:buNone/>
            </a:pPr>
            <a:endParaRPr lang="en-US"/>
          </a:p>
        </p:txBody>
      </p:sp>
      <p:sp>
        <p:nvSpPr>
          <p:cNvPr id="5" name="Slide Number Placeholder 4">
            <a:extLst>
              <a:ext uri="{FF2B5EF4-FFF2-40B4-BE49-F238E27FC236}">
                <a16:creationId xmlns:a16="http://schemas.microsoft.com/office/drawing/2014/main" id="{9D8D71DF-B257-472D-B701-623ED59A83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164</a:t>
            </a:fld>
            <a:endParaRPr lang="en-US"/>
          </a:p>
        </p:txBody>
      </p:sp>
      <p:sp>
        <p:nvSpPr>
          <p:cNvPr id="9" name="Oval 8">
            <a:extLst>
              <a:ext uri="{FF2B5EF4-FFF2-40B4-BE49-F238E27FC236}">
                <a16:creationId xmlns:a16="http://schemas.microsoft.com/office/drawing/2014/main" id="{BD65394B-037C-4D4D-A8A3-286386F824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C45BEC-B2CD-1243-B924-A1E81C2E963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02AC96-54B1-8F40-8155-655C66F1F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2BA9AD-8938-5747-8669-E64C730BFC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EDFDF3-9639-BE42-A22C-D727F33CBC3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921080-3364-D242-9DDC-956CDDA38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DD9BBA-0468-2C49-9596-0AC5A976434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7BE48D-5BB1-6B4A-B249-953585205D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490673A-BF35-5745-B0EB-F21955FD80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C37C39-8A8F-904C-8717-5191857354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9B28AA8-18F7-4742-92AB-9FC35DBA392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122F40F-C15E-D04A-A604-6CAB37796B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7AD346-0804-9C4A-A839-4E25BEB512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6422128-9954-7244-BA9E-FF2F8283944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EAF59C7-59AF-6949-8CC2-9A4354BDCA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119D86-34D9-7040-ADF4-D4EC3B576D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AF79B3E-4EDA-B846-8310-8BD8A2F397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F7F78B-7F21-7240-AB1A-A6BEC07E0E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073EBF9-98F2-DD41-AB3D-0D503A4D4B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F3BCDF-1AE5-6A46-9EBB-21DBEF45F3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EF3E940-A2AD-0F47-AD8B-E9B3249A002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1444DAF6-C75B-CE45-833D-B8E152C02A5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B14E4C-4BE0-2E4D-BA50-A4AA98BC82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651E9D02-F5BB-7E4D-81B4-535146403A2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7735478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8BB3-7801-472F-B28E-194C4CA6A714}"/>
              </a:ext>
            </a:extLst>
          </p:cNvPr>
          <p:cNvSpPr>
            <a:spLocks noGrp="1"/>
          </p:cNvSpPr>
          <p:nvPr>
            <p:ph type="title"/>
          </p:nvPr>
        </p:nvSpPr>
        <p:spPr/>
        <p:txBody>
          <a:bodyPr/>
          <a:lstStyle/>
          <a:p>
            <a:r>
              <a:rPr lang="en-US">
                <a:cs typeface="Calibri Light"/>
              </a:rPr>
              <a:t>Accident &amp; Emergency Handling Procedures</a:t>
            </a:r>
          </a:p>
        </p:txBody>
      </p:sp>
      <p:sp>
        <p:nvSpPr>
          <p:cNvPr id="3" name="Content Placeholder 2"/>
          <p:cNvSpPr>
            <a:spLocks noGrp="1"/>
          </p:cNvSpPr>
          <p:nvPr>
            <p:ph idx="1"/>
          </p:nvPr>
        </p:nvSpPr>
        <p:spPr/>
        <p:txBody>
          <a:bodyPr/>
          <a:lstStyle/>
          <a:p>
            <a:pPr>
              <a:lnSpc>
                <a:spcPct val="90000"/>
              </a:lnSpc>
              <a:buNone/>
            </a:pPr>
            <a:r>
              <a:rPr lang="en-US" sz="2800" b="1">
                <a:latin typeface="Calibri"/>
                <a:ea typeface="+mj-ea"/>
                <a:cs typeface="Calibri Light"/>
              </a:rPr>
              <a:t>The four basic accident and emergency handling procedures are:</a:t>
            </a:r>
          </a:p>
          <a:p>
            <a:pPr>
              <a:lnSpc>
                <a:spcPct val="90000"/>
              </a:lnSpc>
              <a:buNone/>
            </a:pPr>
            <a:endParaRPr lang="en-US"/>
          </a:p>
          <a:p>
            <a:pPr marL="342900" lvl="2" indent="0">
              <a:buAutoNum type="arabicParenR"/>
            </a:pPr>
            <a:r>
              <a:rPr lang="en-US" sz="2800"/>
              <a:t> Keep calm </a:t>
            </a:r>
            <a:endParaRPr lang="en-US" sz="2800">
              <a:cs typeface="Calibri"/>
            </a:endParaRPr>
          </a:p>
          <a:p>
            <a:pPr marL="342900" lvl="2" indent="0">
              <a:buAutoNum type="arabicParenR"/>
            </a:pPr>
            <a:r>
              <a:rPr lang="en-US" sz="2800"/>
              <a:t> Protect your passengers, yourself, your vehicle </a:t>
            </a:r>
            <a:endParaRPr lang="en-US" sz="2800">
              <a:cs typeface="Calibri" panose="020F0502020204030204"/>
            </a:endParaRPr>
          </a:p>
          <a:p>
            <a:pPr marL="342900" lvl="2" indent="0">
              <a:buAutoNum type="arabicParenR"/>
            </a:pPr>
            <a:r>
              <a:rPr lang="en-US" sz="2800"/>
              <a:t> Contact your dispatcher</a:t>
            </a:r>
            <a:endParaRPr lang="en-US" sz="2800">
              <a:cs typeface="Calibri" panose="020F0502020204030204"/>
            </a:endParaRPr>
          </a:p>
          <a:p>
            <a:pPr marL="342900" lvl="2" indent="0">
              <a:buAutoNum type="arabicParenR"/>
            </a:pPr>
            <a:r>
              <a:rPr lang="en-US" sz="2800"/>
              <a:t> Complete the required reports</a:t>
            </a:r>
            <a:endParaRPr lang="en-US" sz="2800">
              <a:cs typeface="Calibri" panose="020F0502020204030204"/>
            </a:endParaRPr>
          </a:p>
          <a:p>
            <a:pPr marL="0" indent="0">
              <a:buNone/>
            </a:pPr>
            <a:endParaRPr lang="en-US">
              <a:cs typeface="Calibri" panose="020F0502020204030204"/>
            </a:endParaRPr>
          </a:p>
          <a:p>
            <a:pPr marL="0" indent="0">
              <a:buNone/>
            </a:pPr>
            <a:r>
              <a:rPr lang="en-US"/>
              <a:t>Each situation is going to be different. Therefore, 2 and 3 may be reversed while 1 and 4 remain constant.</a:t>
            </a:r>
            <a:endParaRPr lang="en-US">
              <a:cs typeface="Calibri" panose="020F0502020204030204"/>
            </a:endParaRPr>
          </a:p>
        </p:txBody>
      </p:sp>
      <p:sp>
        <p:nvSpPr>
          <p:cNvPr id="4" name="Slide Number Placeholder 3">
            <a:extLst>
              <a:ext uri="{FF2B5EF4-FFF2-40B4-BE49-F238E27FC236}">
                <a16:creationId xmlns:a16="http://schemas.microsoft.com/office/drawing/2014/main" id="{4975B45D-A055-4C16-A7BE-7E7EB087BF5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165</a:t>
            </a:fld>
            <a:endParaRPr lang="en-US"/>
          </a:p>
        </p:txBody>
      </p:sp>
      <p:sp>
        <p:nvSpPr>
          <p:cNvPr id="9" name="Oval 8">
            <a:extLst>
              <a:ext uri="{FF2B5EF4-FFF2-40B4-BE49-F238E27FC236}">
                <a16:creationId xmlns:a16="http://schemas.microsoft.com/office/drawing/2014/main" id="{B1A54370-6272-BF40-8839-94E46FB7B1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AD458A-BEBB-9243-9F5A-E84A8E2419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262A240-6B17-1E44-A889-20A59C5434F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DE5A5A5-556C-894F-B9FC-44A982D4B6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68574D-F66B-5845-A281-E6E6B4F60E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29D3DD-C46E-C345-AD21-F903E51B45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E3421D-4765-3140-908F-EF5B392CBF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782EDA-F34E-094A-B29F-FAC41307A5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9A850A8-50E1-9548-96E4-9AED1D643A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3CC702-AF66-A341-9696-63EC9D7AA53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F8A276F-A759-814E-8B21-B08443A972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656465-A906-1A43-8932-9D4857714A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6EFF52-1291-0249-BB5F-9A532BF187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B1B18BD-44D5-6E40-8D0A-4A44E78C21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AB753B4-419B-994B-894F-0AC9678F0B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CF6F12-B952-394B-94C9-8D302F4BDB7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D0291FB-373E-3A4B-B109-86A6DD7A57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8495562-B96E-7344-A783-029662AB8D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B3B60A3-C28D-9640-B71B-84E8E30343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B3785B1-A5E6-FB44-BB57-C781D9E2D6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9AA080-8A73-4F49-9BA3-26FB9BDB4BB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B7064646-3F22-9D4F-8ABE-60C69E2A86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1ACA1F7-EF6A-4B42-88A5-2C53151FF64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8F27DBA0-80A5-4D44-B858-992EF10755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7432721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E714-A49D-434D-BA70-C1B501D4D0F4}"/>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These four steps are basic – your agency should have a very detailed and in-depth policy/guideline to follow in the event of an accident or incident.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Become familiar with these policies.</a:t>
            </a:r>
            <a:endParaRPr lang="en-US" sz="2800">
              <a:cs typeface="Calibri" panose="020F0502020204030204"/>
            </a:endParaRPr>
          </a:p>
          <a:p>
            <a:pPr marL="0" indent="0"/>
            <a:endParaRPr lang="en-US" sz="2800">
              <a:cs typeface="Calibri" panose="020F0502020204030204"/>
            </a:endParaRPr>
          </a:p>
        </p:txBody>
      </p:sp>
      <p:sp>
        <p:nvSpPr>
          <p:cNvPr id="4" name="Slide Number Placeholder 3">
            <a:extLst>
              <a:ext uri="{FF2B5EF4-FFF2-40B4-BE49-F238E27FC236}">
                <a16:creationId xmlns:a16="http://schemas.microsoft.com/office/drawing/2014/main" id="{A6515507-196F-44F0-B198-FE52CF90E18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166</a:t>
            </a:fld>
            <a:endParaRPr lang="en-US"/>
          </a:p>
        </p:txBody>
      </p:sp>
      <p:sp>
        <p:nvSpPr>
          <p:cNvPr id="8" name="Oval 7">
            <a:extLst>
              <a:ext uri="{FF2B5EF4-FFF2-40B4-BE49-F238E27FC236}">
                <a16:creationId xmlns:a16="http://schemas.microsoft.com/office/drawing/2014/main" id="{60B966B7-2482-2940-BF2C-BCA345D64C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D34A7C-306B-B547-AADA-A3C4530BB47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511A5D-FCDB-864C-9AB2-AB70734C0A4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4E1B64-8C1B-F54B-86B0-331D997222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5B0A2B-24C4-0C47-A028-15BA3057C47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380671-5B80-9F41-8CB9-9E24B136DB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0DF2325-FAEA-864C-84BC-2C55A19676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1225F2-1343-D641-B760-A6C92F7004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45CD3A-DC16-FC42-B274-24FD1FD62E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6FDB0F-F6BE-B74C-9F2E-2E0F87A3BF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145688-8837-BE47-9D4F-B7B52ED05D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C9B1158-8065-AF44-9057-E9128461AA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CA5F74-4081-2B48-AEF6-5C0EC76B80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AF8FD3-95E9-9C44-A0A7-EF105AFF1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53C715-2B86-C249-8174-49F061CB93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1ED788-2AE3-1D43-8388-CCBF4F87701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95C31F-4353-EF42-BC64-3064FC3FEB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C66873-1866-7447-AD4F-DFEA46B7EE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588BB0A-ED3F-4743-8785-49216E49048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64793C3-0E70-694A-9EA2-779B3AD10E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3BB4085-9248-5949-86C5-603953D0052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815D519-1618-F64A-BD24-23CE6AC967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3C6B6D7-CE5D-F54D-8AB9-04454275F3C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4BC678DE-E6B3-6743-9A45-4C6B09CD516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5240638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Post-Accident Procedures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ea typeface="+mn-lt"/>
                <a:cs typeface="+mn-lt"/>
              </a:rPr>
              <a:t>The first thing to do at an accident scene is to keep another accident from happening in the same spot. </a:t>
            </a:r>
            <a:br>
              <a:rPr lang="en-US" sz="2600">
                <a:ea typeface="+mn-lt"/>
                <a:cs typeface="+mn-lt"/>
              </a:rPr>
            </a:br>
            <a:r>
              <a:rPr lang="en-US" sz="2600">
                <a:ea typeface="+mn-lt"/>
                <a:cs typeface="+mn-lt"/>
              </a:rPr>
              <a:t>To protect the area: </a:t>
            </a:r>
            <a:endParaRPr lang="en-US">
              <a:ea typeface="+mn-lt"/>
              <a:cs typeface="+mn-lt"/>
            </a:endParaRPr>
          </a:p>
          <a:p>
            <a:r>
              <a:rPr lang="en-US" sz="2600">
                <a:ea typeface="+mn-lt"/>
                <a:cs typeface="+mn-lt"/>
              </a:rPr>
              <a:t>Try to get it to the side of the road. This will help prevent another accident and allow traffic to move. </a:t>
            </a:r>
            <a:endParaRPr lang="en-US">
              <a:ea typeface="+mn-lt"/>
              <a:cs typeface="+mn-lt"/>
            </a:endParaRPr>
          </a:p>
          <a:p>
            <a:r>
              <a:rPr lang="en-US" sz="2600">
                <a:ea typeface="+mn-lt"/>
                <a:cs typeface="+mn-lt"/>
              </a:rPr>
              <a:t>Put on your flashers. </a:t>
            </a:r>
            <a:endParaRPr lang="en-US">
              <a:ea typeface="+mn-lt"/>
              <a:cs typeface="+mn-lt"/>
            </a:endParaRPr>
          </a:p>
          <a:p>
            <a:r>
              <a:rPr lang="en-US" sz="2600">
                <a:ea typeface="+mn-lt"/>
                <a:cs typeface="+mn-lt"/>
              </a:rPr>
              <a:t>Set out reflective triangles to warn other traffic. </a:t>
            </a:r>
            <a:br>
              <a:rPr lang="en-US" sz="2600">
                <a:ea typeface="+mn-lt"/>
                <a:cs typeface="+mn-lt"/>
              </a:rPr>
            </a:br>
            <a:r>
              <a:rPr lang="en-US" sz="2600">
                <a:ea typeface="+mn-lt"/>
                <a:cs typeface="+mn-lt"/>
              </a:rPr>
              <a:t>Make sure other drivers can see them in time </a:t>
            </a:r>
            <a:br>
              <a:rPr lang="en-US" sz="2600">
                <a:ea typeface="+mn-lt"/>
                <a:cs typeface="+mn-lt"/>
              </a:rPr>
            </a:br>
            <a:r>
              <a:rPr lang="en-US" sz="2600">
                <a:ea typeface="+mn-lt"/>
                <a:cs typeface="+mn-lt"/>
              </a:rPr>
              <a:t>to avoid the accident.</a:t>
            </a:r>
            <a:endParaRPr lang="en-US">
              <a:ea typeface="+mn-lt"/>
              <a:cs typeface="+mn-lt"/>
            </a:endParaRPr>
          </a:p>
          <a:p>
            <a:pPr marL="0" indent="0">
              <a:buNone/>
            </a:pPr>
            <a:endParaRPr lang="en-US" sz="2600">
              <a:cs typeface="Lucida Sans Unicode"/>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167</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BCFDD9-3531-6E4A-8CD1-14481CDFBB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EB257E-7821-B64E-A535-A578932E48F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38E25C-6823-5F47-A9BC-1B4858CB33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CBBDC8-8130-6240-B4E9-66AF0B3315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14DD8F-A5E9-C746-8CEC-33C609675B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33FC84-4603-734E-A907-312C1354525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04C1D0-02FE-004A-9962-F292E8BCE3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F5A401-16CF-4C4C-9E4A-3D4D630488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7A0D6A-D988-E648-80AE-7CFA189EA1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E87E181-55D0-014C-916C-9EB9CD211A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C56D778-6D43-A14E-B5F8-B399BCC1E5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5AC166-5F6F-D647-A995-BADE584D65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7DE1CB2-E1CB-5F46-9AB2-C94C68270F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FEF454-4AEE-0546-945B-F35BE76A89A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E1C0A1C-2E44-F74E-B18D-C603C616FE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40EA758-6209-5B48-8C89-235F75DB02C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8E9A2E1-F373-8144-838A-F6A09621E5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19E1E2E-E5F9-9B40-BFB5-59CE052CFD8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F0E590BE-22FE-8A4E-9171-DB2E2871EE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B7F3954-47C6-FF45-A315-908E052980B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1A23208-560A-8F49-9A70-5FF6B7F547F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9691078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dirty="0">
                <a:ea typeface="+mj-lt"/>
                <a:cs typeface="+mj-lt"/>
              </a:rPr>
              <a:t>Post-Accident Procedures</a:t>
            </a:r>
            <a:endParaRPr lang="en-US" dirty="0"/>
          </a:p>
        </p:txBody>
      </p:sp>
      <p:sp>
        <p:nvSpPr>
          <p:cNvPr id="3" name="Content Placeholder 2"/>
          <p:cNvSpPr>
            <a:spLocks noGrp="1"/>
          </p:cNvSpPr>
          <p:nvPr>
            <p:ph idx="1"/>
          </p:nvPr>
        </p:nvSpPr>
        <p:spPr/>
        <p:txBody>
          <a:bodyPr vert="horz" anchor="t">
            <a:normAutofit/>
          </a:bodyPr>
          <a:lstStyle/>
          <a:p>
            <a:pPr marL="0" indent="0">
              <a:buNone/>
            </a:pPr>
            <a:r>
              <a:rPr lang="en-US" sz="2600" dirty="0">
                <a:ea typeface="+mn-lt"/>
                <a:cs typeface="+mn-lt"/>
              </a:rPr>
              <a:t>Assess your own physical condition post-accident</a:t>
            </a:r>
          </a:p>
          <a:p>
            <a:pPr marL="0" indent="0">
              <a:buNone/>
            </a:pPr>
            <a:endParaRPr lang="en-US" sz="2600">
              <a:cs typeface="Calibri"/>
            </a:endParaRPr>
          </a:p>
          <a:p>
            <a:pPr marL="0" indent="0">
              <a:buNone/>
            </a:pPr>
            <a:r>
              <a:rPr lang="en-US" sz="2600" dirty="0">
                <a:cs typeface="Calibri"/>
              </a:rPr>
              <a:t>Are you capable of assisting passengers to safety? </a:t>
            </a:r>
          </a:p>
          <a:p>
            <a:pPr marL="0" indent="0">
              <a:buNone/>
            </a:pPr>
            <a:endParaRPr lang="en-US" sz="2600">
              <a:cs typeface="Calibri"/>
            </a:endParaRPr>
          </a:p>
          <a:p>
            <a:pPr marL="0" indent="0">
              <a:buNone/>
            </a:pPr>
            <a:r>
              <a:rPr lang="en-US" sz="2600" dirty="0">
                <a:cs typeface="Calibri"/>
              </a:rPr>
              <a:t>If you are incapacitated, attempt to notify authorities of the accident or assign another person responsibility to notify the authorities.  </a:t>
            </a: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168</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1B6476F-15A5-E04E-9B43-620DE67729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92C738-C86D-5543-A331-C2008FCDD5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5B598C-60B4-A745-92CA-BBC4D9B16A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4C31BE-F6B9-0A44-B5E0-6CF77FC0E6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D93ADF-D20A-6E46-8841-0BCA95AF4E3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0F2852-66F3-6643-9CC6-FEDCD94239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F805A7-E160-1A4A-8552-0C9C99E2B0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2C78F41-42AB-244F-81C6-D5DDA57BDE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D1E7E5-ACF3-134B-8865-6685EB2247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0250C9-4760-084B-8FF3-2449A9C71BA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8AA58-0AF3-E54C-A38B-D632B9FA457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39C3E4-6B4A-DE4B-8054-9003EEB7B0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97503A-52DB-A94A-8F3D-27FE75808D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E2BCD7-CB23-6C44-8192-8F074E76A8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749277-3A94-1149-9C41-6EFE79CAD5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5906F6-00B6-2E43-9A58-3D7CCAC153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521623-FC70-3241-8910-7CC9CE8347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08B8820-7A92-D14A-9A6C-979106773B0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latin typeface="Calibri"/>
                <a:cs typeface="Calibri"/>
              </a:rPr>
              <a:t>B</a:t>
            </a:r>
            <a:endParaRPr lang="en-US" dirty="0">
              <a:solidFill>
                <a:schemeClr val="bg1"/>
              </a:solidFill>
            </a:endParaRPr>
          </a:p>
        </p:txBody>
      </p:sp>
      <p:sp>
        <p:nvSpPr>
          <p:cNvPr id="26" name="Oval 25">
            <a:extLst>
              <a:ext uri="{FF2B5EF4-FFF2-40B4-BE49-F238E27FC236}">
                <a16:creationId xmlns:a16="http://schemas.microsoft.com/office/drawing/2014/main" id="{0CECE0D9-DD01-4A41-8EF7-79B71B1B020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EC0CB6F-4717-9543-A8CE-05197BA6A4C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cs typeface="Calibri"/>
              </a:rPr>
              <a:t>P</a:t>
            </a:r>
          </a:p>
        </p:txBody>
      </p:sp>
      <p:sp>
        <p:nvSpPr>
          <p:cNvPr id="28" name="TextBox 27">
            <a:extLst>
              <a:ext uri="{FF2B5EF4-FFF2-40B4-BE49-F238E27FC236}">
                <a16:creationId xmlns:a16="http://schemas.microsoft.com/office/drawing/2014/main" id="{894D4A6A-B860-7446-9589-6575C0E3C2B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cs typeface="Calibri"/>
              </a:rPr>
              <a:t>A</a:t>
            </a:r>
          </a:p>
        </p:txBody>
      </p:sp>
    </p:spTree>
    <p:extLst>
      <p:ext uri="{BB962C8B-B14F-4D97-AF65-F5344CB8AC3E}">
        <p14:creationId xmlns:p14="http://schemas.microsoft.com/office/powerpoint/2010/main" val="39776141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Post-Accident Procedures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ea typeface="+mn-lt"/>
                <a:cs typeface="+mn-lt"/>
              </a:rPr>
              <a:t>If you have a cell phone or CB radio, call for assistance before you get out of your vehicle. If not, wait until after the accident scene has been properly protected, then call or send someone to call the police. Try to determine where you are so you can give the exact location.</a:t>
            </a:r>
            <a:endParaRPr lang="en-US">
              <a:ea typeface="+mn-lt"/>
              <a:cs typeface="+mn-lt"/>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169</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2F522C-9E7D-0A4E-80AC-196CE0B358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9472DC-CF12-D04C-BAE9-7B0D4106BD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06315C-F068-144E-8A49-2B0AC0CB8E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BFF8B4-35B6-BB46-9BAC-A681650923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6F1772-1E2B-144C-899B-D2E9371BE0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6EB79A-AF17-EE49-8F1F-8BF6AF9145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8C86F2-3B21-284B-9A1D-9D39012FFB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51AB38-30C2-0949-836C-4D72E93B7E3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EE16DE4-51B1-8943-8AC6-7D5382FD49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A7D3AF-0A83-9943-A49C-0A593490B8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E35FB8-B35D-F443-B191-7271C5E35A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7754315-F720-8141-8342-4AD679B14AD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2618128-2EC5-1B45-871E-FD5CA770C6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2F44D8A-A6E7-AE47-B4ED-D0DEFC8172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C252D6-EF12-4D41-B623-275A8B0F6F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BE37460-2ED1-6F48-8D27-B9C89978A4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67B415-1C9A-C540-9DC4-95F24E5EEB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52DB47-A771-4B44-9C1C-600C4CDC87C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7113FDAC-47C0-6342-BE32-000FD69C631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44238B-CED9-8E45-8272-91D11FD12A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09E5CE8-38DD-2A45-843A-57E2FD0F33F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55063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is a combination vehicle? </a:t>
            </a:r>
          </a:p>
          <a:p>
            <a:pPr marL="0" indent="0">
              <a:buNone/>
            </a:pPr>
            <a:endParaRPr lang="en-US" sz="1700"/>
          </a:p>
          <a:p>
            <a:pPr marL="0" indent="0">
              <a:buNone/>
            </a:pPr>
            <a:r>
              <a:rPr lang="en-US"/>
              <a:t>A combination vehicle is formed when a truck tractor or straight truck has a trailer added to it.</a:t>
            </a:r>
          </a:p>
          <a:p>
            <a:pPr marL="0" indent="0">
              <a:buNone/>
            </a:pPr>
            <a:endParaRPr lang="en-US" sz="1700" b="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7247D1-B110-2E48-982D-5A7C0C0612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3EF5F3-9A81-2F4A-BD2C-863DB97192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979743-9A0C-9642-B5C5-479748B2E75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77B689E7-41AC-B34A-B158-EEE4AB57AE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EB9405-8A6B-2646-98A4-9189F5B7CB7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8A37FDA1-F736-C443-B485-DBE3AC024D3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695841D5-CD56-1348-872E-33D8C320C86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27193E0B-31FE-5149-87A2-39B6DA63C5C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0" name="Rectangle 19">
            <a:extLst>
              <a:ext uri="{FF2B5EF4-FFF2-40B4-BE49-F238E27FC236}">
                <a16:creationId xmlns:a16="http://schemas.microsoft.com/office/drawing/2014/main" id="{017A1046-38C6-47B0-8169-63A3D1561C1B}"/>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8600599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As a driver, you have an important responsibility </a:t>
            </a:r>
            <a:br>
              <a:rPr lang="en-US" sz="2800"/>
            </a:br>
            <a:r>
              <a:rPr lang="en-US" sz="2800"/>
              <a:t>for the welfare and safety of your passengers. </a:t>
            </a:r>
          </a:p>
          <a:p>
            <a:pPr marL="0" indent="0">
              <a:buNone/>
            </a:pPr>
            <a:endParaRPr lang="en-US" sz="2800"/>
          </a:p>
          <a:p>
            <a:pPr marL="0" indent="0">
              <a:buNone/>
            </a:pPr>
            <a:r>
              <a:rPr lang="en-US" sz="2800"/>
              <a:t>You must be prepared to provide evacuation assistance to all passengers. </a:t>
            </a:r>
            <a:endParaRPr lang="en-US" sz="2800">
              <a:cs typeface="Calibri" panose="020F0502020204030204"/>
            </a:endParaRPr>
          </a:p>
          <a:p>
            <a:pPr marL="0" indent="0">
              <a:buNone/>
            </a:pPr>
            <a:endParaRPr lang="en-US" sz="3200">
              <a:cs typeface="Calibri" panose="020F0502020204030204"/>
            </a:endParaRPr>
          </a:p>
        </p:txBody>
      </p:sp>
      <p:sp>
        <p:nvSpPr>
          <p:cNvPr id="4" name="Slide Number Placeholder 3">
            <a:extLst>
              <a:ext uri="{FF2B5EF4-FFF2-40B4-BE49-F238E27FC236}">
                <a16:creationId xmlns:a16="http://schemas.microsoft.com/office/drawing/2014/main" id="{72CC50FC-60A2-40AF-A247-BB0BCD3B0D2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170</a:t>
            </a:fld>
            <a:endParaRPr lang="en-US"/>
          </a:p>
        </p:txBody>
      </p:sp>
      <p:sp>
        <p:nvSpPr>
          <p:cNvPr id="8" name="Oval 7">
            <a:extLst>
              <a:ext uri="{FF2B5EF4-FFF2-40B4-BE49-F238E27FC236}">
                <a16:creationId xmlns:a16="http://schemas.microsoft.com/office/drawing/2014/main" id="{A754FFFD-02A5-804B-B76A-8F2BD17CF3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8F53F9-8300-0543-AF4A-5A66354F4E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DA7953-BBBE-DB43-BFB6-A260EE42EB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984D63-06A4-C64C-869C-3C6D59FC499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5270BE-D1A5-5745-B701-E419B25B12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7AAF8BD-1D42-ED46-B872-EA7E4C75DA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4CF233-78A1-EC40-9802-E88C1ED2EE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C11E86-1211-0049-ABA2-EB571F7E0E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539A96-D0FE-244B-B113-08F6BFF702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D1AF05-CD3F-F044-98E3-9EEF81D5DC7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299E22-0C6E-724E-A1CB-7863753836D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53E86B-7442-184E-8BCA-4D9C0827E4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06DA1AC-E119-B744-89F4-CF01EFAABA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8FED129-71C4-884E-9E62-E8E1D0B018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0DC8BE-B04B-3B4A-B51E-9395AF917F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2356D4-FB06-7540-A70F-31E2F13ED3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3E5F9C-8628-6240-8C6F-3C3542FDDA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AC6D678-8CB5-6144-83CD-5DD966CF22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13C8E69-EB49-6B4D-8B39-78A00F7DF1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1612E7F-BEF7-B747-86F5-BEBB20E28D1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5C193F8-973B-8B4C-8B4F-B5B0BA7AECE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D79AC606-31CC-E548-BE9F-272A63118C0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60DF195-E782-8745-A932-AFD2942ABC7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E9F605E4-252F-EA4E-8837-7E92A8A8130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5431891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The Evacuation Decision</a:t>
            </a:r>
            <a:endParaRPr lang="en-US"/>
          </a:p>
        </p:txBody>
      </p:sp>
      <p:sp>
        <p:nvSpPr>
          <p:cNvPr id="3" name="Content Placeholder 2"/>
          <p:cNvSpPr>
            <a:spLocks noGrp="1"/>
          </p:cNvSpPr>
          <p:nvPr>
            <p:ph idx="1"/>
          </p:nvPr>
        </p:nvSpPr>
        <p:spPr/>
        <p:txBody>
          <a:bodyPr/>
          <a:lstStyle/>
          <a:p>
            <a:pPr marL="0" indent="0">
              <a:buNone/>
            </a:pPr>
            <a:r>
              <a:rPr lang="en-US" sz="2800"/>
              <a:t>If you smell smoke, see smoke, or smell gasoline or diesel fumes, evacuate the vehicle immediately.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Do not assume it is NOT an emergency.</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8E14940E-1C1B-409C-B016-9525132A221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171</a:t>
            </a:fld>
            <a:endParaRPr lang="en-US"/>
          </a:p>
        </p:txBody>
      </p:sp>
      <p:sp>
        <p:nvSpPr>
          <p:cNvPr id="5" name="Oval 4">
            <a:extLst>
              <a:ext uri="{FF2B5EF4-FFF2-40B4-BE49-F238E27FC236}">
                <a16:creationId xmlns:a16="http://schemas.microsoft.com/office/drawing/2014/main" id="{F7AC09BE-B00A-394B-B7E3-0E7B09C374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B82482-C6F7-B742-A00A-08FD236439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F806B58-998F-1341-8AD6-B1BD56BF719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46C13B-0683-1844-81F7-9744A21399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885D49-5A5F-AB4F-B794-98C03E9E57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5BF95F-73B3-B444-B209-562374F45B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9A4FBF-BC73-CD47-85D3-91B547A829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76869F-BC6D-D948-B1F0-F0D6406C7E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8723BB-98A4-2747-9E32-72B2A9ED3B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B28E602-EDC1-C84C-A7F6-70A92B7BF8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BAF8FA-EF7D-3244-9FE2-ED8BE64CBA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AB4690-8C22-4045-AFBA-470646EA86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1CD4FD-D313-064B-BD32-65D150CD31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11A038-DC56-1A48-B61E-DCB9CD8F28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6B61C6C-907F-1941-AB28-92FD356EDD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1617E77-7BC6-544E-9221-53AF4ED4E22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52BD8DB-6A2E-834C-B6FD-CF967634DE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FDEB321-2AE3-ED41-88DB-E130641CE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219B9A-2ACC-3F4B-991D-5ECE46D2D5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45CB5E-CC95-FB48-8CFD-FE12CA07C7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574E58-4B0E-F147-9EE7-6135AC441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9001B477-C274-DA45-A7FD-070EC78FF5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7DE4847-9549-C94B-B6BC-F967147FBA7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8122093B-C495-9746-8E5B-CD851C29386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0776337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F8C0-5678-48E4-AB00-F949661C90ED}"/>
              </a:ext>
            </a:extLst>
          </p:cNvPr>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Passengers in wheelchairs present two elements for assessment: </a:t>
            </a:r>
            <a:endParaRPr lang="en-US" sz="2800">
              <a:cs typeface="Calibri"/>
            </a:endParaRPr>
          </a:p>
          <a:p>
            <a:pPr marL="0" indent="0">
              <a:buNone/>
            </a:pPr>
            <a:endParaRPr lang="en-US" sz="2800">
              <a:cs typeface="Calibri"/>
            </a:endParaRPr>
          </a:p>
          <a:p>
            <a:pPr marL="457200" indent="-457200"/>
            <a:r>
              <a:rPr lang="en-US" sz="2800"/>
              <a:t>The first is whether or not conditions permit operation of the lift. </a:t>
            </a:r>
            <a:endParaRPr lang="en-US" sz="2800">
              <a:cs typeface="Calibri"/>
            </a:endParaRPr>
          </a:p>
          <a:p>
            <a:pPr marL="457200" indent="-457200"/>
            <a:endParaRPr lang="en-US" sz="2800">
              <a:cs typeface="Calibri"/>
            </a:endParaRPr>
          </a:p>
          <a:p>
            <a:pPr marL="457200" indent="-457200"/>
            <a:r>
              <a:rPr lang="en-US" sz="2800"/>
              <a:t>The second is whether or not to evacuate the passenger in their mobility device.</a:t>
            </a:r>
            <a:endParaRPr lang="en-US" sz="2800">
              <a:cs typeface="Calibri"/>
            </a:endParaRPr>
          </a:p>
          <a:p>
            <a:pPr marL="0" indent="0"/>
            <a:endParaRPr lang="en-US" sz="2800">
              <a:cs typeface="Calibri"/>
            </a:endParaRPr>
          </a:p>
        </p:txBody>
      </p:sp>
      <p:sp>
        <p:nvSpPr>
          <p:cNvPr id="4" name="Slide Number Placeholder 3">
            <a:extLst>
              <a:ext uri="{FF2B5EF4-FFF2-40B4-BE49-F238E27FC236}">
                <a16:creationId xmlns:a16="http://schemas.microsoft.com/office/drawing/2014/main" id="{7A6A80CD-BFA7-4432-8D64-5379D64A43A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172</a:t>
            </a:fld>
            <a:endParaRPr lang="en-US"/>
          </a:p>
        </p:txBody>
      </p:sp>
      <p:sp>
        <p:nvSpPr>
          <p:cNvPr id="5" name="Oval 4">
            <a:extLst>
              <a:ext uri="{FF2B5EF4-FFF2-40B4-BE49-F238E27FC236}">
                <a16:creationId xmlns:a16="http://schemas.microsoft.com/office/drawing/2014/main" id="{C86D8AC0-10DF-EB4B-9DD3-B203C5BE5D9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121CE1-B173-5E4E-A90D-74E50AE1B8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8D158A-9676-5848-9F16-67FD88642D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0CFFBD-4373-5F47-B9F5-2AB34ABA8F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356257-D30D-0A44-853A-4127A84DEC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8546612-4DF8-004A-9931-3E2BB1AF08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D447C9-DAD6-6743-91BA-6840A6D584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98E1A5-DD53-FE44-B2F8-61C1A6D5AF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E173EB-3886-1441-A90B-ECFE261801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C33C4AC-5177-CC45-A281-CAE877AC11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ACF5FF-D25A-0449-876B-907206112D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BC19E84-CC8E-E949-A1C0-58F6262F35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A6EFF6-3A81-1248-879C-456EDB9AE30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C33FA1-4FE0-3D4E-9157-75FD7B6FC0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623E96-CC02-4044-ACEB-044A0F2478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BAEA94-8851-D441-9C5E-B5524319ED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C908A5-EEA5-2845-A586-599D725EC7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047C4DF-75DC-0F48-A796-55B856968D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7230E4-3726-0944-9A02-A3531485C2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A6287F-CD7E-7D4D-B835-369DFCCC21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A188CC-4D13-4544-B1BD-0B3D390B0CF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494E937E-1B93-F042-9170-1A749B7075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9ED9D5-D426-1A43-A572-0FF62B5AD0A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369C5631-ED2B-6B47-9543-1C7E8EA986D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2588684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AC11-CA03-4C7F-A491-D75AF3C29138}"/>
              </a:ext>
            </a:extLst>
          </p:cNvPr>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Passengers may be reluctant to leave their wheelchair behind because without it they become totally immobile. However, saving the passenger’s life is first priority.  </a:t>
            </a:r>
            <a:endParaRPr lang="en-US" sz="2800">
              <a:cs typeface="Calibri"/>
            </a:endParaRPr>
          </a:p>
          <a:p>
            <a:pPr marL="0" indent="0">
              <a:buNone/>
            </a:pPr>
            <a:endParaRPr lang="en-US" sz="2800">
              <a:cs typeface="Calibri"/>
            </a:endParaRPr>
          </a:p>
          <a:p>
            <a:pPr marL="0" indent="0">
              <a:buNone/>
            </a:pPr>
            <a:r>
              <a:rPr lang="en-US" sz="2800"/>
              <a:t>If time and conditions permit, the wheelchair can be recovered later.</a:t>
            </a:r>
            <a:endParaRPr lang="en-US" sz="2800">
              <a:cs typeface="Calibri" panose="020F0502020204030204"/>
            </a:endParaRP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5FCD3F5C-997A-4C7D-84F4-B2CEB2B0D82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173</a:t>
            </a:fld>
            <a:endParaRPr lang="en-US"/>
          </a:p>
        </p:txBody>
      </p:sp>
      <p:sp>
        <p:nvSpPr>
          <p:cNvPr id="5" name="Oval 4">
            <a:extLst>
              <a:ext uri="{FF2B5EF4-FFF2-40B4-BE49-F238E27FC236}">
                <a16:creationId xmlns:a16="http://schemas.microsoft.com/office/drawing/2014/main" id="{1DBC454B-63C4-8F49-BA7C-C8535436A9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EE1FE-5F7E-A74C-8FF9-0ACA82D0A0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BBD3CC-5DFA-9F4D-8B34-883D0A0708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20FF-C77E-804F-A928-269E98BFF8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A33B42-1AA5-004E-A102-F58B38B40C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70F2C-F377-6D49-874D-1FE92C4C44C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700D5B6-D831-3647-B155-0B1150ABD6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0480F7-D913-A146-9677-1F46B3064A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7ECD9B-1060-264C-8991-53ED922C57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310443-C6FB-A14D-8CDE-754AB6481F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47493D-50BF-5140-87B7-99B01A2FDD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DA2B88-FF6C-F64D-96FF-8F1C6EF589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8296ACB-9391-864E-B5B0-BB7A6AF107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FCF0610-BE75-084F-852C-F2D82F70BC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B3C016-6A98-884D-B4DC-C8151D2173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045055-ABA0-CB46-B13B-536869F261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7932595-CAEA-5042-BC6C-76877DE0358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EBA14C2-7703-EA4E-8B01-95A11665D8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B6294B-4337-7549-A94E-EC16636EB8F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2EEC0F-0943-4843-8D6E-924E9A87A0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6EA822B-1CCD-754C-AE7F-B116E752C46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FEF8D64F-9798-C646-A1B9-2D6D5E9DBD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E6AE261-5085-6247-AB94-A05BE19C70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762CD92-2F4D-E04F-B1FA-F95C11A071C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1784013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algn="ctr">
              <a:buNone/>
            </a:pPr>
            <a:r>
              <a:rPr lang="en-US" sz="2800" b="1"/>
              <a:t>Be sure to identify portable oxygen devices </a:t>
            </a:r>
            <a:br>
              <a:rPr lang="en-US" sz="2800" b="1"/>
            </a:br>
            <a:r>
              <a:rPr lang="en-US" sz="2800" b="1"/>
              <a:t>and remove them from the vehicle.</a:t>
            </a:r>
            <a:endParaRPr lang="en-US" sz="2800" b="1">
              <a:cs typeface="Calibri"/>
            </a:endParaRPr>
          </a:p>
          <a:p>
            <a:pPr>
              <a:buNone/>
            </a:pPr>
            <a:endParaRPr lang="en-US" sz="2800" b="1">
              <a:cs typeface="Calibri"/>
            </a:endParaRPr>
          </a:p>
          <a:p>
            <a:pPr algn="ctr">
              <a:buNone/>
            </a:pPr>
            <a:r>
              <a:rPr lang="en-US" sz="2800" b="1"/>
              <a:t>Alert fire fighters to their presence and location.</a:t>
            </a:r>
            <a:endParaRPr lang="en-US" sz="2800" b="1">
              <a:cs typeface="Calibri"/>
            </a:endParaRPr>
          </a:p>
          <a:p>
            <a:pPr>
              <a:buNone/>
            </a:pPr>
            <a:endParaRPr lang="en-US" sz="2800">
              <a:cs typeface="Calibri"/>
            </a:endParaRPr>
          </a:p>
        </p:txBody>
      </p:sp>
      <p:sp>
        <p:nvSpPr>
          <p:cNvPr id="4" name="Slide Number Placeholder 3">
            <a:extLst>
              <a:ext uri="{FF2B5EF4-FFF2-40B4-BE49-F238E27FC236}">
                <a16:creationId xmlns:a16="http://schemas.microsoft.com/office/drawing/2014/main" id="{D623EF70-803D-44E2-8B01-86E60FAC34C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174</a:t>
            </a:fld>
            <a:endParaRPr lang="en-US"/>
          </a:p>
        </p:txBody>
      </p:sp>
      <p:sp>
        <p:nvSpPr>
          <p:cNvPr id="5" name="Oval 4">
            <a:extLst>
              <a:ext uri="{FF2B5EF4-FFF2-40B4-BE49-F238E27FC236}">
                <a16:creationId xmlns:a16="http://schemas.microsoft.com/office/drawing/2014/main" id="{5DF6936F-9137-1C4D-8933-F73DDD5FE2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60FE48-500D-3546-820C-6ED4DBB2F9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EC7D14-D92C-9444-8578-70E7F2096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61094F-4E31-9741-844E-E03B6235F5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34A2AE-B71B-9841-B84D-55E9751F64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FEE7293-AACB-D743-9188-76A8A3EA9E9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770F24-811D-AD43-914D-AEFEB4928F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1DD65B-9CE1-BE40-A21F-E9BE53C0DD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230F6A-179D-1741-AC44-B05728F1A8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5991B4B-996D-1A4A-9F12-B63F4911CE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CD156D-0B55-864D-A152-2B526A7AC1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4DF0C0E-37C1-7240-92E0-0A6A854163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EB26D45-0DC5-844D-B0FE-B227970E2B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4B22CB-5C3A-2344-813C-7396EBC436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E6D249-E4A1-9640-A214-1A20D9394E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FCBA31-5CDC-0D43-9646-91D6FBC1F3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94BF751-99DA-8148-993A-98B93D67A7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A2F95A-E67D-B542-8355-30F1D89E67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31F9BD0-6341-3242-B01C-0E86CC5BFC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C15659C-3A08-BA4A-8736-8F87E4A6AF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EAE5C05-4DA5-6440-83F5-537FB29F702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231AFA12-8BB2-C14B-A06D-1A3DD91B05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91DF6F-0594-FF4A-99A3-577A4B3B395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DB69C24-B2E9-E344-95A0-BE12C85051F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03869414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Communicating with Passengers &amp; helpers</a:t>
            </a:r>
            <a:endParaRPr lang="en-US"/>
          </a:p>
        </p:txBody>
      </p:sp>
      <p:sp>
        <p:nvSpPr>
          <p:cNvPr id="3" name="Content Placeholder 2"/>
          <p:cNvSpPr>
            <a:spLocks noGrp="1"/>
          </p:cNvSpPr>
          <p:nvPr>
            <p:ph idx="1"/>
          </p:nvPr>
        </p:nvSpPr>
        <p:spPr/>
        <p:txBody>
          <a:bodyPr/>
          <a:lstStyle/>
          <a:p>
            <a:pPr marL="0" indent="0">
              <a:buNone/>
            </a:pPr>
            <a:r>
              <a:rPr lang="en-US" sz="2800"/>
              <a:t>In an emergency, most passengers will look to you, the driver, for direction. You represent authority and must take initial control and take the lead.</a:t>
            </a:r>
            <a:endParaRPr lang="en-US" sz="2800" b="1" u="sng">
              <a:cs typeface="Calibri"/>
            </a:endParaRPr>
          </a:p>
          <a:p>
            <a:pPr marL="0" indent="0">
              <a:buNone/>
            </a:pPr>
            <a:endParaRPr lang="en-US" sz="2800">
              <a:cs typeface="Calibri" panose="020F0502020204030204"/>
            </a:endParaRPr>
          </a:p>
          <a:p>
            <a:pPr marL="0" indent="0">
              <a:buNone/>
            </a:pPr>
            <a:r>
              <a:rPr lang="en-US" sz="2800"/>
              <a:t>Passengers should be advised that help is on the way, but for their safety, it is best that they leave or be assisted from the vehicle.</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E8BEFF6C-2802-4369-9016-2F77C811BAD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175</a:t>
            </a:fld>
            <a:endParaRPr lang="en-US"/>
          </a:p>
        </p:txBody>
      </p:sp>
      <p:sp>
        <p:nvSpPr>
          <p:cNvPr id="5" name="Oval 4">
            <a:extLst>
              <a:ext uri="{FF2B5EF4-FFF2-40B4-BE49-F238E27FC236}">
                <a16:creationId xmlns:a16="http://schemas.microsoft.com/office/drawing/2014/main" id="{632503F2-9CAD-9F49-9F4B-A833264BC2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0A6B778-2A58-FF47-9D7B-9B93CB6010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2CE6DB-A531-1F4F-B5BB-5F98DBD01E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A55A7F-3D69-F14F-8B40-884F3857AE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F38E06C-840F-0241-8099-AE602CEC2D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8725A4D-7D76-3840-BBCD-C2B62FC0CA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9D4627-770E-A14D-BE08-6D4B80F825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94566C-27FF-B24F-B60F-B4FFEA62D3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1930EF-BD98-1648-8AAF-7CA8500B91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DF0D4F-3398-894E-B35A-3A344BC16B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A5FC7A-CC90-4241-970D-C6787BF3A25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166EC4-0F3A-2B41-8989-38346FA2E3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76B782-8028-B144-8A3B-87DC0372ED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103D90E-6743-624A-A48A-99B3E9846B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806807-28C3-7A48-A33D-4ED74BB450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B5B481-BCB6-594C-8AFD-9DD760BB99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F3B3B2B-973E-0544-94C3-04541F8B2D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07C9F1-8115-1B42-9730-14F71F9F832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4DB096-04CB-E546-838E-D39E767E49B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80F755E-A7AC-734F-B930-9D49D8F9E2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4929FB-272F-FE46-850A-93765114283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3D433695-97F2-6A4B-B903-D8599D08C9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5E8B83-34D6-E34C-87F0-547A84E179E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C6C1DEF4-8493-7244-AD33-346FD30490E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7668955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FA53-2F48-423C-8A6D-A0E48FFD3451}"/>
              </a:ext>
            </a:extLst>
          </p:cNvPr>
          <p:cNvSpPr>
            <a:spLocks noGrp="1"/>
          </p:cNvSpPr>
          <p:nvPr>
            <p:ph type="title"/>
          </p:nvPr>
        </p:nvSpPr>
        <p:spPr/>
        <p:txBody>
          <a:bodyPr/>
          <a:lstStyle/>
          <a:p>
            <a:r>
              <a:rPr lang="en-US">
                <a:ea typeface="+mj-lt"/>
                <a:cs typeface="+mj-lt"/>
              </a:rPr>
              <a:t>Communicating with Passengers &amp; helpers</a:t>
            </a:r>
            <a:endParaRPr lang="en-US">
              <a:cs typeface="Calibri Light"/>
            </a:endParaRPr>
          </a:p>
        </p:txBody>
      </p:sp>
      <p:sp>
        <p:nvSpPr>
          <p:cNvPr id="3" name="Content Placeholder 2"/>
          <p:cNvSpPr>
            <a:spLocks noGrp="1"/>
          </p:cNvSpPr>
          <p:nvPr>
            <p:ph idx="1"/>
          </p:nvPr>
        </p:nvSpPr>
        <p:spPr/>
        <p:txBody>
          <a:bodyPr/>
          <a:lstStyle/>
          <a:p>
            <a:pPr marL="0" indent="0">
              <a:buNone/>
            </a:pPr>
            <a:r>
              <a:rPr lang="en-US" sz="2800"/>
              <a:t>The use of able-bodied passengers or passers-by, must be done with great care. The ability to remain calm and give clear and concise instructions to helpers will prevent unnecessary injuries.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Make it clear what commands will be used to start whatever you will be doing.</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A5424E21-3FF5-4611-8878-A13CB0066D8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176</a:t>
            </a:fld>
            <a:endParaRPr lang="en-US"/>
          </a:p>
        </p:txBody>
      </p:sp>
      <p:sp>
        <p:nvSpPr>
          <p:cNvPr id="5" name="Oval 4">
            <a:extLst>
              <a:ext uri="{FF2B5EF4-FFF2-40B4-BE49-F238E27FC236}">
                <a16:creationId xmlns:a16="http://schemas.microsoft.com/office/drawing/2014/main" id="{F9503FD6-6975-1044-9FF5-84FCCA0624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4564271-1E63-8E48-A693-6CF6175418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E48D285-AB28-484D-A0CC-EDA912F496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737071-FFF7-0344-82F2-DB151615F1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FE64E4-A96C-DF41-8C3A-C3BD2A11FE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79844F-8936-9542-9D03-9519A51899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E89360-36E7-C748-B203-73F15679EE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AC4AC75-568D-6046-9CCC-6EFC2CD951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F7D92C-06CD-F44D-BAE2-8736DD2F88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17CDA3-AEBE-6443-B164-A7BDA6CC36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212F78-8624-BF4B-AFAF-22CA4C849B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AD3584-CE1E-8D4F-8E67-5D4C2F6674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4E711A-435E-F649-8A17-0B10C4B0C3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7B1FCC1-D31F-D444-B48B-78D8DA0ED35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0ADA1-5A78-424B-AA5C-99DF3FA0CFA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2DBE46-21E2-984F-8DFA-9851F34A45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A47AD9-E344-9047-A6A6-CB4CB7058A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73DFD72-B037-3E42-A142-1BDF62BFA3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195DEB-D935-5B41-B245-8E1AF36A9EB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0815B71-65D4-5748-BB4D-F72F403EDBF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3FEA7F3-50F6-5043-A45A-61D83E463E5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7FE408E8-3842-654A-8CD1-0330A98753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0D8D23-23C6-194C-834D-C66632F84C2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F039A9B-2C24-984A-AC1F-EB010BDB57F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59807942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BE42-6957-4555-8332-20328D769B83}"/>
              </a:ext>
            </a:extLst>
          </p:cNvPr>
          <p:cNvSpPr>
            <a:spLocks noGrp="1"/>
          </p:cNvSpPr>
          <p:nvPr>
            <p:ph type="title"/>
          </p:nvPr>
        </p:nvSpPr>
        <p:spPr/>
        <p:txBody>
          <a:bodyPr/>
          <a:lstStyle/>
          <a:p>
            <a:r>
              <a:rPr lang="en-US">
                <a:ea typeface="+mj-lt"/>
                <a:cs typeface="+mj-lt"/>
              </a:rPr>
              <a:t>Communicating with Passengers &amp; helpers</a:t>
            </a:r>
            <a:endParaRPr lang="en-US"/>
          </a:p>
        </p:txBody>
      </p:sp>
      <p:sp>
        <p:nvSpPr>
          <p:cNvPr id="3" name="Content Placeholder 2"/>
          <p:cNvSpPr>
            <a:spLocks noGrp="1"/>
          </p:cNvSpPr>
          <p:nvPr>
            <p:ph idx="1"/>
          </p:nvPr>
        </p:nvSpPr>
        <p:spPr/>
        <p:txBody>
          <a:bodyPr/>
          <a:lstStyle/>
          <a:p>
            <a:pPr marL="0" indent="0">
              <a:buNone/>
            </a:pPr>
            <a:r>
              <a:rPr lang="en-US" sz="2800"/>
              <a:t>Remember – as the driver of your vehicle, you are responsible for directing passengers and passers-by in giving assistance. However, once public safety personnel arrive on the scene, they will assume command and control of the emergency. At that point, your responsibility is seeing to the needs of your passengers.</a:t>
            </a:r>
            <a:endParaRPr lang="en-US" sz="2800">
              <a:cs typeface="Calibri" panose="020F0502020204030204"/>
            </a:endParaRP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C004013B-80BD-4507-8F9D-7B6B94D7BF5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177</a:t>
            </a:fld>
            <a:endParaRPr lang="en-US"/>
          </a:p>
        </p:txBody>
      </p:sp>
      <p:sp>
        <p:nvSpPr>
          <p:cNvPr id="5" name="Oval 4">
            <a:extLst>
              <a:ext uri="{FF2B5EF4-FFF2-40B4-BE49-F238E27FC236}">
                <a16:creationId xmlns:a16="http://schemas.microsoft.com/office/drawing/2014/main" id="{AFC26DEA-788F-974B-96D5-FAADDDD29E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797BABC-5CCB-B948-9A9E-9DE1E970DA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6EA695-C396-A143-9AF2-C326E14DA3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AB80CE-D683-AD4A-8D00-2C2FDECF74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6C45BC-4453-6E4E-9AF3-ADA1626FD7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0E5D6F-AEBC-D849-B561-F91A682D6F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20C44-255A-F04A-976C-3753949705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69270C8-E4B2-9A4E-B009-C8E409F8E1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E3EF4D-8249-7049-93C4-D5F54DBB1E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E62A89-2E4A-2B43-BBF5-1EF2AA804D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FDCBD6-6E65-7E46-9ED9-EB68EA440D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A8836C-6FD1-784C-944C-105E42B4A2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34D028-7717-474D-A823-F5C3376AFA0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68468E-F44C-8E4E-8E01-262331C8B6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5F1DBDF-5AC8-1448-B9E5-1091AA5333F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93B2E3-8D88-B641-9EDE-6DE780057C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37FCD57-629A-BF48-BC90-8FAB40CF89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7A0752-F409-5F4B-AC9A-147D703595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1E7380F-4442-9B41-B52B-37369555C16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EA1058-FA58-374D-935B-9AB2E7AB93D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176218B-2B99-4C4B-A28B-03F6D13378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A654B26B-8BD7-9A40-843F-5EBEA8C5BC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0D5E55-0650-A64B-A213-84EC41B69B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8973B734-8209-DB46-BCD2-B168F1ACA5A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380417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Fire Extinguishers</a:t>
            </a:r>
            <a:endParaRPr lang="en-US"/>
          </a:p>
        </p:txBody>
      </p:sp>
      <p:sp>
        <p:nvSpPr>
          <p:cNvPr id="3" name="Content Placeholder 2"/>
          <p:cNvSpPr>
            <a:spLocks noGrp="1"/>
          </p:cNvSpPr>
          <p:nvPr>
            <p:ph idx="1"/>
          </p:nvPr>
        </p:nvSpPr>
        <p:spPr/>
        <p:txBody>
          <a:bodyPr/>
          <a:lstStyle/>
          <a:p>
            <a:pPr marL="342900" indent="-342900">
              <a:lnSpc>
                <a:spcPct val="90000"/>
              </a:lnSpc>
            </a:pPr>
            <a:r>
              <a:rPr lang="en-US" sz="2600"/>
              <a:t>An essential piece of emergency equipment and all vehicles should have one.</a:t>
            </a:r>
            <a:endParaRPr lang="en-US" sz="2600" b="1" u="sng">
              <a:cs typeface="Calibri" panose="020F0502020204030204"/>
            </a:endParaRPr>
          </a:p>
          <a:p>
            <a:pPr marL="342900" indent="-342900">
              <a:lnSpc>
                <a:spcPct val="90000"/>
              </a:lnSpc>
            </a:pPr>
            <a:endParaRPr lang="en-US" sz="2600">
              <a:cs typeface="Calibri" panose="020F0502020204030204"/>
            </a:endParaRPr>
          </a:p>
          <a:p>
            <a:pPr marL="342900" indent="-342900">
              <a:lnSpc>
                <a:spcPct val="90000"/>
              </a:lnSpc>
            </a:pPr>
            <a:r>
              <a:rPr lang="en-US" sz="2600"/>
              <a:t>A typical fire extinguisher has only 15-20 seconds of retardant.</a:t>
            </a:r>
            <a:endParaRPr lang="en-US" sz="2600">
              <a:cs typeface="Calibri" panose="020F0502020204030204"/>
            </a:endParaRPr>
          </a:p>
          <a:p>
            <a:pPr marL="342900" indent="-342900">
              <a:lnSpc>
                <a:spcPct val="90000"/>
              </a:lnSpc>
            </a:pPr>
            <a:endParaRPr lang="en-US" sz="2600">
              <a:cs typeface="Calibri" panose="020F0502020204030204"/>
            </a:endParaRPr>
          </a:p>
          <a:p>
            <a:pPr marL="342900" indent="-342900">
              <a:lnSpc>
                <a:spcPct val="90000"/>
              </a:lnSpc>
            </a:pPr>
            <a:r>
              <a:rPr lang="en-US" sz="2600"/>
              <a:t>In order for a fire extinguisher to be effective it must be used properly.</a:t>
            </a:r>
            <a:endParaRPr lang="en-US" sz="2600">
              <a:cs typeface="Calibri" panose="020F0502020204030204"/>
            </a:endParaRPr>
          </a:p>
          <a:p>
            <a:pPr marL="342900" indent="-342900"/>
            <a:endParaRPr lang="en-US" sz="2600">
              <a:cs typeface="Calibri" panose="020F0502020204030204"/>
            </a:endParaRPr>
          </a:p>
        </p:txBody>
      </p:sp>
      <p:sp>
        <p:nvSpPr>
          <p:cNvPr id="4" name="Slide Number Placeholder 3">
            <a:extLst>
              <a:ext uri="{FF2B5EF4-FFF2-40B4-BE49-F238E27FC236}">
                <a16:creationId xmlns:a16="http://schemas.microsoft.com/office/drawing/2014/main" id="{A97DBA1B-7D21-46C3-849A-482DA3000BC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178</a:t>
            </a:fld>
            <a:endParaRPr lang="en-US"/>
          </a:p>
        </p:txBody>
      </p:sp>
      <p:sp>
        <p:nvSpPr>
          <p:cNvPr id="5" name="Oval 4">
            <a:extLst>
              <a:ext uri="{FF2B5EF4-FFF2-40B4-BE49-F238E27FC236}">
                <a16:creationId xmlns:a16="http://schemas.microsoft.com/office/drawing/2014/main" id="{FDFCD0D3-479F-C744-8C33-0275759B3C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173607C-CB82-C14D-87EE-200AB0A005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50536B-DB2A-D741-AE15-420529431B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601496-6A39-C642-9CB4-424AC4423D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36AD13-78EB-2843-BC89-51342EF139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A1F08A-C51D-1147-9DF1-F9DB2CF22B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4B6178-97BA-B145-8AED-90F64A0F981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4D8C09-50C6-C349-A5FB-1DE3D5D70C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06DA56-7E40-B948-97A3-7660B5BF8C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D62F52-E84F-674B-8961-39E0A8FFBF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6AD7F6-6661-9440-B59C-9F3E5D3245F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B214D1-B070-5044-8B6D-6D2302016B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ADB612-F22D-A042-806D-338AFD74A8C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B4D5C9-D475-5949-ADF0-C0C4AFDB77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B0CC40-5C35-E343-A907-0856019FB8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ADFAB63-7182-5946-93D8-0F823201E3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44BDB8-1885-924C-8C7F-BEC313B73B0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435B51-DA48-304A-9154-8CDD06929D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C866BF-7FD0-4B44-9CE4-BCC14EE309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13B737-181B-C248-A2F2-CF144DE056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AA2821B-CAEF-A24C-A6FA-F19542B72B0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9653C15F-2738-8A4A-943D-63A59E9CED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E2C071B-BF78-524A-B0AF-684D309E850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A4E960FA-8E95-EA4D-96A5-6C1A554FC20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3640104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Fire Extinguisher Operation</a:t>
            </a:r>
            <a:endParaRPr lang="en-US"/>
          </a:p>
        </p:txBody>
      </p:sp>
      <p:sp>
        <p:nvSpPr>
          <p:cNvPr id="3" name="Content Placeholder 2"/>
          <p:cNvSpPr>
            <a:spLocks noGrp="1"/>
          </p:cNvSpPr>
          <p:nvPr>
            <p:ph idx="1"/>
          </p:nvPr>
        </p:nvSpPr>
        <p:spPr/>
        <p:txBody>
          <a:bodyPr>
            <a:normAutofit/>
          </a:bodyPr>
          <a:lstStyle/>
          <a:p>
            <a:pPr lvl="1">
              <a:buNone/>
            </a:pPr>
            <a:r>
              <a:rPr lang="en-US" sz="3000" b="1"/>
              <a:t>P. A. S. S.</a:t>
            </a:r>
            <a:endParaRPr lang="en-US" sz="3000" b="1">
              <a:cs typeface="Calibri"/>
            </a:endParaRPr>
          </a:p>
          <a:p>
            <a:pPr>
              <a:buNone/>
            </a:pPr>
            <a:endParaRPr lang="en-US" sz="3000" b="1" u="sng">
              <a:cs typeface="Calibri"/>
            </a:endParaRPr>
          </a:p>
          <a:p>
            <a:pPr lvl="3">
              <a:buNone/>
            </a:pPr>
            <a:r>
              <a:rPr lang="en-US" sz="3000" b="1" u="sng"/>
              <a:t>P</a:t>
            </a:r>
            <a:r>
              <a:rPr lang="en-US" sz="3000"/>
              <a:t>ull the pin</a:t>
            </a:r>
            <a:endParaRPr lang="en-US" sz="3000">
              <a:cs typeface="Calibri"/>
            </a:endParaRPr>
          </a:p>
          <a:p>
            <a:pPr lvl="3">
              <a:buNone/>
            </a:pPr>
            <a:r>
              <a:rPr lang="en-US" sz="3000" b="1" u="sng"/>
              <a:t>A</a:t>
            </a:r>
            <a:r>
              <a:rPr lang="en-US" sz="3000"/>
              <a:t>im toward fire</a:t>
            </a:r>
            <a:endParaRPr lang="en-US" sz="3000">
              <a:cs typeface="Calibri"/>
            </a:endParaRPr>
          </a:p>
          <a:p>
            <a:pPr lvl="3">
              <a:buNone/>
            </a:pPr>
            <a:r>
              <a:rPr lang="en-US" sz="3000" b="1" u="sng"/>
              <a:t>S</a:t>
            </a:r>
            <a:r>
              <a:rPr lang="en-US" sz="3000"/>
              <a:t>queeze the handle</a:t>
            </a:r>
            <a:endParaRPr lang="en-US" sz="3000">
              <a:cs typeface="Calibri"/>
            </a:endParaRPr>
          </a:p>
          <a:p>
            <a:pPr lvl="3">
              <a:buNone/>
            </a:pPr>
            <a:r>
              <a:rPr lang="en-US" sz="3000" b="1" u="sng"/>
              <a:t>S</a:t>
            </a:r>
            <a:r>
              <a:rPr lang="en-US" sz="3000"/>
              <a:t>weep at the base of the fire</a:t>
            </a:r>
            <a:endParaRPr lang="en-US" sz="3000">
              <a:cs typeface="Calibri"/>
            </a:endParaRPr>
          </a:p>
          <a:p>
            <a:pPr>
              <a:buNone/>
            </a:pPr>
            <a:endParaRPr lang="en-US" sz="3000">
              <a:cs typeface="Calibri"/>
            </a:endParaRPr>
          </a:p>
        </p:txBody>
      </p:sp>
      <p:sp>
        <p:nvSpPr>
          <p:cNvPr id="4" name="Slide Number Placeholder 3">
            <a:extLst>
              <a:ext uri="{FF2B5EF4-FFF2-40B4-BE49-F238E27FC236}">
                <a16:creationId xmlns:a16="http://schemas.microsoft.com/office/drawing/2014/main" id="{E5A427E2-38CD-48E8-8FFA-8298308001F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179</a:t>
            </a:fld>
            <a:endParaRPr lang="en-US"/>
          </a:p>
        </p:txBody>
      </p:sp>
      <p:sp>
        <p:nvSpPr>
          <p:cNvPr id="5" name="Oval 4">
            <a:extLst>
              <a:ext uri="{FF2B5EF4-FFF2-40B4-BE49-F238E27FC236}">
                <a16:creationId xmlns:a16="http://schemas.microsoft.com/office/drawing/2014/main" id="{9A39D204-F514-2C4D-B56D-AC35C2C5FCB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CA56BA-ACA2-5640-A0EA-CC289B21741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81C3F9-3A3E-7040-979D-FE016306E0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317DDB-529F-CC49-8A76-AE43F93920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5CF468-34DB-F149-93D2-868CD0558A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2AC84B-9793-0A4A-9A8B-3D6E5295FE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BD0F7D-2924-3E4D-BCB4-3268315408D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EA5A22-BB2A-614F-AA6C-2F8D182B3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1EBE07D-6F15-8A43-8BC0-9E72DA87AE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636060-4626-0441-9B8D-EBB93D26A1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8FA4609-8B65-5748-AD68-0A5E9D7CB7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655C1B-6A91-C144-B2EF-0680B6A738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CCFB69-2B85-C34C-8B30-5209F7237B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3C163C-DFEB-D649-9A52-F0A1FC1933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325278-9DF1-4048-9C57-34C2724090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168C2CE-A1A8-DE41-A474-9D667A32C6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A42C40-2447-0741-82EF-601BEEC735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464D7D3-DF52-E34B-A4D2-47971B9B43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13995B9-24DB-1447-BF84-C377A1F00C2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B91F732-D6E0-CE47-AE4E-9BEAC3FBF1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67CEF9C-AB24-E242-8933-6D0E8614446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56C23C9D-89B6-204A-9955-3F801934F8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BCE8143-644C-B147-BF53-DCF902BC07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1D4AA2D3-D1F6-0643-AF5B-9786A982FBA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69261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9220F77-9D6C-1845-8B46-D4F98D8536A2}"/>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pPr marL="0" indent="0">
              <a:buNone/>
            </a:pPr>
            <a:r>
              <a:rPr lang="en-US" b="1">
                <a:latin typeface="Calibri"/>
                <a:cs typeface="Calibri"/>
              </a:rPr>
              <a:t>Weigh Stations</a:t>
            </a:r>
          </a:p>
          <a:p>
            <a:pPr marL="0" indent="0">
              <a:buNone/>
            </a:pPr>
            <a:r>
              <a:rPr lang="en-US" i="1">
                <a:latin typeface="Calibri"/>
                <a:cs typeface="Calibri"/>
              </a:rPr>
              <a:t>What to check at a weigh station:</a:t>
            </a:r>
          </a:p>
          <a:p>
            <a:r>
              <a:rPr lang="en-US">
                <a:latin typeface="Calibri"/>
                <a:cs typeface="Calibri"/>
              </a:rPr>
              <a:t>Inspecting weight (total and per axle)</a:t>
            </a:r>
            <a:endParaRPr lang="en-US"/>
          </a:p>
          <a:p>
            <a:r>
              <a:rPr lang="en-US">
                <a:latin typeface="Calibri"/>
                <a:cs typeface="Calibri"/>
              </a:rPr>
              <a:t>Equipment – ensure it is in working order, headlights, tires, etc. </a:t>
            </a:r>
          </a:p>
          <a:p>
            <a:r>
              <a:rPr lang="en-US">
                <a:latin typeface="Calibri"/>
                <a:cs typeface="Calibri"/>
              </a:rPr>
              <a:t>Proper names on doors</a:t>
            </a:r>
            <a:endParaRPr lang="en-US">
              <a:cs typeface="Calibri" panose="020F0502020204030204" pitchFamily="34" charset="0"/>
            </a:endParaRPr>
          </a:p>
          <a:p>
            <a:r>
              <a:rPr lang="en-US">
                <a:latin typeface="Calibri"/>
                <a:cs typeface="Calibri"/>
              </a:rPr>
              <a:t>DOT number</a:t>
            </a:r>
            <a:endParaRPr lang="en-US">
              <a:cs typeface="Calibri"/>
            </a:endParaRPr>
          </a:p>
          <a:p>
            <a:r>
              <a:rPr lang="en-US">
                <a:latin typeface="Calibri"/>
                <a:cs typeface="Calibri"/>
              </a:rPr>
              <a:t>Proof of annual inspection</a:t>
            </a:r>
          </a:p>
          <a:p>
            <a:r>
              <a:rPr lang="en-US">
                <a:latin typeface="Calibri"/>
                <a:cs typeface="Calibri"/>
              </a:rPr>
              <a:t>Paperwork and permits are in order</a:t>
            </a:r>
          </a:p>
          <a:p>
            <a:pPr marL="0" indent="0">
              <a:buNone/>
            </a:pPr>
            <a:endParaRPr lang="en-US">
              <a:cs typeface="Calibri"/>
            </a:endParaRPr>
          </a:p>
        </p:txBody>
      </p:sp>
      <p:sp>
        <p:nvSpPr>
          <p:cNvPr id="9" name="Slide Number Placeholder 8">
            <a:extLst>
              <a:ext uri="{FF2B5EF4-FFF2-40B4-BE49-F238E27FC236}">
                <a16:creationId xmlns:a16="http://schemas.microsoft.com/office/drawing/2014/main" id="{2D58F4F7-7C4B-1941-9140-B42F0F8CE90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a:t>
            </a:fld>
            <a:endParaRPr lang="en-US"/>
          </a:p>
        </p:txBody>
      </p:sp>
      <p:sp>
        <p:nvSpPr>
          <p:cNvPr id="8" name="TextBox 7">
            <a:extLst>
              <a:ext uri="{FF2B5EF4-FFF2-40B4-BE49-F238E27FC236}">
                <a16:creationId xmlns:a16="http://schemas.microsoft.com/office/drawing/2014/main" id="{C3224788-DBCE-574F-9857-AEE97B1EBC2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D405B223-7536-0D43-9B52-4F97A9863E6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9516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Special Considerations for Fires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t>Fire extinguishers are an extremely valuable tool, but you must always remember that they are small and have a limited capacity. When confronted with a fire, your first concern should be in protecting the safety of your passengers and yourself. The fire extinguisher should be used to protect your exits while you evacuate the vehicle.</a:t>
            </a:r>
            <a:endParaRPr lang="en-US" sz="2600">
              <a:cs typeface="Lucida Sans Unicode"/>
            </a:endParaRPr>
          </a:p>
          <a:p>
            <a:pPr marL="0" indent="0">
              <a:buNone/>
            </a:pPr>
            <a:endParaRPr lang="en-US" sz="2600">
              <a:cs typeface="Lucida Sans Unicode"/>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180</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FEF471-4203-D443-B784-5F737D13AD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48AE78-4CF5-F041-AC8D-DA46ABAF6CA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B7603B-3885-3D4A-A7D4-448CE3AAF1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3DD7D63-EFEF-6B4D-A7D6-A6E5DDBB38C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CB93A50-3FB9-8747-8ECA-80718D5B88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6895B1-D52C-DA47-9F31-A0097358DED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97DDE2-72F7-6D42-8372-FBDB2727F1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BACF53-19AF-BE4C-BD0D-9E77CF44804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6165E7-0E65-F74C-AF79-152E7378F9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3BBAF0A-2CC2-8247-994A-261310ED1E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9791F8-17B2-8A49-9F11-DF1F5D6DF78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6D0739-706D-B04F-8EA4-53DC2CE390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3DF7CAF-706C-354A-B16F-92B3D26032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2BC910-3966-D94B-B5B9-E7189DF20C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671165-6CFC-9649-B39A-C75C5948CCE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716EBE6-7AEB-094E-B773-E9A7632087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8FDCFD5-62B7-FC4C-BC7D-B39790BA1A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3EF6BE-9C83-494A-8B96-9C931117442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D9051D94-9B69-734F-A18D-8C20501C932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C4AC6C-EAD0-0A47-AEEC-47070EE25F8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4D3A0244-D9D2-0943-899A-9847A635F7A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42870376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Post-Crash Testing Requirements</a:t>
            </a:r>
            <a:endParaRPr lang="en-US"/>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181</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889F4C-8043-C747-B626-FFFA40F06F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843C97-8AD2-194C-BDD3-F41D75636F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718A4F-09D0-EC42-8C2D-D0A65C33084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1E4A046-32E4-B24D-B68F-BA19FD26C7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ACF147-7944-6E4F-8E6F-731797AFDD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0239A5-077A-6A49-AE88-24C1C1BD91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1ADE99-D1F7-D342-9BA6-08F2A1E224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CE8812-9F62-9F44-956A-094CE94768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1D8B19-2805-0D44-9D22-2076F5C9C0C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448FB7-47DE-7644-9C63-88D7722546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D3CEC7-9C87-0F49-99BF-34F603200A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E04B3D-8498-4E4A-AEEE-C5057BC77C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21A2416-7DE5-D545-A434-220EB517A8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0E8E56-BEB3-E34F-B281-BBFF273915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30A2E1-813A-FF45-90D6-4D11BE93F8B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A825FFE-54BC-DA42-8DBE-2B277687B48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67E48A-8007-2A4B-9671-6E44A8CD7DC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B495EF-B366-034A-80B7-5BC3CE2A1F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C621D914-E8F8-9345-8FB4-185D395139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80C0DD8-5D42-8D43-8D21-518B681A0A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6F0DF053-C37D-A246-957E-FAD2755A0EC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 name="Content Placeholder 2"/>
          <p:cNvSpPr>
            <a:spLocks noGrp="1"/>
          </p:cNvSpPr>
          <p:nvPr>
            <p:ph idx="1"/>
          </p:nvPr>
        </p:nvSpPr>
        <p:spPr>
          <a:xfrm>
            <a:off x="628650" y="1825625"/>
            <a:ext cx="7886700" cy="4085496"/>
          </a:xfrm>
        </p:spPr>
        <p:txBody>
          <a:bodyPr vert="horz" anchor="t">
            <a:normAutofit fontScale="92500"/>
          </a:bodyPr>
          <a:lstStyle/>
          <a:p>
            <a:pPr marL="0" indent="0">
              <a:buNone/>
            </a:pPr>
            <a:r>
              <a:rPr lang="en-US" sz="2600">
                <a:cs typeface="Lucida Sans Unicode"/>
              </a:rPr>
              <a:t>Post-crash drug and alcohol tests are always required when there is a human fatality.</a:t>
            </a:r>
          </a:p>
          <a:p>
            <a:pPr marL="0" indent="0">
              <a:buNone/>
            </a:pPr>
            <a:endParaRPr lang="en-US" sz="2300">
              <a:cs typeface="Lucida Sans Unicode"/>
            </a:endParaRPr>
          </a:p>
          <a:p>
            <a:pPr marL="0" indent="0">
              <a:buNone/>
            </a:pPr>
            <a:r>
              <a:rPr lang="en-US" sz="2600">
                <a:cs typeface="Lucida Sans Unicode"/>
              </a:rPr>
              <a:t>It is required in the following circumstances only if the driver was issued a citation:</a:t>
            </a:r>
          </a:p>
          <a:p>
            <a:pPr lvl="1"/>
            <a:r>
              <a:rPr lang="en-US" sz="2300">
                <a:cs typeface="Lucida Sans Unicode"/>
              </a:rPr>
              <a:t>Someone was injured and given immediate medical attention away from the scene</a:t>
            </a:r>
          </a:p>
          <a:p>
            <a:pPr lvl="1"/>
            <a:r>
              <a:rPr lang="en-US" sz="2300">
                <a:cs typeface="Lucida Sans Unicode"/>
              </a:rPr>
              <a:t>A vehicle damaged enough to require towing</a:t>
            </a:r>
          </a:p>
          <a:p>
            <a:endParaRPr lang="en-US" sz="2600">
              <a:cs typeface="Lucida Sans Unicode"/>
            </a:endParaRPr>
          </a:p>
          <a:p>
            <a:r>
              <a:rPr lang="en-US" sz="2600" i="1">
                <a:cs typeface="Lucida Sans Unicode"/>
              </a:rPr>
              <a:t>Reasonable suspicion is a reason to require testing; however, it doesn’t fall under the “post-crash” testing requirements.</a:t>
            </a:r>
          </a:p>
          <a:p>
            <a:pPr lvl="1"/>
            <a:endParaRPr lang="en-US" sz="2300">
              <a:cs typeface="Lucida Sans Unicode"/>
            </a:endParaRPr>
          </a:p>
          <a:p>
            <a:endParaRPr lang="en-US" sz="2600">
              <a:cs typeface="Lucida Sans Unicode"/>
            </a:endParaRPr>
          </a:p>
        </p:txBody>
      </p:sp>
    </p:spTree>
    <p:extLst>
      <p:ext uri="{BB962C8B-B14F-4D97-AF65-F5344CB8AC3E}">
        <p14:creationId xmlns:p14="http://schemas.microsoft.com/office/powerpoint/2010/main" val="4238098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288058"/>
            <a:ext cx="6858000" cy="1729693"/>
          </a:xfrm>
        </p:spPr>
        <p:txBody>
          <a:bodyPr/>
          <a:lstStyle/>
          <a:p>
            <a:r>
              <a:rPr lang="en-US" b="0">
                <a:ea typeface="+mj-lt"/>
                <a:cs typeface="+mj-lt"/>
              </a:rPr>
              <a:t>Unit 5.11 Fueling </a:t>
            </a:r>
            <a:br>
              <a:rPr lang="en-US" b="0">
                <a:ea typeface="+mj-lt"/>
                <a:cs typeface="+mj-lt"/>
              </a:rPr>
            </a:br>
            <a:endParaRPr lang="en-US" b="0">
              <a:cs typeface="Calibri Light"/>
            </a:endParaRPr>
          </a:p>
        </p:txBody>
      </p:sp>
      <p:sp>
        <p:nvSpPr>
          <p:cNvPr id="6" name="Oval 5">
            <a:extLst>
              <a:ext uri="{FF2B5EF4-FFF2-40B4-BE49-F238E27FC236}">
                <a16:creationId xmlns:a16="http://schemas.microsoft.com/office/drawing/2014/main" id="{4BED887B-F5D3-D944-A70B-1FB1065137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39E92A1-74AE-9F4C-8B58-5B85013407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06CD81-6132-1444-A7F2-C4DDA3CB7B7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C40E73CA-BCB9-1D4D-9450-C44982A889BF}"/>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C1.5.</a:t>
            </a:r>
          </a:p>
        </p:txBody>
      </p:sp>
    </p:spTree>
    <p:extLst>
      <p:ext uri="{BB962C8B-B14F-4D97-AF65-F5344CB8AC3E}">
        <p14:creationId xmlns:p14="http://schemas.microsoft.com/office/powerpoint/2010/main" val="13426884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Fueling</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t>Avoid fueling your bus with riders on board unless absolutely necessary. Never refuel in a closed building with riders on board.</a:t>
            </a:r>
          </a:p>
          <a:p>
            <a:r>
              <a:rPr lang="en-US" sz="2400"/>
              <a:t>Refuel with Engine Off Turn off your engine before fueling a motor vehicle containing hazardous materials. Someone must always be at the nozzle, controlling fuel flow.</a:t>
            </a:r>
          </a:p>
          <a:p>
            <a:r>
              <a:rPr lang="en-US" sz="2400"/>
              <a:t>To avoid fire, follow correct safety procedures for fueling the vehicle.</a:t>
            </a:r>
            <a:endParaRPr lang="en-US" sz="2400">
              <a:solidFill>
                <a:schemeClr val="tx1"/>
              </a:solidFill>
              <a:ea typeface="+mn-lt"/>
              <a:cs typeface="+mn-lt"/>
            </a:endParaRPr>
          </a:p>
        </p:txBody>
      </p:sp>
      <p:sp>
        <p:nvSpPr>
          <p:cNvPr id="5" name="Slide Number Placeholder 4">
            <a:extLst>
              <a:ext uri="{FF2B5EF4-FFF2-40B4-BE49-F238E27FC236}">
                <a16:creationId xmlns:a16="http://schemas.microsoft.com/office/drawing/2014/main" id="{CBB1564D-C49F-E94E-A489-FB8F4BE43806}"/>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183</a:t>
            </a:fld>
            <a:endParaRPr lang="en-US"/>
          </a:p>
        </p:txBody>
      </p:sp>
      <p:sp>
        <p:nvSpPr>
          <p:cNvPr id="7" name="Oval 6">
            <a:extLst>
              <a:ext uri="{FF2B5EF4-FFF2-40B4-BE49-F238E27FC236}">
                <a16:creationId xmlns:a16="http://schemas.microsoft.com/office/drawing/2014/main" id="{37F2C1E8-FD4D-BE4C-A76F-1077167C3B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92D372-346F-D043-80D0-D8F887696FB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405200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76795" y="2942216"/>
            <a:ext cx="6858000" cy="754651"/>
          </a:xfrm>
        </p:spPr>
        <p:txBody>
          <a:bodyPr/>
          <a:lstStyle/>
          <a:p>
            <a:r>
              <a:rPr lang="en-US" b="0">
                <a:ea typeface="+mj-lt"/>
                <a:cs typeface="+mj-lt"/>
              </a:rPr>
              <a:t>Unit 5.12 Idling</a:t>
            </a:r>
          </a:p>
        </p:txBody>
      </p:sp>
      <p:sp>
        <p:nvSpPr>
          <p:cNvPr id="9" name="Oval 8">
            <a:extLst>
              <a:ext uri="{FF2B5EF4-FFF2-40B4-BE49-F238E27FC236}">
                <a16:creationId xmlns:a16="http://schemas.microsoft.com/office/drawing/2014/main" id="{7D005F79-8A09-2B46-9676-5498ABBE96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AD9170-4F3A-A049-B6F9-8CDD1D3B92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BB9CD0-8647-0640-A8D2-A0EE0C22823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1F0EF2AC-A53D-9E45-BC9F-3516A2B769A7}"/>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C1.6.</a:t>
            </a:r>
          </a:p>
        </p:txBody>
      </p:sp>
    </p:spTree>
    <p:extLst>
      <p:ext uri="{BB962C8B-B14F-4D97-AF65-F5344CB8AC3E}">
        <p14:creationId xmlns:p14="http://schemas.microsoft.com/office/powerpoint/2010/main" val="37774144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 – Set by Local Jurisdictions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algn="l"/>
            <a:r>
              <a:rPr lang="en-US" b="1">
                <a:solidFill>
                  <a:schemeClr val="tx1"/>
                </a:solidFill>
                <a:ea typeface="+mn-lt"/>
                <a:cs typeface="+mn-lt"/>
              </a:rPr>
              <a:t>2021 MN State Statute: </a:t>
            </a:r>
            <a:r>
              <a:rPr lang="en-US" b="1">
                <a:ea typeface="+mn-lt"/>
                <a:cs typeface="+mn-lt"/>
              </a:rPr>
              <a:t>“</a:t>
            </a:r>
            <a:r>
              <a:rPr lang="en-US">
                <a:solidFill>
                  <a:schemeClr val="tx1"/>
                </a:solidFill>
                <a:ea typeface="+mn-lt"/>
                <a:cs typeface="+mn-lt"/>
              </a:rPr>
              <a:t>All operators of diesel </a:t>
            </a:r>
            <a:r>
              <a:rPr lang="en-US" b="1">
                <a:solidFill>
                  <a:schemeClr val="tx1"/>
                </a:solidFill>
                <a:ea typeface="+mn-lt"/>
                <a:cs typeface="+mn-lt"/>
              </a:rPr>
              <a:t>school buses </a:t>
            </a:r>
            <a:r>
              <a:rPr lang="en-US">
                <a:solidFill>
                  <a:schemeClr val="tx1"/>
                </a:solidFill>
                <a:ea typeface="+mn-lt"/>
                <a:cs typeface="+mn-lt"/>
              </a:rPr>
              <a:t>must minimize, to the extent practical, the idling of school bus engines and exposure of children to diesel exhaust fumes.”</a:t>
            </a:r>
          </a:p>
          <a:p>
            <a:pPr algn="l"/>
            <a:r>
              <a:rPr lang="en-US" b="1">
                <a:solidFill>
                  <a:schemeClr val="tx1"/>
                </a:solidFill>
                <a:ea typeface="+mn-lt"/>
                <a:cs typeface="+mn-lt"/>
              </a:rPr>
              <a:t>Minneapolis: </a:t>
            </a:r>
            <a:r>
              <a:rPr lang="en-US">
                <a:solidFill>
                  <a:schemeClr val="tx1"/>
                </a:solidFill>
                <a:ea typeface="+mn-lt"/>
                <a:cs typeface="+mn-lt"/>
              </a:rPr>
              <a:t>Restricts all non-traffic idling to three minutes per hour (five minutes for diesel trucks and buses) — with some exceptions. You can idle up to 15 minutes in a one-hour period if the outside air temperature is less than zero degrees.</a:t>
            </a:r>
          </a:p>
          <a:p>
            <a:pPr algn="l"/>
            <a:r>
              <a:rPr lang="en-US" b="1">
                <a:solidFill>
                  <a:schemeClr val="tx1"/>
                </a:solidFill>
                <a:ea typeface="+mn-lt"/>
                <a:cs typeface="+mn-lt"/>
              </a:rPr>
              <a:t>Owatonna: </a:t>
            </a:r>
            <a:r>
              <a:rPr lang="en-US">
                <a:solidFill>
                  <a:schemeClr val="tx1"/>
                </a:solidFill>
                <a:ea typeface="+mn-lt"/>
                <a:cs typeface="+mn-lt"/>
              </a:rPr>
              <a:t>No longer than 15 minutes within a 5-hour period in residential districts.</a:t>
            </a:r>
          </a:p>
          <a:p>
            <a:pPr algn="l"/>
            <a:r>
              <a:rPr lang="en-US" b="1">
                <a:solidFill>
                  <a:schemeClr val="tx1"/>
                </a:solidFill>
                <a:ea typeface="+mn-lt"/>
                <a:cs typeface="+mn-lt"/>
              </a:rPr>
              <a:t>St. Cloud: </a:t>
            </a:r>
            <a:r>
              <a:rPr lang="en-US">
                <a:solidFill>
                  <a:schemeClr val="tx1"/>
                </a:solidFill>
                <a:ea typeface="+mn-lt"/>
                <a:cs typeface="+mn-lt"/>
              </a:rPr>
              <a:t>No longer than 5 minutes on West St. Germain from </a:t>
            </a:r>
            <a:br>
              <a:rPr lang="en-US">
                <a:solidFill>
                  <a:schemeClr val="tx1"/>
                </a:solidFill>
                <a:ea typeface="+mn-lt"/>
                <a:cs typeface="+mn-lt"/>
              </a:rPr>
            </a:br>
            <a:r>
              <a:rPr lang="en-US">
                <a:solidFill>
                  <a:schemeClr val="tx1"/>
                </a:solidFill>
                <a:ea typeface="+mn-lt"/>
                <a:cs typeface="+mn-lt"/>
              </a:rPr>
              <a:t>8th Ave. to 10th Ave. </a:t>
            </a:r>
          </a:p>
        </p:txBody>
      </p:sp>
      <p:sp>
        <p:nvSpPr>
          <p:cNvPr id="5" name="Slide Number Placeholder 4">
            <a:extLst>
              <a:ext uri="{FF2B5EF4-FFF2-40B4-BE49-F238E27FC236}">
                <a16:creationId xmlns:a16="http://schemas.microsoft.com/office/drawing/2014/main" id="{0DE4ABA6-1C29-1249-9173-946AA0B442D7}"/>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185</a:t>
            </a:fld>
            <a:endParaRPr lang="en-US"/>
          </a:p>
        </p:txBody>
      </p:sp>
      <p:sp>
        <p:nvSpPr>
          <p:cNvPr id="7" name="Oval 6">
            <a:extLst>
              <a:ext uri="{FF2B5EF4-FFF2-40B4-BE49-F238E27FC236}">
                <a16:creationId xmlns:a16="http://schemas.microsoft.com/office/drawing/2014/main" id="{53934034-3417-DF49-938D-C6E9153302B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90169D-7FA1-B74A-9055-180E4281859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0082307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ea typeface="+mn-lt"/>
                <a:cs typeface="+mn-lt"/>
              </a:rPr>
              <a:t>It’s important to comply with all state and local idling laws. Limiting idling will also have an impact on your fuel savings. </a:t>
            </a:r>
          </a:p>
          <a:p>
            <a:r>
              <a:rPr lang="en-US" sz="2400">
                <a:ea typeface="+mn-lt"/>
                <a:cs typeface="+mn-lt"/>
              </a:rPr>
              <a:t>The consequences of non-compliance include adverse </a:t>
            </a:r>
            <a:br>
              <a:rPr lang="en-US" sz="2400">
                <a:ea typeface="+mn-lt"/>
                <a:cs typeface="+mn-lt"/>
              </a:rPr>
            </a:br>
            <a:r>
              <a:rPr lang="en-US" sz="2400">
                <a:ea typeface="+mn-lt"/>
                <a:cs typeface="+mn-lt"/>
              </a:rPr>
              <a:t>health effects to yourself, your passengers, and others: </a:t>
            </a:r>
          </a:p>
          <a:p>
            <a:pPr lvl="1">
              <a:spcBef>
                <a:spcPts val="750"/>
              </a:spcBef>
            </a:pPr>
            <a:r>
              <a:rPr lang="en-US" sz="2000">
                <a:ea typeface="+mn-lt"/>
                <a:cs typeface="+mn-lt"/>
              </a:rPr>
              <a:t>Vehicle motors release particulate matter, dirt, nitrous oxides, hydrocarbons, carbon monoxide and carbon dioxide into the air. These chemicals are linked to increased rates of cancer, heart and lung disease and asthma and are the major source of human-caused global warming. </a:t>
            </a:r>
          </a:p>
          <a:p>
            <a:pPr lvl="1">
              <a:spcBef>
                <a:spcPts val="750"/>
              </a:spcBef>
            </a:pPr>
            <a:r>
              <a:rPr lang="en-US" sz="2000">
                <a:ea typeface="+mn-lt"/>
                <a:cs typeface="+mn-lt"/>
              </a:rPr>
              <a:t>An idling car emits more pollutants than a moving car, so reducing unnecessary idling is an easy way we can all do something to improve air quality.</a:t>
            </a:r>
            <a:endParaRPr lang="en-US"/>
          </a:p>
        </p:txBody>
      </p:sp>
      <p:sp>
        <p:nvSpPr>
          <p:cNvPr id="5" name="Slide Number Placeholder 4">
            <a:extLst>
              <a:ext uri="{FF2B5EF4-FFF2-40B4-BE49-F238E27FC236}">
                <a16:creationId xmlns:a16="http://schemas.microsoft.com/office/drawing/2014/main" id="{BD64C7E2-9411-074D-B0BC-1428B13DDD0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186</a:t>
            </a:fld>
            <a:endParaRPr lang="en-US"/>
          </a:p>
        </p:txBody>
      </p:sp>
      <p:sp>
        <p:nvSpPr>
          <p:cNvPr id="7" name="Oval 6">
            <a:extLst>
              <a:ext uri="{FF2B5EF4-FFF2-40B4-BE49-F238E27FC236}">
                <a16:creationId xmlns:a16="http://schemas.microsoft.com/office/drawing/2014/main" id="{6D9700EC-69F3-F54F-9895-1106011508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5D0EB4-F58D-F243-A02B-F5CE4FA13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13919401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 – Set by Local Jurisdictions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ea typeface="+mn-lt"/>
                <a:cs typeface="+mn-lt"/>
              </a:rPr>
              <a:t>The consequences of noncompliance may also include penalties.</a:t>
            </a:r>
            <a:endParaRPr lang="en-US">
              <a:ea typeface="+mn-lt"/>
              <a:cs typeface="+mn-lt"/>
            </a:endParaRPr>
          </a:p>
          <a:p>
            <a:r>
              <a:rPr lang="en-US" sz="2400">
                <a:ea typeface="+mn-lt"/>
                <a:cs typeface="+mn-lt"/>
              </a:rPr>
              <a:t>Penalties vary by state and local laws. For example, in Minneapolis the violations are punishable as criminal offenses, which may include fines, depending on the violation. </a:t>
            </a:r>
            <a:endParaRPr lang="en-US">
              <a:cs typeface="Calibri"/>
            </a:endParaRPr>
          </a:p>
        </p:txBody>
      </p:sp>
      <p:sp>
        <p:nvSpPr>
          <p:cNvPr id="5" name="Slide Number Placeholder 4">
            <a:extLst>
              <a:ext uri="{FF2B5EF4-FFF2-40B4-BE49-F238E27FC236}">
                <a16:creationId xmlns:a16="http://schemas.microsoft.com/office/drawing/2014/main" id="{A4E680B4-03C2-C34A-860D-54EC309F5D0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187</a:t>
            </a:fld>
            <a:endParaRPr lang="en-US"/>
          </a:p>
        </p:txBody>
      </p:sp>
      <p:sp>
        <p:nvSpPr>
          <p:cNvPr id="7" name="Oval 6">
            <a:extLst>
              <a:ext uri="{FF2B5EF4-FFF2-40B4-BE49-F238E27FC236}">
                <a16:creationId xmlns:a16="http://schemas.microsoft.com/office/drawing/2014/main" id="{2D4B66B5-E8DE-FD43-8DBF-81F9EC8F26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8A3B23-8F8B-0348-AEAD-54DCCE9B728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0002947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632322"/>
            <a:ext cx="6858000" cy="1729693"/>
          </a:xfrm>
        </p:spPr>
        <p:txBody>
          <a:bodyPr/>
          <a:lstStyle/>
          <a:p>
            <a:r>
              <a:rPr lang="en-US" b="0">
                <a:ea typeface="+mj-lt"/>
                <a:cs typeface="+mj-lt"/>
              </a:rPr>
              <a:t>Unit 5.13 Passenger Safety Awareness Briefing</a:t>
            </a:r>
            <a:endParaRPr lang="en-US" b="0">
              <a:cs typeface="Calibri Light"/>
            </a:endParaRPr>
          </a:p>
        </p:txBody>
      </p:sp>
      <p:sp>
        <p:nvSpPr>
          <p:cNvPr id="5" name="Oval 4">
            <a:extLst>
              <a:ext uri="{FF2B5EF4-FFF2-40B4-BE49-F238E27FC236}">
                <a16:creationId xmlns:a16="http://schemas.microsoft.com/office/drawing/2014/main" id="{EE62901F-FAFC-2340-A97B-D32BFA59FB0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E3443F-B079-534A-A05F-E3D8A56BEC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5DD51F-7538-4548-83C6-F29A656ACF9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Rectangle 7">
            <a:extLst>
              <a:ext uri="{FF2B5EF4-FFF2-40B4-BE49-F238E27FC236}">
                <a16:creationId xmlns:a16="http://schemas.microsoft.com/office/drawing/2014/main" id="{5CD8BCFD-269D-3845-B329-30718E3BC13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EBC88-C448-004A-90F4-C279F52D7529}"/>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C1.8.</a:t>
            </a:r>
          </a:p>
        </p:txBody>
      </p:sp>
    </p:spTree>
    <p:extLst>
      <p:ext uri="{BB962C8B-B14F-4D97-AF65-F5344CB8AC3E}">
        <p14:creationId xmlns:p14="http://schemas.microsoft.com/office/powerpoint/2010/main" val="32080245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b="1">
                <a:ea typeface="+mn-lt"/>
                <a:cs typeface="+mn-lt"/>
              </a:rPr>
              <a:t>Emergency exits </a:t>
            </a:r>
            <a:r>
              <a:rPr lang="en-US" sz="2400">
                <a:ea typeface="+mn-lt"/>
                <a:cs typeface="+mn-lt"/>
              </a:rPr>
              <a:t>- Point out the location of all emergency exits (push-out windows, roof vent, and side door) and explain how to operate them. Emphasize that, whenever possible, the motorcoach door should be the primary exit choice. Encourage able-bodied passengers to assist any injured or mobility-impaired passengers during an emergency evacuation. Provide passengers with sufficient guidance to ensure compliance with FMSCA 49 CFR 392.62, “Safe operation, buses.”</a:t>
            </a:r>
            <a:endParaRPr lang="en-US" sz="2400">
              <a:cs typeface="Calibri"/>
            </a:endParaRPr>
          </a:p>
        </p:txBody>
      </p:sp>
      <p:sp>
        <p:nvSpPr>
          <p:cNvPr id="5" name="Slide Number Placeholder 4">
            <a:extLst>
              <a:ext uri="{FF2B5EF4-FFF2-40B4-BE49-F238E27FC236}">
                <a16:creationId xmlns:a16="http://schemas.microsoft.com/office/drawing/2014/main" id="{AB3E67CD-109F-494A-8589-7061A491996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189</a:t>
            </a:fld>
            <a:endParaRPr lang="en-US"/>
          </a:p>
        </p:txBody>
      </p:sp>
      <p:sp>
        <p:nvSpPr>
          <p:cNvPr id="7" name="Oval 6">
            <a:extLst>
              <a:ext uri="{FF2B5EF4-FFF2-40B4-BE49-F238E27FC236}">
                <a16:creationId xmlns:a16="http://schemas.microsoft.com/office/drawing/2014/main" id="{D36B6A27-27BF-0F4B-95FA-8129879919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F5DD36-1744-B546-A3CA-327CCEDE8AF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40596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25625"/>
            <a:ext cx="7886700" cy="369332"/>
          </a:xfrm>
        </p:spPr>
        <p:txBody>
          <a:bodyPr/>
          <a:lstStyle/>
          <a:p>
            <a:pPr marL="0" indent="0">
              <a:buNone/>
            </a:pPr>
            <a:r>
              <a:rPr lang="en-US" sz="1800">
                <a:cs typeface="Calibri"/>
              </a:rPr>
              <a:t> Video: </a:t>
            </a:r>
            <a:r>
              <a:rPr lang="en-US" sz="1800">
                <a:cs typeface="Calibri"/>
                <a:hlinkClick r:id="rId3"/>
              </a:rPr>
              <a:t>How a MN Weigh Station Operates 2016.</a:t>
            </a:r>
            <a:r>
              <a:rPr lang="en-US" sz="1800">
                <a:cs typeface="Calibri"/>
              </a:rPr>
              <a:t> MnDOT —10:22 minutes</a:t>
            </a:r>
          </a:p>
          <a:p>
            <a:pPr marL="0" indent="0">
              <a:buNone/>
            </a:pPr>
            <a:endParaRPr lang="en-US" sz="1800"/>
          </a:p>
        </p:txBody>
      </p:sp>
      <p:sp>
        <p:nvSpPr>
          <p:cNvPr id="10" name="Slide Number Placeholder 9">
            <a:extLst>
              <a:ext uri="{FF2B5EF4-FFF2-40B4-BE49-F238E27FC236}">
                <a16:creationId xmlns:a16="http://schemas.microsoft.com/office/drawing/2014/main" id="{6E435841-726E-5D42-A244-E5040AF3E06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a:t>
            </a:fld>
            <a:endParaRPr lang="en-US"/>
          </a:p>
        </p:txBody>
      </p:sp>
      <p:pic>
        <p:nvPicPr>
          <p:cNvPr id="8" name="Online Media 7" descr="How a Mn  Weigh Station Operates 2016">
            <a:hlinkClick r:id="" action="ppaction://media"/>
            <a:extLst>
              <a:ext uri="{FF2B5EF4-FFF2-40B4-BE49-F238E27FC236}">
                <a16:creationId xmlns:a16="http://schemas.microsoft.com/office/drawing/2014/main" id="{26D8AF1E-CAB5-2348-85F4-0BA9782BAF6D}"/>
              </a:ext>
            </a:extLst>
          </p:cNvPr>
          <p:cNvPicPr>
            <a:picLocks noRot="1" noChangeAspect="1"/>
          </p:cNvPicPr>
          <p:nvPr>
            <a:videoFile r:link="rId1"/>
          </p:nvPr>
        </p:nvPicPr>
        <p:blipFill>
          <a:blip r:embed="rId4"/>
          <a:stretch>
            <a:fillRect/>
          </a:stretch>
        </p:blipFill>
        <p:spPr>
          <a:xfrm>
            <a:off x="1327971" y="2383285"/>
            <a:ext cx="6207761" cy="3507385"/>
          </a:xfrm>
          <a:prstGeom prst="rect">
            <a:avLst/>
          </a:prstGeom>
        </p:spPr>
      </p:pic>
      <p:sp>
        <p:nvSpPr>
          <p:cNvPr id="9" name="TextBox 8">
            <a:extLst>
              <a:ext uri="{FF2B5EF4-FFF2-40B4-BE49-F238E27FC236}">
                <a16:creationId xmlns:a16="http://schemas.microsoft.com/office/drawing/2014/main" id="{D6C43697-70E8-894A-8A2F-887531FDCD7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E5A1D1D6-CCF9-044E-914E-556671070750}"/>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9104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b="1">
                <a:ea typeface="+mn-lt"/>
                <a:cs typeface="+mn-lt"/>
              </a:rPr>
              <a:t>Seat Belt Use </a:t>
            </a:r>
            <a:r>
              <a:rPr lang="en-US">
                <a:ea typeface="+mn-lt"/>
                <a:cs typeface="+mn-lt"/>
              </a:rPr>
              <a:t>- If equipped, recommend the use of shoulder/lap seat belts whenever passengers occupy any seating position.</a:t>
            </a:r>
          </a:p>
          <a:p>
            <a:r>
              <a:rPr lang="en-US" b="1">
                <a:ea typeface="+mn-lt"/>
                <a:cs typeface="+mn-lt"/>
              </a:rPr>
              <a:t>Emergency Contact </a:t>
            </a:r>
            <a:r>
              <a:rPr lang="en-US">
                <a:ea typeface="+mn-lt"/>
                <a:cs typeface="+mn-lt"/>
              </a:rPr>
              <a:t>- Advise passengers to call 911 by cellular telephone in the event of an emergency.</a:t>
            </a:r>
          </a:p>
          <a:p>
            <a:r>
              <a:rPr lang="en-US" b="1">
                <a:ea typeface="+mn-lt"/>
                <a:cs typeface="+mn-lt"/>
              </a:rPr>
              <a:t>Driver Direction </a:t>
            </a:r>
            <a:r>
              <a:rPr lang="en-US">
                <a:ea typeface="+mn-lt"/>
                <a:cs typeface="+mn-lt"/>
              </a:rPr>
              <a:t>- Advise passengers to look to the driver for direction and follow his/her instructions.</a:t>
            </a:r>
          </a:p>
          <a:p>
            <a:r>
              <a:rPr lang="en-US" b="1">
                <a:ea typeface="+mn-lt"/>
                <a:cs typeface="+mn-lt"/>
              </a:rPr>
              <a:t>Fire Extinguisher </a:t>
            </a:r>
            <a:r>
              <a:rPr lang="en-US">
                <a:ea typeface="+mn-lt"/>
                <a:cs typeface="+mn-lt"/>
              </a:rPr>
              <a:t>- Point out the location of the fire extinguisher.</a:t>
            </a:r>
          </a:p>
          <a:p>
            <a:r>
              <a:rPr lang="en-US" b="1">
                <a:ea typeface="+mn-lt"/>
                <a:cs typeface="+mn-lt"/>
              </a:rPr>
              <a:t>Restroom Emergency Push Button or Switch </a:t>
            </a:r>
            <a:r>
              <a:rPr lang="en-US">
                <a:ea typeface="+mn-lt"/>
                <a:cs typeface="+mn-lt"/>
              </a:rPr>
              <a:t>- Inform motorcoach passengers of the emergency signal device in the restroom.</a:t>
            </a:r>
          </a:p>
        </p:txBody>
      </p:sp>
      <p:sp>
        <p:nvSpPr>
          <p:cNvPr id="5" name="Slide Number Placeholder 4">
            <a:extLst>
              <a:ext uri="{FF2B5EF4-FFF2-40B4-BE49-F238E27FC236}">
                <a16:creationId xmlns:a16="http://schemas.microsoft.com/office/drawing/2014/main" id="{77C03FD5-8B7F-3147-B78A-14E46992508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190</a:t>
            </a:fld>
            <a:endParaRPr lang="en-US"/>
          </a:p>
        </p:txBody>
      </p:sp>
      <p:sp>
        <p:nvSpPr>
          <p:cNvPr id="7" name="Oval 6">
            <a:extLst>
              <a:ext uri="{FF2B5EF4-FFF2-40B4-BE49-F238E27FC236}">
                <a16:creationId xmlns:a16="http://schemas.microsoft.com/office/drawing/2014/main" id="{D7190158-DAA6-C140-825F-00402B8B88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90D44A-2DC1-E242-9AB1-410CFB1D37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93053837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b="1">
                <a:ea typeface="+mn-lt"/>
                <a:cs typeface="+mn-lt"/>
              </a:rPr>
              <a:t>Avoiding Slips and Falls </a:t>
            </a:r>
            <a:r>
              <a:rPr lang="en-US" sz="2400">
                <a:ea typeface="+mn-lt"/>
                <a:cs typeface="+mn-lt"/>
              </a:rPr>
              <a:t>- Warn passengers to exercise care when boarding and exiting the motorcoach and to use the handrail when ascending or descending steps. Encourage passengers to remain seated as much as possible while the motorcoach is in motion. If it is necessary to walk while the motorcoach is moving, passengers should always use handrails and supports.</a:t>
            </a:r>
          </a:p>
          <a:p>
            <a:pPr marL="0" indent="0">
              <a:buNone/>
            </a:pPr>
            <a:br>
              <a:rPr lang="en-US"/>
            </a:br>
            <a:br>
              <a:rPr lang="en-US" sz="24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76A95503-315B-2648-9146-69B81C7C23F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191</a:t>
            </a:fld>
            <a:endParaRPr lang="en-US"/>
          </a:p>
        </p:txBody>
      </p:sp>
      <p:sp>
        <p:nvSpPr>
          <p:cNvPr id="7" name="Oval 6">
            <a:extLst>
              <a:ext uri="{FF2B5EF4-FFF2-40B4-BE49-F238E27FC236}">
                <a16:creationId xmlns:a16="http://schemas.microsoft.com/office/drawing/2014/main" id="{5DAB4E38-0740-C741-9747-423876F662C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1E9661-6953-1849-BBFF-8E344640639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2559554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561696"/>
            <a:ext cx="6858000" cy="1729693"/>
          </a:xfrm>
        </p:spPr>
        <p:txBody>
          <a:bodyPr/>
          <a:lstStyle/>
          <a:p>
            <a:r>
              <a:rPr lang="en-US" b="0">
                <a:ea typeface="+mj-lt"/>
                <a:cs typeface="+mj-lt"/>
              </a:rPr>
              <a:t>Unit 5.14 Passenger Management </a:t>
            </a:r>
            <a:br>
              <a:rPr lang="en-US" b="0">
                <a:ea typeface="+mj-lt"/>
                <a:cs typeface="+mj-lt"/>
              </a:rPr>
            </a:br>
            <a:endParaRPr lang="en-US" sz="1800" b="0">
              <a:cs typeface="Calibri Light"/>
            </a:endParaRPr>
          </a:p>
        </p:txBody>
      </p:sp>
      <p:sp>
        <p:nvSpPr>
          <p:cNvPr id="5" name="Oval 4">
            <a:extLst>
              <a:ext uri="{FF2B5EF4-FFF2-40B4-BE49-F238E27FC236}">
                <a16:creationId xmlns:a16="http://schemas.microsoft.com/office/drawing/2014/main" id="{5FF8DACF-AC4F-1341-A2C6-A6DF106B8F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D06597-E5A1-CE4F-9569-6DAFC034F6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704223-686D-EB4A-86D5-9363D8446D1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0CF1868C-7267-4C44-BA7B-7911BD3F4357}"/>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C1.9.</a:t>
            </a:r>
          </a:p>
        </p:txBody>
      </p:sp>
    </p:spTree>
    <p:extLst>
      <p:ext uri="{BB962C8B-B14F-4D97-AF65-F5344CB8AC3E}">
        <p14:creationId xmlns:p14="http://schemas.microsoft.com/office/powerpoint/2010/main" val="3227048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Procedures for safe loading of passengers</a:t>
            </a:r>
            <a:endParaRPr lang="en-US"/>
          </a:p>
          <a:p>
            <a:r>
              <a:rPr lang="en-US" sz="2000">
                <a:ea typeface="+mn-lt"/>
                <a:cs typeface="+mn-lt"/>
              </a:rPr>
              <a:t>Select a safe loading area and position the vehicle so passengers have a short, clear path to the vehicle’s entrance.</a:t>
            </a:r>
          </a:p>
          <a:p>
            <a:r>
              <a:rPr lang="en-US" sz="2000">
                <a:ea typeface="+mn-lt"/>
                <a:cs typeface="+mn-lt"/>
              </a:rPr>
              <a:t>Keep passengers away from hazards such as benches, sewer grates, or other obstacles that can create hazards while boarding</a:t>
            </a:r>
          </a:p>
          <a:p>
            <a:r>
              <a:rPr lang="en-US" sz="2000">
                <a:ea typeface="+mn-lt"/>
                <a:cs typeface="+mn-lt"/>
              </a:rPr>
              <a:t>If you’re stopped on a roadway engage your four-way flashers</a:t>
            </a:r>
          </a:p>
          <a:p>
            <a:r>
              <a:rPr lang="en-US" sz="2000">
                <a:ea typeface="+mn-lt"/>
                <a:cs typeface="+mn-lt"/>
              </a:rPr>
              <a:t>If you will need to use a wheelchair lift, park the vehicle where the lift can be used and accessed. </a:t>
            </a:r>
          </a:p>
          <a:p>
            <a:r>
              <a:rPr lang="en-US" sz="2000">
                <a:ea typeface="+mn-lt"/>
                <a:cs typeface="+mn-lt"/>
              </a:rPr>
              <a:t>Stay by the loading door so you can assist any passengers who need it. </a:t>
            </a:r>
            <a:endParaRPr lang="en-US" sz="2400">
              <a:cs typeface="Calibri"/>
            </a:endParaRPr>
          </a:p>
        </p:txBody>
      </p:sp>
      <p:sp>
        <p:nvSpPr>
          <p:cNvPr id="5" name="Slide Number Placeholder 4">
            <a:extLst>
              <a:ext uri="{FF2B5EF4-FFF2-40B4-BE49-F238E27FC236}">
                <a16:creationId xmlns:a16="http://schemas.microsoft.com/office/drawing/2014/main" id="{4C3424C3-C5AD-404C-A0C0-B4E23C2167D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193</a:t>
            </a:fld>
            <a:endParaRPr lang="en-US"/>
          </a:p>
        </p:txBody>
      </p:sp>
      <p:sp>
        <p:nvSpPr>
          <p:cNvPr id="7" name="Oval 6">
            <a:extLst>
              <a:ext uri="{FF2B5EF4-FFF2-40B4-BE49-F238E27FC236}">
                <a16:creationId xmlns:a16="http://schemas.microsoft.com/office/drawing/2014/main" id="{6728184F-2062-4442-8112-AB98305BA8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985B3E-4DFA-BE41-B529-8C08A5BA4CE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4644545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Procedures for safe unloading of passengers</a:t>
            </a:r>
            <a:endParaRPr lang="en-US"/>
          </a:p>
          <a:p>
            <a:r>
              <a:rPr lang="en-US" sz="2000">
                <a:ea typeface="+mn-lt"/>
                <a:cs typeface="+mn-lt"/>
              </a:rPr>
              <a:t>Select a safe location that avoids the need for passengers to cross in front of or behind the vehicle into traffic. </a:t>
            </a:r>
          </a:p>
          <a:p>
            <a:r>
              <a:rPr lang="en-US" sz="2000">
                <a:ea typeface="+mn-lt"/>
                <a:cs typeface="+mn-lt"/>
              </a:rPr>
              <a:t>If you’re parked on a roadway, engage four-way flashers</a:t>
            </a:r>
          </a:p>
          <a:p>
            <a:r>
              <a:rPr lang="en-US" sz="2000">
                <a:ea typeface="+mn-lt"/>
                <a:cs typeface="+mn-lt"/>
              </a:rPr>
              <a:t>Do not open the exit door until you have assessed the exit area to see if it is safe to exit. Warn passengers about any hazards. </a:t>
            </a:r>
          </a:p>
          <a:p>
            <a:r>
              <a:rPr lang="en-US" sz="2000">
                <a:ea typeface="+mn-lt"/>
                <a:cs typeface="+mn-lt"/>
              </a:rPr>
              <a:t>Stay near the door to assist any passengers who need it. </a:t>
            </a:r>
            <a:br>
              <a:rPr lang="en-US" sz="20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CBA04690-A9CC-B04A-A12C-456364B4FE9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194</a:t>
            </a:fld>
            <a:endParaRPr lang="en-US"/>
          </a:p>
        </p:txBody>
      </p:sp>
      <p:sp>
        <p:nvSpPr>
          <p:cNvPr id="7" name="Oval 6">
            <a:extLst>
              <a:ext uri="{FF2B5EF4-FFF2-40B4-BE49-F238E27FC236}">
                <a16:creationId xmlns:a16="http://schemas.microsoft.com/office/drawing/2014/main" id="{FACA7013-C083-374A-95CF-817C9665C3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D73219-703A-584B-BED0-268025AF48F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7901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sz="2400" b="1">
                <a:ea typeface="+mn-lt"/>
                <a:cs typeface="+mn-lt"/>
              </a:rPr>
              <a:t>Rules for Standing Passengers </a:t>
            </a:r>
            <a:endParaRPr lang="en-US" sz="2400">
              <a:cs typeface="Calibri"/>
            </a:endParaRPr>
          </a:p>
          <a:p>
            <a:r>
              <a:rPr lang="en-US" sz="2400">
                <a:ea typeface="+mn-lt"/>
                <a:cs typeface="+mn-lt"/>
              </a:rPr>
              <a:t>Some vehicles allow “standees” meaning passengers who ride while standing in a designated area</a:t>
            </a:r>
          </a:p>
          <a:p>
            <a:r>
              <a:rPr lang="en-US" sz="2400">
                <a:ea typeface="+mn-lt"/>
                <a:cs typeface="+mn-lt"/>
              </a:rPr>
              <a:t>Do not drive while any passengers are in front of the “standee line.” Passengers must always be behind that line when the vehicle is moving. </a:t>
            </a:r>
          </a:p>
          <a:p>
            <a:r>
              <a:rPr lang="en-US" sz="2400">
                <a:ea typeface="+mn-lt"/>
                <a:cs typeface="+mn-lt"/>
              </a:rPr>
              <a:t>The standee line will be located just behind the driver’s seat and will be marked on the floor. </a:t>
            </a:r>
            <a:br>
              <a:rPr lang="en-US" sz="2400">
                <a:ea typeface="+mn-lt"/>
                <a:cs typeface="+mn-lt"/>
              </a:rPr>
            </a:br>
            <a:endParaRPr lang="en-US" sz="2800">
              <a:cs typeface="Calibri"/>
            </a:endParaRPr>
          </a:p>
        </p:txBody>
      </p:sp>
      <p:sp>
        <p:nvSpPr>
          <p:cNvPr id="5" name="Slide Number Placeholder 4">
            <a:extLst>
              <a:ext uri="{FF2B5EF4-FFF2-40B4-BE49-F238E27FC236}">
                <a16:creationId xmlns:a16="http://schemas.microsoft.com/office/drawing/2014/main" id="{24844E39-BA4B-2048-9BDC-FA3FD7EC064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195</a:t>
            </a:fld>
            <a:endParaRPr lang="en-US"/>
          </a:p>
        </p:txBody>
      </p:sp>
      <p:sp>
        <p:nvSpPr>
          <p:cNvPr id="7" name="Oval 6">
            <a:extLst>
              <a:ext uri="{FF2B5EF4-FFF2-40B4-BE49-F238E27FC236}">
                <a16:creationId xmlns:a16="http://schemas.microsoft.com/office/drawing/2014/main" id="{9FA8BFF2-DB39-494D-98C0-35F486E863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FCBEC0-BB9F-6140-B6E3-3F31798EE2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0714529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How to deal with disruptive passengers. </a:t>
            </a:r>
          </a:p>
          <a:p>
            <a:pPr marL="0" indent="0">
              <a:buNone/>
            </a:pPr>
            <a:r>
              <a:rPr lang="en-US" i="1">
                <a:ea typeface="+mn-lt"/>
                <a:cs typeface="+mn-lt"/>
              </a:rPr>
              <a:t>Your employer may have specific policies and procedures for dealing with disruptive passengers, here are some general guidelines: </a:t>
            </a:r>
            <a:endParaRPr lang="en-US"/>
          </a:p>
          <a:p>
            <a:endParaRPr lang="en-US">
              <a:ea typeface="+mn-lt"/>
              <a:cs typeface="+mn-lt"/>
            </a:endParaRPr>
          </a:p>
          <a:p>
            <a:r>
              <a:rPr lang="en-US">
                <a:ea typeface="+mn-lt"/>
                <a:cs typeface="+mn-lt"/>
              </a:rPr>
              <a:t>Every situation will be different. You will need to use your best judgement and people skills to try to defuse the situation and keep your passengers safe. </a:t>
            </a:r>
          </a:p>
          <a:p>
            <a:r>
              <a:rPr lang="en-US">
                <a:ea typeface="+mn-lt"/>
                <a:cs typeface="+mn-lt"/>
              </a:rPr>
              <a:t>Never attempt to deal with a confrontational or combative passenger while the vehicle is in motion.</a:t>
            </a:r>
            <a:br>
              <a:rPr lang="en-US"/>
            </a:br>
            <a:br>
              <a:rPr lang="en-US">
                <a:ea typeface="+mn-lt"/>
                <a:cs typeface="+mn-lt"/>
              </a:rPr>
            </a:br>
            <a:endParaRPr lang="en-US">
              <a:ea typeface="+mn-lt"/>
              <a:cs typeface="+mn-lt"/>
            </a:endParaRPr>
          </a:p>
          <a:p>
            <a:pPr marL="0" indent="0">
              <a:buNone/>
            </a:pPr>
            <a:endParaRPr lang="en-US">
              <a:cs typeface="Calibri"/>
            </a:endParaRPr>
          </a:p>
        </p:txBody>
      </p:sp>
      <p:sp>
        <p:nvSpPr>
          <p:cNvPr id="5" name="Slide Number Placeholder 4">
            <a:extLst>
              <a:ext uri="{FF2B5EF4-FFF2-40B4-BE49-F238E27FC236}">
                <a16:creationId xmlns:a16="http://schemas.microsoft.com/office/drawing/2014/main" id="{3919C2D9-CE44-8E4D-B1B5-80B49A798941}"/>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196</a:t>
            </a:fld>
            <a:endParaRPr lang="en-US"/>
          </a:p>
        </p:txBody>
      </p:sp>
      <p:sp>
        <p:nvSpPr>
          <p:cNvPr id="7" name="Oval 6">
            <a:extLst>
              <a:ext uri="{FF2B5EF4-FFF2-40B4-BE49-F238E27FC236}">
                <a16:creationId xmlns:a16="http://schemas.microsoft.com/office/drawing/2014/main" id="{867C37E6-7CB2-4240-9B72-AEE4ABEDE0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803792-43FF-7344-95BE-14F1F419A8C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6608698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How to deal with disruptive passengers. </a:t>
            </a:r>
          </a:p>
          <a:p>
            <a:r>
              <a:rPr lang="en-US"/>
              <a:t>Do your best to de-escalate the situation. If a passenger yells, do not yell back. Respond with a calm and assertive tone and non-threatening body language. </a:t>
            </a:r>
            <a:endParaRPr lang="en-US" sz="2400"/>
          </a:p>
          <a:p>
            <a:r>
              <a:rPr lang="en-US"/>
              <a:t>Use clear statements that inform the passenger of the rules and reflect their frustrations, so they know that you understand them. </a:t>
            </a:r>
            <a:endParaRPr lang="en-US" sz="2400"/>
          </a:p>
          <a:p>
            <a:r>
              <a:rPr lang="en-US"/>
              <a:t>If the situation becomes physical, you may decide to involve law enforcement. Follow your employer’s procedure to contact law enforcement and notify your employer. </a:t>
            </a:r>
            <a:endParaRPr lang="en-US" sz="2400"/>
          </a:p>
          <a:p>
            <a:r>
              <a:rPr lang="en-US">
                <a:cs typeface="Calibri"/>
              </a:rPr>
              <a:t>If the combative individual is near the front of the bus, attempt to persuade them to exit the bus. If they’re near the rear, you may need to use the front of the bus to evacuate other passengers. </a:t>
            </a:r>
            <a:endParaRPr lang="en-US"/>
          </a:p>
          <a:p>
            <a:r>
              <a:rPr lang="en-US"/>
              <a:t>Remember: your job is to protect yourself and your passengers. </a:t>
            </a:r>
            <a:br>
              <a:rPr lang="en-US"/>
            </a:br>
            <a:br>
              <a:rPr lang="en-US" sz="24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CCD46D98-78BE-C544-9C8A-3600C9CB22A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197</a:t>
            </a:fld>
            <a:endParaRPr lang="en-US"/>
          </a:p>
        </p:txBody>
      </p:sp>
      <p:sp>
        <p:nvSpPr>
          <p:cNvPr id="7" name="Oval 6">
            <a:extLst>
              <a:ext uri="{FF2B5EF4-FFF2-40B4-BE49-F238E27FC236}">
                <a16:creationId xmlns:a16="http://schemas.microsoft.com/office/drawing/2014/main" id="{05E40509-6FA8-0748-9EC0-A7CC5F8343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39F9C9-BA9D-7A42-97FF-A08F7CF2E78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8833970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321280" y="2995423"/>
            <a:ext cx="6858000" cy="1729693"/>
          </a:xfrm>
        </p:spPr>
        <p:txBody>
          <a:bodyPr/>
          <a:lstStyle/>
          <a:p>
            <a:r>
              <a:rPr lang="en-US" b="0">
                <a:ea typeface="+mj-lt"/>
                <a:cs typeface="+mj-lt"/>
              </a:rPr>
              <a:t>Unit 5.15 Americans With Disabilities Act (ADA) Compliance </a:t>
            </a:r>
            <a:endParaRPr lang="en-US" b="0">
              <a:cs typeface="Calibri Light"/>
            </a:endParaRPr>
          </a:p>
        </p:txBody>
      </p:sp>
      <p:sp>
        <p:nvSpPr>
          <p:cNvPr id="5" name="Oval 4">
            <a:extLst>
              <a:ext uri="{FF2B5EF4-FFF2-40B4-BE49-F238E27FC236}">
                <a16:creationId xmlns:a16="http://schemas.microsoft.com/office/drawing/2014/main" id="{171C8BEE-CF60-7447-A659-A0966E5CC6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43A9C42-1893-8B4A-A2A6-4604E8937F1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0F47BC-93F0-F44C-AE77-F3CE58581F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3D3C71E6-02F9-E54A-A13D-E927AD39D28D}"/>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C1.10.</a:t>
            </a:r>
          </a:p>
        </p:txBody>
      </p:sp>
    </p:spTree>
    <p:extLst>
      <p:ext uri="{BB962C8B-B14F-4D97-AF65-F5344CB8AC3E}">
        <p14:creationId xmlns:p14="http://schemas.microsoft.com/office/powerpoint/2010/main" val="13344586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What is the ADA?</a:t>
            </a:r>
            <a:endParaRPr lang="en-US" b="0"/>
          </a:p>
        </p:txBody>
      </p:sp>
      <p:sp>
        <p:nvSpPr>
          <p:cNvPr id="3" name="Content Placeholder 2"/>
          <p:cNvSpPr>
            <a:spLocks noGrp="1"/>
          </p:cNvSpPr>
          <p:nvPr>
            <p:ph idx="1"/>
          </p:nvPr>
        </p:nvSpPr>
        <p:spPr/>
        <p:txBody>
          <a:bodyPr/>
          <a:lstStyle/>
          <a:p>
            <a:pPr marL="0" indent="0">
              <a:buNone/>
            </a:pPr>
            <a:endParaRPr lang="en-US" sz="3600"/>
          </a:p>
          <a:p>
            <a:pPr marL="0" indent="0">
              <a:buNone/>
            </a:pPr>
            <a:r>
              <a:rPr lang="en-US" sz="3600"/>
              <a:t>The ADA is an extensive civil rights law designed to remove barriers that prevent individuals with disabilities from enjoying the same opportunities that are available to persons without disabilities.</a:t>
            </a:r>
          </a:p>
          <a:p>
            <a:pPr marL="0" indent="0">
              <a:buNone/>
            </a:pPr>
            <a:endParaRPr lang="en-US" sz="3600"/>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199</a:t>
            </a:fld>
            <a:endParaRPr lang="en-US"/>
          </a:p>
        </p:txBody>
      </p:sp>
      <p:sp>
        <p:nvSpPr>
          <p:cNvPr id="6" name="Oval 5">
            <a:extLst>
              <a:ext uri="{FF2B5EF4-FFF2-40B4-BE49-F238E27FC236}">
                <a16:creationId xmlns:a16="http://schemas.microsoft.com/office/drawing/2014/main" id="{A8F6A572-5A1D-254F-8C86-4D84723B2C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ED6242-3352-AB46-A003-D782254FDAC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18450-E6CB-4E44-9EA9-C8B26483D9D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4459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55970" y="1440012"/>
            <a:ext cx="6858000" cy="795567"/>
          </a:xfrm>
        </p:spPr>
        <p:txBody>
          <a:bodyPr/>
          <a:lstStyle/>
          <a:p>
            <a:r>
              <a:rPr lang="en-US" b="0">
                <a:ea typeface="+mj-lt"/>
                <a:cs typeface="+mj-lt"/>
              </a:rPr>
              <a:t>Symbols Guide</a:t>
            </a:r>
            <a:endParaRPr lang="en-US" b="0">
              <a:cs typeface="Calibri Light"/>
            </a:endParaRPr>
          </a:p>
        </p:txBody>
      </p:sp>
      <p:sp>
        <p:nvSpPr>
          <p:cNvPr id="2" name="Rectangle 1">
            <a:extLst>
              <a:ext uri="{FF2B5EF4-FFF2-40B4-BE49-F238E27FC236}">
                <a16:creationId xmlns:a16="http://schemas.microsoft.com/office/drawing/2014/main" id="{825F1AC5-A30B-4C26-994C-025AA31877F7}"/>
              </a:ext>
            </a:extLst>
          </p:cNvPr>
          <p:cNvSpPr/>
          <p:nvPr/>
        </p:nvSpPr>
        <p:spPr>
          <a:xfrm>
            <a:off x="1619090" y="5346757"/>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6" name="Oval 5">
            <a:extLst>
              <a:ext uri="{FF2B5EF4-FFF2-40B4-BE49-F238E27FC236}">
                <a16:creationId xmlns:a16="http://schemas.microsoft.com/office/drawing/2014/main" id="{10430312-1090-405B-AF52-47ED9756637C}"/>
              </a:ext>
            </a:extLst>
          </p:cNvPr>
          <p:cNvSpPr/>
          <p:nvPr/>
        </p:nvSpPr>
        <p:spPr>
          <a:xfrm>
            <a:off x="2753918" y="269527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EE2961-D938-4A6F-9032-2C7F69F52EF6}"/>
              </a:ext>
            </a:extLst>
          </p:cNvPr>
          <p:cNvSpPr/>
          <p:nvPr/>
        </p:nvSpPr>
        <p:spPr>
          <a:xfrm>
            <a:off x="2755249" y="3353219"/>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4E49760-8A29-47FB-A218-3BB0F4DC815B}"/>
              </a:ext>
            </a:extLst>
          </p:cNvPr>
          <p:cNvSpPr/>
          <p:nvPr/>
        </p:nvSpPr>
        <p:spPr>
          <a:xfrm>
            <a:off x="2769016" y="4026540"/>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A01E95-F7EE-4128-A27A-C36ECDE4E79F}"/>
              </a:ext>
            </a:extLst>
          </p:cNvPr>
          <p:cNvSpPr txBox="1"/>
          <p:nvPr/>
        </p:nvSpPr>
        <p:spPr>
          <a:xfrm>
            <a:off x="3415075" y="267077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B </a:t>
            </a:r>
            <a:endParaRPr lang="en-US"/>
          </a:p>
        </p:txBody>
      </p:sp>
      <p:sp>
        <p:nvSpPr>
          <p:cNvPr id="10" name="TextBox 9">
            <a:extLst>
              <a:ext uri="{FF2B5EF4-FFF2-40B4-BE49-F238E27FC236}">
                <a16:creationId xmlns:a16="http://schemas.microsoft.com/office/drawing/2014/main" id="{F61B680A-20D2-420D-9DFA-85B73B00B0BD}"/>
              </a:ext>
            </a:extLst>
          </p:cNvPr>
          <p:cNvSpPr txBox="1"/>
          <p:nvPr/>
        </p:nvSpPr>
        <p:spPr>
          <a:xfrm>
            <a:off x="3394573" y="3328721"/>
            <a:ext cx="3369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Calibri"/>
                <a:ea typeface="Open Sans"/>
                <a:cs typeface="Open Sans"/>
              </a:rPr>
              <a:t>Passenger Endorsement</a:t>
            </a:r>
          </a:p>
        </p:txBody>
      </p:sp>
      <p:sp>
        <p:nvSpPr>
          <p:cNvPr id="11" name="TextBox 10">
            <a:extLst>
              <a:ext uri="{FF2B5EF4-FFF2-40B4-BE49-F238E27FC236}">
                <a16:creationId xmlns:a16="http://schemas.microsoft.com/office/drawing/2014/main" id="{0FC17F21-00F3-42A2-9EA6-2BE0D24DF062}"/>
              </a:ext>
            </a:extLst>
          </p:cNvPr>
          <p:cNvSpPr txBox="1"/>
          <p:nvPr/>
        </p:nvSpPr>
        <p:spPr>
          <a:xfrm>
            <a:off x="3415074" y="400204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A </a:t>
            </a:r>
            <a:endParaRPr lang="en-US"/>
          </a:p>
        </p:txBody>
      </p:sp>
      <p:sp>
        <p:nvSpPr>
          <p:cNvPr id="12" name="TextBox 11">
            <a:extLst>
              <a:ext uri="{FF2B5EF4-FFF2-40B4-BE49-F238E27FC236}">
                <a16:creationId xmlns:a16="http://schemas.microsoft.com/office/drawing/2014/main" id="{27B79416-36F5-4891-8602-F244C7FBF71A}"/>
              </a:ext>
            </a:extLst>
          </p:cNvPr>
          <p:cNvSpPr txBox="1"/>
          <p:nvPr/>
        </p:nvSpPr>
        <p:spPr>
          <a:xfrm>
            <a:off x="4442319" y="5205715"/>
            <a:ext cx="38920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Not relevant to public transit, but you must still train on this for ELDT</a:t>
            </a:r>
            <a:endParaRPr lang="en-US"/>
          </a:p>
        </p:txBody>
      </p:sp>
      <p:sp>
        <p:nvSpPr>
          <p:cNvPr id="5" name="TextBox 4">
            <a:extLst>
              <a:ext uri="{FF2B5EF4-FFF2-40B4-BE49-F238E27FC236}">
                <a16:creationId xmlns:a16="http://schemas.microsoft.com/office/drawing/2014/main" id="{9080930B-6939-4353-83C4-9762C7610C84}"/>
              </a:ext>
            </a:extLst>
          </p:cNvPr>
          <p:cNvSpPr txBox="1"/>
          <p:nvPr/>
        </p:nvSpPr>
        <p:spPr>
          <a:xfrm>
            <a:off x="2764729" y="2672469"/>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5B257023-6961-4D1D-96C4-5B115F49F1F8}"/>
              </a:ext>
            </a:extLst>
          </p:cNvPr>
          <p:cNvSpPr txBox="1"/>
          <p:nvPr/>
        </p:nvSpPr>
        <p:spPr>
          <a:xfrm>
            <a:off x="2769853" y="3333437"/>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D1E2671B-5AC8-422E-BC95-F903EB846CF4}"/>
              </a:ext>
            </a:extLst>
          </p:cNvPr>
          <p:cNvSpPr txBox="1"/>
          <p:nvPr/>
        </p:nvSpPr>
        <p:spPr>
          <a:xfrm>
            <a:off x="2769851" y="3999987"/>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610C6401-A71B-49A0-AB63-F54EEC360A5B}"/>
              </a:ext>
            </a:extLst>
          </p:cNvPr>
          <p:cNvSpPr/>
          <p:nvPr/>
        </p:nvSpPr>
        <p:spPr>
          <a:xfrm>
            <a:off x="2769294" y="4668616"/>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4BBE7801-AF87-4D4D-8645-C30D78EC89BC}"/>
              </a:ext>
            </a:extLst>
          </p:cNvPr>
          <p:cNvSpPr txBox="1"/>
          <p:nvPr/>
        </p:nvSpPr>
        <p:spPr>
          <a:xfrm>
            <a:off x="3379194" y="463248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B to A </a:t>
            </a:r>
            <a:endParaRPr lang="en-US"/>
          </a:p>
        </p:txBody>
      </p:sp>
      <p:sp>
        <p:nvSpPr>
          <p:cNvPr id="18" name="TextBox 17">
            <a:extLst>
              <a:ext uri="{FF2B5EF4-FFF2-40B4-BE49-F238E27FC236}">
                <a16:creationId xmlns:a16="http://schemas.microsoft.com/office/drawing/2014/main" id="{73E0F04F-BD3F-41D4-8D10-DE37A8A90883}"/>
              </a:ext>
            </a:extLst>
          </p:cNvPr>
          <p:cNvSpPr txBox="1"/>
          <p:nvPr/>
        </p:nvSpPr>
        <p:spPr>
          <a:xfrm>
            <a:off x="2718597" y="4691938"/>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0065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r>
              <a:rPr lang="en-US" sz="1800" dirty="0"/>
              <a:t>ALL vehicles rated 10,000 GVW or more are required to stop at open weigh stations for inspections. They may wave you through or they may inspect your vehicle. </a:t>
            </a:r>
          </a:p>
          <a:p>
            <a:r>
              <a:rPr lang="en-US" sz="1800" dirty="0"/>
              <a:t>There are only a handful of weigh stations in MN, so this will not affect many buses. At the weigh station you could be subject to an inspection similar to DOT roadside inspections.</a:t>
            </a:r>
            <a:endParaRPr lang="en-US" sz="1800" dirty="0">
              <a:cs typeface="Calibri"/>
            </a:endParaRPr>
          </a:p>
          <a:p>
            <a:pPr marL="0" indent="0">
              <a:buNone/>
            </a:pPr>
            <a:r>
              <a:rPr lang="en-US" sz="1800" b="1" dirty="0"/>
              <a:t>DOT inspections — what to expect: </a:t>
            </a:r>
            <a:endParaRPr lang="en-US" sz="1800" b="1" dirty="0">
              <a:cs typeface="Calibri"/>
            </a:endParaRPr>
          </a:p>
          <a:p>
            <a:r>
              <a:rPr lang="en-US" sz="1800" dirty="0"/>
              <a:t>They may pull you over for something as simple as a headlight out, or just a random stop.  </a:t>
            </a:r>
            <a:endParaRPr lang="en-US" sz="1800" dirty="0">
              <a:cs typeface="Calibri"/>
            </a:endParaRPr>
          </a:p>
          <a:p>
            <a:r>
              <a:rPr lang="en-US" sz="1800" dirty="0"/>
              <a:t>This is a roadside inspection: they will look for basics like lights, </a:t>
            </a:r>
            <a:r>
              <a:rPr lang="en-US" sz="1800" dirty="0" err="1"/>
              <a:t>Q’Straint</a:t>
            </a:r>
            <a:r>
              <a:rPr lang="en-US" sz="1800" dirty="0"/>
              <a:t> placement, tires, etc. </a:t>
            </a:r>
            <a:endParaRPr lang="en-US" sz="1800" dirty="0">
              <a:cs typeface="Calibri"/>
            </a:endParaRPr>
          </a:p>
          <a:p>
            <a:r>
              <a:rPr lang="en-US" sz="1800" dirty="0"/>
              <a:t>They will also interview the driver looking for signs of intoxication etc. They can also show up at your shop at any time to inspect any buses you have in house. </a:t>
            </a:r>
            <a:endParaRPr lang="en-US" sz="1800" dirty="0">
              <a:cs typeface="Calibri"/>
            </a:endParaRPr>
          </a:p>
        </p:txBody>
      </p:sp>
      <p:sp>
        <p:nvSpPr>
          <p:cNvPr id="9" name="Slide Number Placeholder 8">
            <a:extLst>
              <a:ext uri="{FF2B5EF4-FFF2-40B4-BE49-F238E27FC236}">
                <a16:creationId xmlns:a16="http://schemas.microsoft.com/office/drawing/2014/main" id="{1BB58A34-44C7-BD46-AEF6-2836DB440237}"/>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20</a:t>
            </a:fld>
            <a:endParaRPr lang="en-US"/>
          </a:p>
        </p:txBody>
      </p:sp>
      <p:sp>
        <p:nvSpPr>
          <p:cNvPr id="8" name="TextBox 7">
            <a:extLst>
              <a:ext uri="{FF2B5EF4-FFF2-40B4-BE49-F238E27FC236}">
                <a16:creationId xmlns:a16="http://schemas.microsoft.com/office/drawing/2014/main" id="{0946C5D5-9E77-A845-BD46-7E9A2070A9A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Rectangle 9">
            <a:extLst>
              <a:ext uri="{FF2B5EF4-FFF2-40B4-BE49-F238E27FC236}">
                <a16:creationId xmlns:a16="http://schemas.microsoft.com/office/drawing/2014/main" id="{474F2A40-B822-2D49-AD07-E64A850038F6}"/>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0137391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pPr>
              <a:buNone/>
            </a:pPr>
            <a:r>
              <a:rPr lang="en-US" sz="2400" b="1"/>
              <a:t>A substantial part of the ADA covers:</a:t>
            </a:r>
            <a:endParaRPr lang="en-US" sz="2400" b="1">
              <a:cs typeface="Calibri"/>
            </a:endParaRPr>
          </a:p>
          <a:p>
            <a:r>
              <a:rPr lang="en-US" sz="2400"/>
              <a:t>any public entity that provides designated public transportation or intercity or commuter rail transportation; </a:t>
            </a:r>
          </a:p>
          <a:p>
            <a:r>
              <a:rPr lang="en-US" sz="2400"/>
              <a:t>any private entity that provides specified public transportation; </a:t>
            </a:r>
            <a:endParaRPr lang="en-US" sz="2400">
              <a:cs typeface="Calibri"/>
            </a:endParaRPr>
          </a:p>
          <a:p>
            <a:r>
              <a:rPr lang="en-US" sz="2400"/>
              <a:t>any private entity that is not primarily engaged in the business of transporting people but operates a demand responsive or fixed route system. </a:t>
            </a:r>
            <a:endParaRPr lang="en-US" sz="2400">
              <a:cs typeface="Calibri" panose="020F0502020204030204"/>
            </a:endParaRPr>
          </a:p>
          <a:p>
            <a:pPr>
              <a:buNone/>
            </a:pPr>
            <a:endParaRPr lang="en-US" sz="24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 </a:t>
            </a:r>
            <a:fld id="{F65EB6D9-0055-40C0-B36E-48039CA07B30}" type="slidenum">
              <a:rPr lang="en-US" smtClean="0"/>
              <a:pPr/>
              <a:t>200</a:t>
            </a:fld>
            <a:endParaRPr lang="en-US"/>
          </a:p>
        </p:txBody>
      </p:sp>
      <p:sp>
        <p:nvSpPr>
          <p:cNvPr id="6" name="Oval 5">
            <a:extLst>
              <a:ext uri="{FF2B5EF4-FFF2-40B4-BE49-F238E27FC236}">
                <a16:creationId xmlns:a16="http://schemas.microsoft.com/office/drawing/2014/main" id="{A8F6A572-5A1D-254F-8C86-4D84723B2C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ED6242-3352-AB46-A003-D782254FDAC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18450-E6CB-4E44-9EA9-C8B26483D9D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925844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8ECB-4E7E-FB40-968E-DB4B22FE71FB}"/>
              </a:ext>
            </a:extLst>
          </p:cNvPr>
          <p:cNvSpPr>
            <a:spLocks noGrp="1"/>
          </p:cNvSpPr>
          <p:nvPr>
            <p:ph type="title"/>
          </p:nvPr>
        </p:nvSpPr>
        <p:spPr/>
        <p:txBody>
          <a:bodyPr/>
          <a:lstStyle/>
          <a:p>
            <a:r>
              <a:rPr lang="en-US"/>
              <a:t>ADA Compliance</a:t>
            </a:r>
          </a:p>
        </p:txBody>
      </p:sp>
      <p:sp>
        <p:nvSpPr>
          <p:cNvPr id="3" name="Content Placeholder 2"/>
          <p:cNvSpPr>
            <a:spLocks noGrp="1"/>
          </p:cNvSpPr>
          <p:nvPr>
            <p:ph idx="1"/>
          </p:nvPr>
        </p:nvSpPr>
        <p:spPr/>
        <p:txBody>
          <a:bodyPr/>
          <a:lstStyle/>
          <a:p>
            <a:pPr marL="0" indent="0">
              <a:buNone/>
            </a:pPr>
            <a:r>
              <a:rPr lang="en-US" sz="2800">
                <a:cs typeface="Calibri Light"/>
              </a:rPr>
              <a:t>In general, the law prohibits public entities from denying individuals with disabilities the opportunity to use transportation services, if the individuals are capable of using the system.</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201</a:t>
            </a:fld>
            <a:endParaRPr lang="en-US"/>
          </a:p>
        </p:txBody>
      </p:sp>
      <p:sp>
        <p:nvSpPr>
          <p:cNvPr id="4" name="Oval 3">
            <a:extLst>
              <a:ext uri="{FF2B5EF4-FFF2-40B4-BE49-F238E27FC236}">
                <a16:creationId xmlns:a16="http://schemas.microsoft.com/office/drawing/2014/main" id="{1A72B249-79DF-AA4B-880E-9584826C74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7DB32ED-5E3B-B245-BC97-62919DC1D9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030284-BC8E-C24A-BDAD-C9BF24D132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7026552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r>
              <a:rPr lang="en-US" sz="2400"/>
              <a:t>The law requires that all buses be built with an accessible entrance, lift or ramp, securement areas</a:t>
            </a:r>
            <a:r>
              <a:rPr lang="uk-UA" sz="2400"/>
              <a:t> &amp; </a:t>
            </a:r>
            <a:r>
              <a:rPr lang="en-US" sz="2400"/>
              <a:t>securement systems.</a:t>
            </a:r>
            <a:endParaRPr lang="en-US" sz="2400">
              <a:cs typeface="Calibri" panose="020F0502020204030204"/>
            </a:endParaRPr>
          </a:p>
          <a:p>
            <a:r>
              <a:rPr lang="en-US" sz="2400"/>
              <a:t>The ADA requires operators to assist</a:t>
            </a:r>
            <a:r>
              <a:rPr lang="uk-UA" sz="2400"/>
              <a:t> &amp; </a:t>
            </a:r>
            <a:r>
              <a:rPr lang="en-US" sz="2400"/>
              <a:t>be courteous to passengers with disabilities</a:t>
            </a:r>
            <a:r>
              <a:rPr lang="uk-UA" sz="2400"/>
              <a:t> &amp; </a:t>
            </a:r>
            <a:r>
              <a:rPr lang="en-US" sz="2400"/>
              <a:t>also to permit service animals on the vehicles.</a:t>
            </a:r>
          </a:p>
          <a:p>
            <a:r>
              <a:rPr lang="en-US" sz="2400"/>
              <a:t>It is not a violation of the ADA, or discrimination, to refuse to provide service to an individual with a disability because that individual engages in violent, seriously disruptive, or illegal conduct.  </a:t>
            </a:r>
            <a:endParaRPr lang="en-US" sz="2400">
              <a:cs typeface="Calibri" panose="020F0502020204030204"/>
            </a:endParaRPr>
          </a:p>
          <a:p>
            <a:endParaRPr lang="en-US" sz="2400">
              <a:cs typeface="Calibri" panose="020F0502020204030204"/>
            </a:endParaRPr>
          </a:p>
          <a:p>
            <a:endParaRPr lang="en-US" sz="2400">
              <a:cs typeface="Calibri" panose="020F0502020204030204"/>
            </a:endParaRPr>
          </a:p>
          <a:p>
            <a:endParaRPr lang="en-US" sz="2400">
              <a:cs typeface="Calibri" panose="020F0502020204030204"/>
            </a:endParaRPr>
          </a:p>
          <a:p>
            <a:endParaRPr lang="en-US" sz="24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202</a:t>
            </a:fld>
            <a:endParaRPr lang="en-US"/>
          </a:p>
        </p:txBody>
      </p:sp>
      <p:sp>
        <p:nvSpPr>
          <p:cNvPr id="6" name="Oval 5">
            <a:extLst>
              <a:ext uri="{FF2B5EF4-FFF2-40B4-BE49-F238E27FC236}">
                <a16:creationId xmlns:a16="http://schemas.microsoft.com/office/drawing/2014/main" id="{B6D9D9CD-4ABE-3F41-BC73-DCE021A750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868165-20EE-5C46-B67F-AB28182513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13FB1-12C4-C24A-846C-09C96BB9785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9596328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BE568F-D8DB-48B5-918E-16093313E429}"/>
              </a:ext>
            </a:extLst>
          </p:cNvPr>
          <p:cNvSpPr>
            <a:spLocks noGrp="1"/>
          </p:cNvSpPr>
          <p:nvPr>
            <p:ph type="title"/>
          </p:nvPr>
        </p:nvSpPr>
        <p:spPr/>
        <p:txBody>
          <a:bodyPr/>
          <a:lstStyle/>
          <a:p>
            <a:r>
              <a:rPr lang="en-US" b="0">
                <a:cs typeface="Calibri Light"/>
              </a:rPr>
              <a:t>ADA Compliance</a:t>
            </a:r>
            <a:endParaRPr lang="en-US" b="0"/>
          </a:p>
        </p:txBody>
      </p:sp>
      <p:sp>
        <p:nvSpPr>
          <p:cNvPr id="3" name="Content Placeholder 2"/>
          <p:cNvSpPr>
            <a:spLocks noGrp="1"/>
          </p:cNvSpPr>
          <p:nvPr>
            <p:ph idx="1"/>
          </p:nvPr>
        </p:nvSpPr>
        <p:spPr/>
        <p:txBody>
          <a:bodyPr wrap="square" anchor="t">
            <a:normAutofit/>
          </a:bodyPr>
          <a:lstStyle/>
          <a:p>
            <a:pPr marL="0" indent="0">
              <a:buNone/>
            </a:pPr>
            <a:r>
              <a:rPr lang="en-US" sz="2800"/>
              <a:t>ADA Section (37.5(h))</a:t>
            </a:r>
          </a:p>
          <a:p>
            <a:endParaRPr lang="en-US" sz="2800"/>
          </a:p>
          <a:p>
            <a:pPr marL="0" indent="0">
              <a:buNone/>
            </a:pPr>
            <a:r>
              <a:rPr lang="en-US" sz="2800"/>
              <a:t>“Service may not be refused solely because the individual’s disability results in appearance or involuntary behavior that may offend, annoy, or inconvenience employees or other passengers of the transit system.” </a:t>
            </a:r>
          </a:p>
          <a:p>
            <a:endParaRPr lang="en-US" sz="1800" b="1"/>
          </a:p>
        </p:txBody>
      </p:sp>
      <p:sp>
        <p:nvSpPr>
          <p:cNvPr id="12" name="Slide Number Placeholder 3">
            <a:extLst>
              <a:ext uri="{FF2B5EF4-FFF2-40B4-BE49-F238E27FC236}">
                <a16:creationId xmlns:a16="http://schemas.microsoft.com/office/drawing/2014/main" id="{B03AA261-296A-4277-923B-8DB6DDDB7EF4}"/>
              </a:ext>
            </a:extLst>
          </p:cNvPr>
          <p:cNvSpPr>
            <a:spLocks noGrp="1"/>
          </p:cNvSpPr>
          <p:nvPr>
            <p:ph type="sldNum" sz="quarter" idx="10"/>
          </p:nvPr>
        </p:nvSpPr>
        <p:spPr/>
        <p:txBody>
          <a:bodyPr/>
          <a:lstStyle/>
          <a:p>
            <a:pPr>
              <a:spcAft>
                <a:spcPts val="600"/>
              </a:spcAft>
              <a:defRPr/>
            </a:pPr>
            <a:r>
              <a:rPr lang="en-US"/>
              <a:t> / </a:t>
            </a:r>
            <a:fld id="{5E95E51F-7BE0-40B9-9982-033A63A612CB}" type="slidenum">
              <a:rPr lang="en-US" smtClean="0"/>
              <a:pPr>
                <a:spcAft>
                  <a:spcPts val="600"/>
                </a:spcAft>
                <a:defRPr/>
              </a:pPr>
              <a:t>203</a:t>
            </a:fld>
            <a:endParaRPr lang="en-US"/>
          </a:p>
        </p:txBody>
      </p:sp>
      <p:sp>
        <p:nvSpPr>
          <p:cNvPr id="5" name="Slide Number Placeholder 4" hidden="1"/>
          <p:cNvSpPr>
            <a:spLocks noGrp="1"/>
          </p:cNvSpPr>
          <p:nvPr>
            <p:ph type="sldNum" sz="quarter" idx="4294967295"/>
          </p:nvPr>
        </p:nvSpPr>
        <p:spPr>
          <a:xfrm>
            <a:off x="8382000" y="6416675"/>
            <a:ext cx="762000" cy="365125"/>
          </a:xfrm>
          <a:prstGeom prst="rect">
            <a:avLst/>
          </a:prstGeom>
        </p:spPr>
        <p:txBody>
          <a:bodyPr/>
          <a:lstStyle/>
          <a:p>
            <a:pPr>
              <a:spcAft>
                <a:spcPts val="600"/>
              </a:spcAft>
            </a:pPr>
            <a:fld id="{F65EB6D9-0055-40C0-B36E-48039CA07B30}" type="slidenum">
              <a:rPr lang="en-US" smtClean="0"/>
              <a:pPr>
                <a:spcAft>
                  <a:spcPts val="600"/>
                </a:spcAft>
              </a:pPr>
              <a:t>203</a:t>
            </a:fld>
            <a:endParaRPr lang="en-US"/>
          </a:p>
        </p:txBody>
      </p:sp>
      <p:sp>
        <p:nvSpPr>
          <p:cNvPr id="6" name="Oval 5">
            <a:extLst>
              <a:ext uri="{FF2B5EF4-FFF2-40B4-BE49-F238E27FC236}">
                <a16:creationId xmlns:a16="http://schemas.microsoft.com/office/drawing/2014/main" id="{935FBDE6-3DBF-EF44-8DA4-2F8517D7039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C3C716-CC67-4144-9E23-BD71DAD53B9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EEFD38-AE23-7E4A-884F-D5A13049EBC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411761098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r>
              <a:rPr lang="en-US"/>
              <a:t>The ADA prohibits operators from passing customers with disabilities at stops</a:t>
            </a:r>
            <a:r>
              <a:rPr lang="uk-UA"/>
              <a:t> &amp; </a:t>
            </a:r>
            <a:r>
              <a:rPr lang="en-US"/>
              <a:t>requires drivers to make audible stop an announcements</a:t>
            </a:r>
            <a:endParaRPr lang="en-US">
              <a:cs typeface="Calibri" panose="020F0502020204030204"/>
            </a:endParaRPr>
          </a:p>
          <a:p>
            <a:r>
              <a:rPr lang="en-US"/>
              <a:t>The entity is not required to enforce a request for non-disabled or non-elderly passengers to move from priority seating areas or wheelchair securement locations. (37.167(j)(3))</a:t>
            </a:r>
          </a:p>
          <a:p>
            <a:r>
              <a:rPr lang="en-US"/>
              <a:t>The professional driver/operator must know how to operate all accessible features on the vehicle.</a:t>
            </a:r>
            <a:endParaRPr lang="en-US">
              <a:cs typeface="Calibri" panose="020F0502020204030204"/>
            </a:endParaRPr>
          </a:p>
          <a:p>
            <a:r>
              <a:rPr lang="en-US"/>
              <a:t>You must ask passengers if they need assistance</a:t>
            </a:r>
            <a:r>
              <a:rPr lang="uk-UA"/>
              <a:t> &amp; </a:t>
            </a:r>
            <a:r>
              <a:rPr lang="en-US"/>
              <a:t>specifically what type of assistance they may require.</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204</a:t>
            </a:fld>
            <a:endParaRPr lang="en-US"/>
          </a:p>
        </p:txBody>
      </p:sp>
      <p:sp>
        <p:nvSpPr>
          <p:cNvPr id="6" name="Oval 5">
            <a:extLst>
              <a:ext uri="{FF2B5EF4-FFF2-40B4-BE49-F238E27FC236}">
                <a16:creationId xmlns:a16="http://schemas.microsoft.com/office/drawing/2014/main" id="{B288B2A6-D4AC-6A48-9FAC-67CB015CDE6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B45058-D166-C347-B741-8C13B146CA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AD3646-163C-E844-8707-CA698396073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348876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2800"/>
              <a:t>The ADA requires service be provided to a Personal Care Attendant (PCA).</a:t>
            </a:r>
            <a:endParaRPr lang="en-US" sz="2800">
              <a:cs typeface="Calibri" panose="020F0502020204030204"/>
            </a:endParaRPr>
          </a:p>
          <a:p>
            <a:r>
              <a:rPr lang="en-US" sz="2800"/>
              <a:t>In a paratransit operation, the PCA is not required to pay.</a:t>
            </a:r>
            <a:endParaRPr lang="en-US" sz="2800">
              <a:cs typeface="Calibri" panose="020F0502020204030204"/>
            </a:endParaRPr>
          </a:p>
          <a:p>
            <a:r>
              <a:rPr lang="en-US" sz="2800"/>
              <a:t>This fare exemption does not apply to fixed route operation.</a:t>
            </a:r>
            <a:endParaRPr lang="en-US" sz="28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205</a:t>
            </a:fld>
            <a:endParaRPr lang="en-US"/>
          </a:p>
        </p:txBody>
      </p:sp>
      <p:sp>
        <p:nvSpPr>
          <p:cNvPr id="5" name="Oval 4">
            <a:extLst>
              <a:ext uri="{FF2B5EF4-FFF2-40B4-BE49-F238E27FC236}">
                <a16:creationId xmlns:a16="http://schemas.microsoft.com/office/drawing/2014/main" id="{2ED9994D-10D9-2D41-B727-61205208C4B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CB7E44-9341-3B4A-A022-BF2068BB0A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6D3E74-8C81-BC4A-AE52-5109A99FF89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093865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2800" b="1"/>
              <a:t>Requirements Under the Law</a:t>
            </a:r>
          </a:p>
          <a:p>
            <a:pPr>
              <a:buFont typeface="Arial" panose="05000000000000000000" pitchFamily="2" charset="2"/>
              <a:buChar char="•"/>
            </a:pPr>
            <a:r>
              <a:rPr lang="en-US" sz="2800"/>
              <a:t>The ADA states that a vehicle operator must use the accessibility related equipment in the vehicle. </a:t>
            </a:r>
            <a:endParaRPr lang="en-US" sz="2800">
              <a:cs typeface="Calibri" panose="020F0502020204030204"/>
            </a:endParaRPr>
          </a:p>
          <a:p>
            <a:pPr>
              <a:buFont typeface="Arial" panose="05000000000000000000" pitchFamily="2" charset="2"/>
              <a:buChar char="•"/>
            </a:pPr>
            <a:r>
              <a:rPr lang="en-US" sz="2800" dirty="0"/>
              <a:t>Permit passengers with disabilities who do not use wheelchairs or other mobility devices, including standees, </a:t>
            </a:r>
            <a:r>
              <a:rPr lang="en-US" sz="2800"/>
              <a:t>to use the lift.</a:t>
            </a:r>
            <a:endParaRPr lang="en-US" sz="2800">
              <a:cs typeface="Calibri" panose="020F0502020204030204"/>
            </a:endParaRPr>
          </a:p>
          <a:p>
            <a:endParaRPr lang="en-US" sz="2800">
              <a:cs typeface="Calibri" panose="020F0502020204030204"/>
            </a:endParaRPr>
          </a:p>
          <a:p>
            <a:pPr marL="480060" indent="-342900"/>
            <a:endParaRPr lang="en-US" sz="28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206</a:t>
            </a:fld>
            <a:endParaRPr lang="en-US"/>
          </a:p>
        </p:txBody>
      </p:sp>
      <p:sp>
        <p:nvSpPr>
          <p:cNvPr id="5" name="Oval 4">
            <a:extLst>
              <a:ext uri="{FF2B5EF4-FFF2-40B4-BE49-F238E27FC236}">
                <a16:creationId xmlns:a16="http://schemas.microsoft.com/office/drawing/2014/main" id="{CCD39B3B-21CC-8547-8CE8-D7727E59A3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978626-D2DB-364B-A257-B085AA894A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F7841-D5A3-E244-8DB2-B82F11EECD6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396250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en-US" b="1" dirty="0">
                <a:cs typeface="Calibri"/>
              </a:rPr>
              <a:t>Assisting Passengers with Mobility Issues</a:t>
            </a:r>
          </a:p>
          <a:p>
            <a:pPr>
              <a:lnSpc>
                <a:spcPct val="110000"/>
              </a:lnSpc>
            </a:pPr>
            <a:r>
              <a:rPr lang="en-US" dirty="0">
                <a:cs typeface="Calibri"/>
              </a:rPr>
              <a:t>Always ask your passenger if they would like assistance. </a:t>
            </a:r>
            <a:endParaRPr lang="en-US" b="1">
              <a:cs typeface="Calibri"/>
            </a:endParaRPr>
          </a:p>
          <a:p>
            <a:pPr>
              <a:lnSpc>
                <a:spcPct val="110000"/>
              </a:lnSpc>
            </a:pPr>
            <a:r>
              <a:rPr lang="en-US" dirty="0">
                <a:cs typeface="Calibri"/>
              </a:rPr>
              <a:t>A passenger should never have to ask for assistance because the driver failed to offer it. </a:t>
            </a:r>
          </a:p>
          <a:p>
            <a:pPr>
              <a:lnSpc>
                <a:spcPct val="110000"/>
              </a:lnSpc>
            </a:pPr>
            <a:r>
              <a:rPr lang="en-US" dirty="0">
                <a:cs typeface="Calibri"/>
              </a:rPr>
              <a:t>Different wheelchairs operate differently within a vehicle. Medline Standard and Jazzy Select Wheelchairs are not designed to be used as a seat on the bus. You cannot require it, but you can recommend the passenger be moved to a vehicle seat and the wheelchair secured. </a:t>
            </a:r>
            <a:endParaRPr lang="en-US" dirty="0">
              <a:ea typeface="+mn-lt"/>
              <a:cs typeface="+mn-lt"/>
            </a:endParaRPr>
          </a:p>
          <a:p>
            <a:pPr>
              <a:lnSpc>
                <a:spcPct val="110000"/>
              </a:lnSpc>
            </a:pPr>
            <a:r>
              <a:rPr lang="en-US" dirty="0">
                <a:ea typeface="+mn-lt"/>
                <a:cs typeface="+mn-lt"/>
              </a:rPr>
              <a:t>There is a wheelchair available on the market that is safe to use as a seat in a moving vehicle. That chair is a WC19. That standard was created by the Rehabilitation Engineering and Assistive Technology Society of North America (RESNA) and accepted as a Federal Motor Vehicle Safety Standard by the National Highway Traffic Safety Administration (NHTSA).</a:t>
            </a:r>
            <a:r>
              <a:rPr lang="en-US" dirty="0">
                <a:cs typeface="Calibri"/>
              </a:rPr>
              <a:t> This chair has been tested under crash conditions and is safe for an individual to sit in while riding. </a:t>
            </a:r>
            <a:endParaRPr lang="en-US" sz="1800" dirty="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207</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BC0E25D-A2E5-404B-84CB-1612E328C1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6D7AAE-2B12-CC4C-8736-8FB67B5F5AB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02636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a:bodyPr>
          <a:lstStyle/>
          <a:p>
            <a:pPr marL="0" indent="0">
              <a:buNone/>
            </a:pPr>
            <a:r>
              <a:rPr lang="en-US" sz="2000" b="1">
                <a:cs typeface="Calibri"/>
              </a:rPr>
              <a:t>Lift Operation</a:t>
            </a:r>
            <a:endParaRPr lang="en-US" sz="2000"/>
          </a:p>
          <a:p>
            <a:pPr marL="171450" lvl="1">
              <a:spcBef>
                <a:spcPts val="750"/>
              </a:spcBef>
            </a:pPr>
            <a:r>
              <a:rPr lang="en-US" sz="2000">
                <a:ea typeface="+mn-lt"/>
                <a:cs typeface="+mn-lt"/>
              </a:rPr>
              <a:t>Some wheelchairs weigh more than 600 lbs. when occupied. </a:t>
            </a:r>
          </a:p>
          <a:p>
            <a:r>
              <a:rPr lang="en-US" sz="2000">
                <a:ea typeface="+mn-lt"/>
                <a:cs typeface="+mn-lt"/>
              </a:rPr>
              <a:t>At a minimum, all occupied wheelchairs weighing up to 600 pounds and measuring 30 inches in width and 48 inches in length </a:t>
            </a:r>
            <a:r>
              <a:rPr lang="en-US" sz="2000" i="1">
                <a:ea typeface="+mn-lt"/>
                <a:cs typeface="+mn-lt"/>
              </a:rPr>
              <a:t>(formerly known as a “common wheelchair”)</a:t>
            </a:r>
            <a:r>
              <a:rPr lang="en-US" sz="2000">
                <a:ea typeface="+mn-lt"/>
                <a:cs typeface="+mn-lt"/>
              </a:rPr>
              <a:t> must be transported. </a:t>
            </a:r>
          </a:p>
          <a:p>
            <a:pPr marL="171450" lvl="1">
              <a:spcBef>
                <a:spcPts val="750"/>
              </a:spcBef>
            </a:pPr>
            <a:r>
              <a:rPr lang="en-US" sz="2000">
                <a:ea typeface="+mn-lt"/>
                <a:cs typeface="+mn-lt"/>
              </a:rPr>
              <a:t>If a lift has the minimum design load of 600 pounds, there is no requirement for an agency to transport a heavier occupied device. </a:t>
            </a:r>
            <a:r>
              <a:rPr lang="en-US" sz="2000">
                <a:cs typeface="Calibri"/>
              </a:rPr>
              <a:t>Do not guess and do not weigh the passenger. </a:t>
            </a:r>
          </a:p>
          <a:p>
            <a:pPr marL="171450" lvl="1">
              <a:spcBef>
                <a:spcPts val="750"/>
              </a:spcBef>
            </a:pPr>
            <a:r>
              <a:rPr lang="en-US" sz="2000">
                <a:cs typeface="Calibri"/>
              </a:rPr>
              <a:t>If the device fits on the lift and the lift raises, transport the passenger and the device. </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208</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5167B10-D36A-5E46-A313-F89CB5B276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29BA68-F7B9-9B42-8B92-264C287CED9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094876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a:bodyPr>
          <a:lstStyle/>
          <a:p>
            <a:pPr marL="0" indent="0">
              <a:buNone/>
            </a:pPr>
            <a:r>
              <a:rPr lang="en-US" sz="2000" b="1"/>
              <a:t>Lift Operations</a:t>
            </a:r>
          </a:p>
          <a:p>
            <a:r>
              <a:rPr lang="en-US" sz="2000"/>
              <a:t>Operate the lift, or ramp, at all stops when needed or requested.</a:t>
            </a:r>
            <a:endParaRPr lang="en-US" sz="2000">
              <a:cs typeface="Calibri"/>
            </a:endParaRPr>
          </a:p>
          <a:p>
            <a:r>
              <a:rPr lang="en-US" sz="2000"/>
              <a:t>Immediately report lift, or ramp, failures.</a:t>
            </a:r>
            <a:endParaRPr lang="en-US" sz="2000">
              <a:cs typeface="Calibri"/>
            </a:endParaRPr>
          </a:p>
          <a:p>
            <a:r>
              <a:rPr lang="en-US" sz="2000"/>
              <a:t>Allow passengers with disabilities to board the lift either forward or backwards.</a:t>
            </a:r>
            <a:endParaRPr lang="en-US" sz="2000">
              <a:cs typeface="Calibri"/>
            </a:endParaRPr>
          </a:p>
          <a:p>
            <a:r>
              <a:rPr lang="en-US" sz="2000"/>
              <a:t>Transport any mobility device that fits on the lift, or ramp,</a:t>
            </a:r>
            <a:r>
              <a:rPr lang="uk-UA" sz="2000"/>
              <a:t> &amp; </a:t>
            </a:r>
            <a:r>
              <a:rPr lang="en-US" sz="2000"/>
              <a:t>within the “envelope” for securement.</a:t>
            </a:r>
            <a:endParaRPr lang="en-US" sz="2000">
              <a:cs typeface="Calibri"/>
            </a:endParaRPr>
          </a:p>
          <a:p>
            <a:pPr lvl="2">
              <a:lnSpc>
                <a:spcPct val="90000"/>
              </a:lnSpc>
              <a:spcBef>
                <a:spcPts val="750"/>
              </a:spcBef>
              <a:buNone/>
            </a:pPr>
            <a:endParaRPr lang="en-US" sz="2000">
              <a:cs typeface="Calibri"/>
            </a:endParaRPr>
          </a:p>
          <a:p>
            <a:pPr>
              <a:buNone/>
            </a:pPr>
            <a:endParaRPr lang="en-US" sz="20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209</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45AA1F-95C7-0640-BEBD-851A2EA206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104017-3C1F-7348-9F78-DC64633C454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9263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Map&#10;&#10;Description automatically generated">
            <a:extLst>
              <a:ext uri="{FF2B5EF4-FFF2-40B4-BE49-F238E27FC236}">
                <a16:creationId xmlns:a16="http://schemas.microsoft.com/office/drawing/2014/main" id="{7769CA58-4CA9-4855-956F-E1E2508B9570}"/>
              </a:ext>
            </a:extLst>
          </p:cNvPr>
          <p:cNvPicPr>
            <a:picLocks noChangeAspect="1"/>
          </p:cNvPicPr>
          <p:nvPr/>
        </p:nvPicPr>
        <p:blipFill>
          <a:blip r:embed="rId2"/>
          <a:stretch>
            <a:fillRect/>
          </a:stretch>
        </p:blipFill>
        <p:spPr>
          <a:xfrm>
            <a:off x="2165780" y="1471257"/>
            <a:ext cx="4191215" cy="5182348"/>
          </a:xfrm>
          <a:prstGeom prst="rect">
            <a:avLst/>
          </a:prstGeom>
        </p:spPr>
      </p:pic>
      <p:sp>
        <p:nvSpPr>
          <p:cNvPr id="9" name="Oval 8">
            <a:extLst>
              <a:ext uri="{FF2B5EF4-FFF2-40B4-BE49-F238E27FC236}">
                <a16:creationId xmlns:a16="http://schemas.microsoft.com/office/drawing/2014/main" id="{68BB2C9D-62F3-9F41-91F9-029BD7FB95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58946F-7253-2F47-825A-EEEDB520DFA2}"/>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76EA10-5C9F-0B46-8D4F-E66A90B668D1}"/>
              </a:ext>
            </a:extLst>
          </p:cNvPr>
          <p:cNvSpPr>
            <a:spLocks noGrp="1"/>
          </p:cNvSpPr>
          <p:nvPr>
            <p:ph type="title"/>
          </p:nvPr>
        </p:nvSpPr>
        <p:spPr/>
        <p:txBody>
          <a:bodyPr/>
          <a:lstStyle/>
          <a:p>
            <a:r>
              <a:rPr lang="en-US"/>
              <a:t>Orientation</a:t>
            </a:r>
          </a:p>
        </p:txBody>
      </p:sp>
      <p:sp>
        <p:nvSpPr>
          <p:cNvPr id="2" name="Slide Number Placeholder 1">
            <a:extLst>
              <a:ext uri="{FF2B5EF4-FFF2-40B4-BE49-F238E27FC236}">
                <a16:creationId xmlns:a16="http://schemas.microsoft.com/office/drawing/2014/main" id="{45925316-E898-E743-BFB9-73212858463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21</a:t>
            </a:fld>
            <a:endParaRPr lang="en-US"/>
          </a:p>
        </p:txBody>
      </p:sp>
      <p:sp>
        <p:nvSpPr>
          <p:cNvPr id="8" name="TextBox 7">
            <a:extLst>
              <a:ext uri="{FF2B5EF4-FFF2-40B4-BE49-F238E27FC236}">
                <a16:creationId xmlns:a16="http://schemas.microsoft.com/office/drawing/2014/main" id="{50185662-B7AD-E94B-B9E1-9E2B2594A68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26617485-A532-3D4A-B232-4A50F64A427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5060171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a:p>
        </p:txBody>
      </p:sp>
      <p:sp>
        <p:nvSpPr>
          <p:cNvPr id="3" name="Content Placeholder 2"/>
          <p:cNvSpPr>
            <a:spLocks noGrp="1"/>
          </p:cNvSpPr>
          <p:nvPr>
            <p:ph idx="1"/>
          </p:nvPr>
        </p:nvSpPr>
        <p:spPr/>
        <p:txBody>
          <a:bodyPr>
            <a:normAutofit/>
          </a:bodyPr>
          <a:lstStyle/>
          <a:p>
            <a:r>
              <a:rPr lang="en-US"/>
              <a:t>Secure mobility devices using the available securement system. </a:t>
            </a:r>
            <a:br>
              <a:rPr lang="en-US"/>
            </a:br>
            <a:r>
              <a:rPr lang="en-US" b="1"/>
              <a:t>If the mobility device absolutely cannot be secured using the existing securement system, explain to the passenger that he or she is not secured. If the passenger still wants to be transported, you must provide the ride. </a:t>
            </a:r>
            <a:endParaRPr lang="en-US" b="1">
              <a:cs typeface="Calibri"/>
            </a:endParaRPr>
          </a:p>
          <a:p>
            <a:r>
              <a:rPr lang="en-US"/>
              <a:t>The passenger cannot refuse securement of their mobility device.</a:t>
            </a:r>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210</a:t>
            </a:fld>
            <a:endParaRPr lang="en-US"/>
          </a:p>
        </p:txBody>
      </p:sp>
      <p:sp>
        <p:nvSpPr>
          <p:cNvPr id="6" name="Oval 5">
            <a:extLst>
              <a:ext uri="{FF2B5EF4-FFF2-40B4-BE49-F238E27FC236}">
                <a16:creationId xmlns:a16="http://schemas.microsoft.com/office/drawing/2014/main" id="{D2A57B54-C942-0345-A1ED-431B59159A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6762CC-DE14-FE44-84C7-4876A9D39E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54EFC1-923B-BB47-967B-BFC8EBD36CB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241028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2400"/>
              <a:t>Permit passengers with disabilities to travel with respirators or a portable oxygen supply.</a:t>
            </a:r>
            <a:endParaRPr lang="en-US" sz="2400">
              <a:cs typeface="Calibri"/>
            </a:endParaRPr>
          </a:p>
          <a:p>
            <a:r>
              <a:rPr lang="en-US" sz="2400"/>
              <a:t>Permit service animals to accompany passengers with disabilities on your vehicle. </a:t>
            </a:r>
            <a:endParaRPr lang="en-US" sz="2400">
              <a:cs typeface="Calibri"/>
            </a:endParaRPr>
          </a:p>
          <a:p>
            <a:r>
              <a:rPr lang="en-US" sz="2400"/>
              <a:t>Announce all transfer points, major intersections</a:t>
            </a:r>
            <a:r>
              <a:rPr lang="uk-UA" sz="2400"/>
              <a:t> &amp; </a:t>
            </a:r>
            <a:r>
              <a:rPr lang="en-US" sz="2400"/>
              <a:t>destination points as well as any stops requested by the passenger.</a:t>
            </a:r>
            <a:endParaRPr lang="en-US" sz="2400">
              <a:cs typeface="Calibri"/>
            </a:endParaRPr>
          </a:p>
          <a:p>
            <a:r>
              <a:rPr lang="en-US" sz="2400"/>
              <a:t>Manually assist any passenger having difficulty utilizing the vehicle ramp.</a:t>
            </a:r>
            <a:endParaRPr lang="en-US" sz="2400">
              <a:cs typeface="Calibri"/>
            </a:endParaRPr>
          </a:p>
          <a:p>
            <a:pPr>
              <a:buNone/>
            </a:pPr>
            <a:endParaRPr lang="en-US" sz="2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211</a:t>
            </a:fld>
            <a:endParaRPr lang="en-US"/>
          </a:p>
        </p:txBody>
      </p:sp>
      <p:sp>
        <p:nvSpPr>
          <p:cNvPr id="6" name="Oval 5">
            <a:extLst>
              <a:ext uri="{FF2B5EF4-FFF2-40B4-BE49-F238E27FC236}">
                <a16:creationId xmlns:a16="http://schemas.microsoft.com/office/drawing/2014/main" id="{4048CE10-65E3-B947-A37A-7F84711921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5E4F077-7A9C-1B4A-A081-2C19A41E62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6DDD71-3519-D74C-8755-CAFA0985D6D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7817809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2400" b="1"/>
              <a:t>Under the law, you cannot require passengers with disabilities to:</a:t>
            </a:r>
            <a:endParaRPr lang="en-US" sz="2400" b="1">
              <a:cs typeface="Calibri"/>
            </a:endParaRPr>
          </a:p>
          <a:p>
            <a:r>
              <a:rPr lang="en-US" sz="2400"/>
              <a:t>Transfer from a mobility device to a regular seat. You may </a:t>
            </a:r>
            <a:r>
              <a:rPr lang="en-US" sz="2400" i="1"/>
              <a:t>recommend</a:t>
            </a:r>
            <a:r>
              <a:rPr lang="en-US" sz="2400"/>
              <a:t> they do so.</a:t>
            </a:r>
            <a:endParaRPr lang="en-US" sz="2400">
              <a:cs typeface="Calibri"/>
            </a:endParaRPr>
          </a:p>
          <a:p>
            <a:r>
              <a:rPr lang="en-US" sz="2400"/>
              <a:t>Use designated seats if the person does not want to.</a:t>
            </a:r>
            <a:endParaRPr lang="en-US" sz="2400">
              <a:cs typeface="Calibri"/>
            </a:endParaRPr>
          </a:p>
          <a:p>
            <a:r>
              <a:rPr lang="en-US" sz="2400"/>
              <a:t>Have a Personal Care Attendant.</a:t>
            </a:r>
            <a:endParaRPr lang="en-US" sz="2400">
              <a:cs typeface="Calibri"/>
            </a:endParaRPr>
          </a:p>
          <a:p>
            <a:pPr>
              <a:buNone/>
            </a:pPr>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212</a:t>
            </a:fld>
            <a:endParaRPr lang="en-US"/>
          </a:p>
        </p:txBody>
      </p:sp>
      <p:sp>
        <p:nvSpPr>
          <p:cNvPr id="6" name="Oval 5">
            <a:extLst>
              <a:ext uri="{FF2B5EF4-FFF2-40B4-BE49-F238E27FC236}">
                <a16:creationId xmlns:a16="http://schemas.microsoft.com/office/drawing/2014/main" id="{FCA90467-51CA-6540-B6E4-4A86D749AE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5DB04D-314E-F34E-A685-083667512E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AF61FD-2B50-AA42-80F2-81DAE6DBE6D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5811364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1800"/>
              <a:t>You must stop for all customers with disabilities</a:t>
            </a:r>
            <a:r>
              <a:rPr lang="uk-UA" sz="1800"/>
              <a:t> and </a:t>
            </a:r>
            <a:r>
              <a:rPr lang="en-US" sz="1800"/>
              <a:t>use the lift, or ramp,</a:t>
            </a:r>
            <a:r>
              <a:rPr lang="uk-UA" sz="1800"/>
              <a:t> and </a:t>
            </a:r>
            <a:r>
              <a:rPr lang="en-US" sz="1800"/>
              <a:t>securement equipment as needed. Passing by persons with disabilities violates the ADA. </a:t>
            </a:r>
            <a:endParaRPr lang="en-US" sz="1800">
              <a:cs typeface="Calibri" panose="020F0502020204030204"/>
            </a:endParaRPr>
          </a:p>
          <a:p>
            <a:r>
              <a:rPr lang="en-US" sz="1800"/>
              <a:t>If all securement areas are in use – stop</a:t>
            </a:r>
            <a:r>
              <a:rPr lang="uk-UA" sz="1800"/>
              <a:t> &amp; </a:t>
            </a:r>
            <a:r>
              <a:rPr lang="en-US" sz="1800"/>
              <a:t>advise the customer of the situation</a:t>
            </a:r>
            <a:r>
              <a:rPr lang="uk-UA" sz="1800"/>
              <a:t> &amp; </a:t>
            </a:r>
            <a:r>
              <a:rPr lang="en-US" sz="1800"/>
              <a:t>that another vehicle will be along shortly.</a:t>
            </a:r>
          </a:p>
          <a:p>
            <a:r>
              <a:rPr lang="en-US" sz="1800"/>
              <a:t>Remember – passengers using assistive devices, such as crutches, canes or walkers, &amp; passengers who have difficulty using stairs are permitted to use the lift &amp; ramp.  </a:t>
            </a:r>
          </a:p>
          <a:p>
            <a:r>
              <a:rPr lang="en-US" sz="1800"/>
              <a:t>Always instruct the passenger to hold the railing for additional safety.  </a:t>
            </a:r>
          </a:p>
          <a:p>
            <a:r>
              <a:rPr lang="en-US" sz="1800"/>
              <a:t>Some disabilities are hidden; therefore, you may not deny anyone this service if requested.</a:t>
            </a:r>
            <a:endParaRPr lang="en-US" sz="18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213</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462157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b="1"/>
              <a:t>Service Animals</a:t>
            </a:r>
          </a:p>
          <a:p>
            <a:r>
              <a:rPr lang="en-US"/>
              <a:t>Included in the ADA regulations, is the right of a person traveling with a service animal to have equal access to public transportation and accommodations. (35.136)</a:t>
            </a:r>
          </a:p>
          <a:p>
            <a:r>
              <a:rPr lang="en-US"/>
              <a:t>According to the FTA, a service animal means any guide dog, signal dog, or other animal individually trained to work or perform tasks for an individual with a disability. </a:t>
            </a:r>
          </a:p>
          <a:p>
            <a:r>
              <a:rPr lang="en-US"/>
              <a:t>Emotional support animals are not considered service animals under the ADA, but they may be permitted based on local or state laws. </a:t>
            </a:r>
          </a:p>
          <a:p>
            <a:r>
              <a:rPr lang="en-US" dirty="0"/>
              <a:t>Service animals are not required to be professionally trained, </a:t>
            </a:r>
            <a:r>
              <a:rPr lang="en-US"/>
              <a:t>nor</a:t>
            </a:r>
            <a:r>
              <a:rPr lang="en-US" dirty="0"/>
              <a:t> are they required to wear a special vest or harness to identify them as service animals.</a:t>
            </a:r>
            <a:endParaRPr lang="en-US" dirty="0">
              <a:cs typeface="Calibri"/>
            </a:endParaRPr>
          </a:p>
          <a:p>
            <a:pPr lvl="1"/>
            <a:endParaRPr lang="en-US"/>
          </a:p>
          <a:p>
            <a:pPr marL="800100" lvl="1" indent="-457200"/>
            <a:endParaRPr lang="en-US"/>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214</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0998370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1800" b="1"/>
              <a:t>Service Animals— </a:t>
            </a:r>
            <a:r>
              <a:rPr lang="en-US" sz="1800" b="1" i="1"/>
              <a:t>If the individual says it’s a service animal, it’s a service animal. </a:t>
            </a:r>
          </a:p>
          <a:p>
            <a:pPr marL="0" indent="0">
              <a:buNone/>
            </a:pPr>
            <a:r>
              <a:rPr lang="en-US" sz="1800"/>
              <a:t>A transit agency may ask two things to determine if an animal is a service animal: </a:t>
            </a:r>
          </a:p>
          <a:p>
            <a:pPr lvl="1"/>
            <a:r>
              <a:rPr lang="en-US"/>
              <a:t>Is the animal required because of a disability? </a:t>
            </a:r>
          </a:p>
          <a:p>
            <a:pPr lvl="1"/>
            <a:r>
              <a:rPr lang="en-US"/>
              <a:t>What work or task has the animal been trained to perform</a:t>
            </a:r>
          </a:p>
          <a:p>
            <a:pPr marL="0" indent="0">
              <a:buNone/>
            </a:pPr>
            <a:endParaRPr lang="en-US" sz="1800"/>
          </a:p>
          <a:p>
            <a:pPr marL="0" indent="0">
              <a:buNone/>
            </a:pPr>
            <a:r>
              <a:rPr lang="en-US" sz="1800" b="1"/>
              <a:t>A service animal can be excluded if it: </a:t>
            </a:r>
          </a:p>
          <a:p>
            <a:pPr lvl="1"/>
            <a:r>
              <a:rPr lang="en-US"/>
              <a:t>It is out of control and the handler doesn’t take effective action to control it.</a:t>
            </a:r>
          </a:p>
          <a:p>
            <a:pPr lvl="1"/>
            <a:r>
              <a:rPr lang="en-US"/>
              <a:t>It is not housebroken. </a:t>
            </a:r>
          </a:p>
          <a:p>
            <a:r>
              <a:rPr lang="en-US" sz="1800"/>
              <a:t>“Under control” means that the animal is harnessed, leashed, or tethered while in public places. If the individual’s disability prevents the use of those devices, the person must use voice, signal or another means to control the animal. </a:t>
            </a: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457200" indent="-457200"/>
            <a:endParaRPr lang="en-US" sz="1800"/>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215</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8641234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spcBef>
                <a:spcPts val="750"/>
              </a:spcBef>
              <a:buClr>
                <a:schemeClr val="accent3"/>
              </a:buClr>
              <a:buSzPct val="95000"/>
              <a:buNone/>
            </a:pPr>
            <a:r>
              <a:rPr lang="en-US" sz="1600" b="1">
                <a:cs typeface="Calibri"/>
              </a:rPr>
              <a:t>Service Animals</a:t>
            </a:r>
          </a:p>
          <a:p>
            <a:pPr marL="171450" lvl="1">
              <a:spcBef>
                <a:spcPts val="750"/>
              </a:spcBef>
              <a:buClr>
                <a:schemeClr val="tx1"/>
              </a:buClr>
              <a:buSzPct val="95000"/>
            </a:pPr>
            <a:r>
              <a:rPr lang="en-US" sz="1600">
                <a:cs typeface="Calibri"/>
              </a:rPr>
              <a:t>A transit system may exclude any animal from your vehicle when the animal’s behavior poses a direct threat to the health or safety of others.</a:t>
            </a:r>
          </a:p>
          <a:p>
            <a:pPr marL="171450" lvl="1">
              <a:spcBef>
                <a:spcPts val="750"/>
              </a:spcBef>
              <a:buClr>
                <a:schemeClr val="tx1"/>
              </a:buClr>
              <a:buSzPct val="95000"/>
            </a:pPr>
            <a:r>
              <a:rPr lang="en-US" sz="1600">
                <a:cs typeface="Calibri"/>
              </a:rPr>
              <a:t>You may NOT make assumptions about any animal based on past experience with other animals or breed type.</a:t>
            </a:r>
          </a:p>
          <a:p>
            <a:pPr marL="171450" lvl="1">
              <a:spcBef>
                <a:spcPts val="750"/>
              </a:spcBef>
              <a:buClr>
                <a:schemeClr val="tx1"/>
              </a:buClr>
              <a:buSzPct val="95000"/>
            </a:pPr>
            <a:r>
              <a:rPr lang="en-US" sz="1600">
                <a:cs typeface="Calibri"/>
              </a:rPr>
              <a:t>Each situation must be considered individually</a:t>
            </a:r>
          </a:p>
          <a:p>
            <a:pPr marL="0" lvl="1" indent="0">
              <a:spcBef>
                <a:spcPts val="750"/>
              </a:spcBef>
              <a:buClr>
                <a:schemeClr val="tx1"/>
              </a:buClr>
              <a:buSzPct val="95000"/>
              <a:buNone/>
            </a:pPr>
            <a:endParaRPr lang="en-US" sz="1600">
              <a:cs typeface="Calibri"/>
            </a:endParaRPr>
          </a:p>
          <a:p>
            <a:pPr marL="0" lvl="1" indent="0">
              <a:spcBef>
                <a:spcPts val="750"/>
              </a:spcBef>
              <a:buClr>
                <a:schemeClr val="accent3"/>
              </a:buClr>
              <a:buSzPct val="95000"/>
              <a:buNone/>
            </a:pPr>
            <a:r>
              <a:rPr lang="en-US" sz="1600" b="1">
                <a:cs typeface="Calibri"/>
              </a:rPr>
              <a:t>Tips for Providing Assistance </a:t>
            </a:r>
          </a:p>
          <a:p>
            <a:pPr marL="171450" lvl="1">
              <a:spcBef>
                <a:spcPts val="750"/>
              </a:spcBef>
              <a:buClr>
                <a:schemeClr val="tx1"/>
              </a:buClr>
              <a:buSzPct val="95000"/>
            </a:pPr>
            <a:r>
              <a:rPr lang="en-US" sz="1600">
                <a:cs typeface="Calibri"/>
              </a:rPr>
              <a:t>ASK the passenger what you can do to assist</a:t>
            </a:r>
          </a:p>
          <a:p>
            <a:pPr marL="171450" lvl="1">
              <a:spcBef>
                <a:spcPts val="750"/>
              </a:spcBef>
              <a:buClr>
                <a:schemeClr val="tx1"/>
              </a:buClr>
              <a:buSzPct val="95000"/>
            </a:pPr>
            <a:r>
              <a:rPr lang="en-US" sz="1600">
                <a:cs typeface="Calibri"/>
              </a:rPr>
              <a:t>Do not touch or give commands to a service animal unless asked to do so by the handler</a:t>
            </a:r>
          </a:p>
          <a:p>
            <a:pPr marL="171450" lvl="1">
              <a:spcBef>
                <a:spcPts val="750"/>
              </a:spcBef>
              <a:buClr>
                <a:schemeClr val="tx1"/>
              </a:buClr>
              <a:buSzPct val="95000"/>
            </a:pPr>
            <a:r>
              <a:rPr lang="en-US" sz="1600">
                <a:cs typeface="Calibri"/>
              </a:rPr>
              <a:t>If necessary, remind passengers that the service animal is working and not to distract it</a:t>
            </a:r>
          </a:p>
          <a:p>
            <a:pPr marL="171450" lvl="1">
              <a:spcBef>
                <a:spcPts val="750"/>
              </a:spcBef>
              <a:buClr>
                <a:schemeClr val="tx1"/>
              </a:buClr>
              <a:buSzPct val="95000"/>
            </a:pPr>
            <a:r>
              <a:rPr lang="en-US" sz="1600">
                <a:cs typeface="Calibri"/>
              </a:rPr>
              <a:t>When a service animal must ride the lift, be extremely alert and safety conscious</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216</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2AE79A-FE10-724F-ACF1-1B811A2547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4D1BC7-A3BC-9C49-AB81-AA792B314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85202392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spcBef>
                <a:spcPts val="750"/>
              </a:spcBef>
              <a:buClr>
                <a:schemeClr val="accent3"/>
              </a:buClr>
              <a:buSzPct val="95000"/>
              <a:buNone/>
            </a:pPr>
            <a:r>
              <a:rPr lang="en-US" b="1">
                <a:cs typeface="Calibri"/>
              </a:rPr>
              <a:t>Cognitive Disabilities </a:t>
            </a:r>
          </a:p>
          <a:p>
            <a:pPr marL="0" lvl="1" indent="0">
              <a:spcBef>
                <a:spcPts val="750"/>
              </a:spcBef>
              <a:buClr>
                <a:schemeClr val="accent3"/>
              </a:buClr>
              <a:buSzPct val="95000"/>
              <a:buNone/>
            </a:pPr>
            <a:r>
              <a:rPr lang="en-US">
                <a:ea typeface="+mn-lt"/>
                <a:cs typeface="+mn-lt"/>
              </a:rPr>
              <a:t>Some passengers may have disabilities that affect: </a:t>
            </a:r>
          </a:p>
          <a:p>
            <a:pPr lvl="1"/>
            <a:r>
              <a:rPr lang="en-US">
                <a:ea typeface="+mn-lt"/>
                <a:cs typeface="+mn-lt"/>
              </a:rPr>
              <a:t>Thinking  </a:t>
            </a:r>
          </a:p>
          <a:p>
            <a:pPr lvl="1"/>
            <a:r>
              <a:rPr lang="en-US">
                <a:ea typeface="+mn-lt"/>
                <a:cs typeface="+mn-lt"/>
              </a:rPr>
              <a:t>Learning</a:t>
            </a:r>
            <a:endParaRPr lang="en-US">
              <a:cs typeface="Calibri"/>
            </a:endParaRPr>
          </a:p>
          <a:p>
            <a:pPr lvl="1"/>
            <a:r>
              <a:rPr lang="en-US">
                <a:ea typeface="+mn-lt"/>
                <a:cs typeface="+mn-lt"/>
              </a:rPr>
              <a:t>Awareness  </a:t>
            </a:r>
          </a:p>
          <a:p>
            <a:pPr lvl="1"/>
            <a:r>
              <a:rPr lang="en-US">
                <a:ea typeface="+mn-lt"/>
                <a:cs typeface="+mn-lt"/>
              </a:rPr>
              <a:t>Communication/language</a:t>
            </a:r>
            <a:endParaRPr lang="en-US">
              <a:cs typeface="Calibri"/>
            </a:endParaRPr>
          </a:p>
          <a:p>
            <a:pPr lvl="1"/>
            <a:r>
              <a:rPr lang="en-US">
                <a:ea typeface="+mn-lt"/>
                <a:cs typeface="+mn-lt"/>
              </a:rPr>
              <a:t>Orientation  </a:t>
            </a:r>
          </a:p>
          <a:p>
            <a:pPr lvl="1"/>
            <a:r>
              <a:rPr lang="en-US">
                <a:ea typeface="+mn-lt"/>
                <a:cs typeface="+mn-lt"/>
              </a:rPr>
              <a:t>Processing information</a:t>
            </a:r>
            <a:endParaRPr lang="en-US">
              <a:cs typeface="Calibri"/>
            </a:endParaRPr>
          </a:p>
          <a:p>
            <a:pPr lvl="1"/>
            <a:r>
              <a:rPr lang="en-US">
                <a:ea typeface="+mn-lt"/>
                <a:cs typeface="+mn-lt"/>
              </a:rPr>
              <a:t>Judgment  </a:t>
            </a:r>
          </a:p>
          <a:p>
            <a:pPr lvl="1"/>
            <a:r>
              <a:rPr lang="en-US">
                <a:ea typeface="+mn-lt"/>
                <a:cs typeface="+mn-lt"/>
              </a:rPr>
              <a:t>Decision making</a:t>
            </a:r>
            <a:endParaRPr lang="en-US">
              <a:cs typeface="Calibri"/>
            </a:endParaRPr>
          </a:p>
          <a:p>
            <a:pPr lvl="1"/>
            <a:r>
              <a:rPr lang="en-US">
                <a:ea typeface="+mn-lt"/>
                <a:cs typeface="+mn-lt"/>
              </a:rPr>
              <a:t>Memory  </a:t>
            </a:r>
          </a:p>
          <a:p>
            <a:pPr lvl="1"/>
            <a:r>
              <a:rPr lang="en-US">
                <a:ea typeface="+mn-lt"/>
                <a:cs typeface="+mn-lt"/>
              </a:rPr>
              <a:t>Emotional control</a:t>
            </a:r>
            <a:endParaRPr lang="en-US">
              <a:cs typeface="Calibri"/>
            </a:endParaRPr>
          </a:p>
          <a:p>
            <a:pPr marL="342900" lvl="2" indent="0">
              <a:spcBef>
                <a:spcPts val="750"/>
              </a:spcBef>
              <a:buNone/>
            </a:pPr>
            <a:endParaRPr lang="en-US" sz="1800" b="1">
              <a:cs typeface="Calibri"/>
            </a:endParaRPr>
          </a:p>
          <a:p>
            <a:endParaRPr lang="en-US" sz="1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217</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2AE79A-FE10-724F-ACF1-1B811A2547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4D1BC7-A3BC-9C49-AB81-AA792B314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6411859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buClr>
                <a:schemeClr val="accent3"/>
              </a:buClr>
              <a:buSzPct val="95000"/>
              <a:buNone/>
            </a:pPr>
            <a:r>
              <a:rPr lang="en-US" sz="2100" b="1">
                <a:cs typeface="Calibri"/>
              </a:rPr>
              <a:t>Hearing Impairment</a:t>
            </a:r>
            <a:endParaRPr lang="en-US" sz="2100">
              <a:cs typeface="Calibri"/>
            </a:endParaRPr>
          </a:p>
          <a:p>
            <a:r>
              <a:rPr lang="en-US">
                <a:ea typeface="+mn-lt"/>
                <a:cs typeface="+mn-lt"/>
              </a:rPr>
              <a:t>The major barrier facing a person with a hearing impairment is one of communication  </a:t>
            </a:r>
            <a:endParaRPr lang="en-US">
              <a:cs typeface="Calibri"/>
            </a:endParaRPr>
          </a:p>
          <a:p>
            <a:r>
              <a:rPr lang="en-US">
                <a:ea typeface="+mn-lt"/>
                <a:cs typeface="+mn-lt"/>
              </a:rPr>
              <a:t>Many persons with a hearing impairment rely upon their eyes for signals to aid understanding</a:t>
            </a:r>
            <a:endParaRPr lang="en-US">
              <a:cs typeface="Calibri"/>
            </a:endParaRPr>
          </a:p>
          <a:p>
            <a:pPr lvl="1">
              <a:buNone/>
            </a:pPr>
            <a:endParaRPr lang="en-US" sz="2100">
              <a:cs typeface="Calibri"/>
            </a:endParaRPr>
          </a:p>
          <a:p>
            <a:pPr marL="0" lvl="1" indent="0">
              <a:buNone/>
            </a:pPr>
            <a:endParaRPr lang="en-US" sz="2100" b="1">
              <a:cs typeface="Calibri"/>
            </a:endParaRPr>
          </a:p>
          <a:p>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218</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9647C7B-B3DA-1649-9D49-298F5BD89D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DA78CD-7EAA-2141-81C1-F83C64F93F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9493078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buClr>
                <a:schemeClr val="accent3"/>
              </a:buClr>
              <a:buSzPct val="95000"/>
              <a:buNone/>
            </a:pPr>
            <a:r>
              <a:rPr lang="en-US" b="1">
                <a:cs typeface="Calibri"/>
              </a:rPr>
              <a:t>Visual Impairment</a:t>
            </a:r>
            <a:endParaRPr lang="en-US">
              <a:cs typeface="Calibri"/>
            </a:endParaRPr>
          </a:p>
          <a:p>
            <a:r>
              <a:rPr lang="en-US" sz="1800">
                <a:ea typeface="+mn-lt"/>
                <a:cs typeface="+mn-lt"/>
              </a:rPr>
              <a:t>Always ask a person with a visual impairment what kind of assistance (if any) they would like first. Use a normal tone and address the person directly.</a:t>
            </a:r>
          </a:p>
          <a:p>
            <a:r>
              <a:rPr lang="en-US" sz="1800">
                <a:ea typeface="+mn-lt"/>
                <a:cs typeface="+mn-lt"/>
              </a:rPr>
              <a:t>When assisting a person with a visual impairment you might: </a:t>
            </a:r>
          </a:p>
          <a:p>
            <a:pPr lvl="1"/>
            <a:r>
              <a:rPr lang="en-US">
                <a:ea typeface="+mn-lt"/>
                <a:cs typeface="+mn-lt"/>
              </a:rPr>
              <a:t>Permit the passenger to grasp your arm.</a:t>
            </a:r>
            <a:endParaRPr lang="en-US">
              <a:cs typeface="Calibri"/>
            </a:endParaRPr>
          </a:p>
          <a:p>
            <a:pPr lvl="1"/>
            <a:r>
              <a:rPr lang="en-US">
                <a:ea typeface="+mn-lt"/>
                <a:cs typeface="+mn-lt"/>
              </a:rPr>
              <a:t>Show the passenger where your arm is by placing his/her hand on your arm.</a:t>
            </a:r>
            <a:endParaRPr lang="en-US">
              <a:cs typeface="Calibri"/>
            </a:endParaRPr>
          </a:p>
          <a:p>
            <a:pPr lvl="1"/>
            <a:r>
              <a:rPr lang="en-US">
                <a:ea typeface="+mn-lt"/>
                <a:cs typeface="+mn-lt"/>
              </a:rPr>
              <a:t>Stand alongside and slightly ahead of the person you are guiding.</a:t>
            </a:r>
            <a:endParaRPr lang="en-US">
              <a:cs typeface="Calibri"/>
            </a:endParaRPr>
          </a:p>
          <a:p>
            <a:pPr lvl="1"/>
            <a:r>
              <a:rPr lang="en-US">
                <a:ea typeface="+mn-lt"/>
                <a:cs typeface="+mn-lt"/>
              </a:rPr>
              <a:t>Walk at a normal pace or a pace comfortable for you and the person you are guiding.</a:t>
            </a:r>
            <a:endParaRPr lang="en-US">
              <a:cs typeface="Calibri"/>
            </a:endParaRPr>
          </a:p>
          <a:p>
            <a:r>
              <a:rPr lang="en-US" sz="1800">
                <a:ea typeface="+mn-lt"/>
                <a:cs typeface="+mn-lt"/>
              </a:rPr>
              <a:t>Alert the person to changes in the walking surface and surrounding obstructions.</a:t>
            </a:r>
          </a:p>
          <a:p>
            <a:r>
              <a:rPr lang="en-US" sz="1800">
                <a:ea typeface="+mn-lt"/>
                <a:cs typeface="+mn-lt"/>
              </a:rPr>
              <a:t>Hesitate before going up or down steps or curbs.</a:t>
            </a:r>
            <a:endParaRPr lang="en-US" sz="1800"/>
          </a:p>
          <a:p>
            <a:r>
              <a:rPr lang="en-US" sz="1800">
                <a:ea typeface="+mn-lt"/>
                <a:cs typeface="+mn-lt"/>
              </a:rPr>
              <a:t>Make certain you vocally indicate the need to “step up” or “step down.”</a:t>
            </a:r>
            <a:endParaRPr lang="en-US" sz="1800"/>
          </a:p>
          <a:p>
            <a:pPr marL="0" indent="0">
              <a:buNone/>
            </a:pPr>
            <a:endParaRPr lang="en-US" sz="1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219</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C59830-2BBB-8D4F-8F0A-AC9FFBA84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6C8370-31AA-1747-A1A3-891EB912B84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15646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1800" b="1">
                <a:cs typeface="Calibri"/>
              </a:rPr>
              <a:t>What are the 3 commercial motor vehicle groups according to FMCSA?</a:t>
            </a:r>
          </a:p>
          <a:p>
            <a:pPr marL="0" indent="0">
              <a:buNone/>
            </a:pPr>
            <a:endParaRPr lang="en-US" sz="1700"/>
          </a:p>
          <a:p>
            <a:pPr marL="0" indent="0">
              <a:buNone/>
            </a:pPr>
            <a:endParaRPr lang="en-US" sz="1700" b="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E5A153E8-A469-054C-A816-CFE660146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62" y="2239562"/>
            <a:ext cx="6053418" cy="3937401"/>
          </a:xfrm>
          <a:prstGeom prst="rect">
            <a:avLst/>
          </a:prstGeom>
        </p:spPr>
      </p:pic>
      <p:sp>
        <p:nvSpPr>
          <p:cNvPr id="10" name="Oval 9">
            <a:extLst>
              <a:ext uri="{FF2B5EF4-FFF2-40B4-BE49-F238E27FC236}">
                <a16:creationId xmlns:a16="http://schemas.microsoft.com/office/drawing/2014/main" id="{3E3CA7AF-EE99-3047-88AB-1CB1DF064F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EAA387-6E16-0449-9194-4D6B152F8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DD618F-70EF-FB4D-B320-9A2813F2B5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D5246E-C77C-E341-BE93-7BF82E83A54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D3E9D7C-3816-2A4F-8DA8-91826948F4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D5F517-CA2C-2844-9875-0FA430D97F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2835024-3828-874C-B5EC-A9469CA94B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A8AF286-977E-9946-AFA2-FFB0BC78D5A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1F238B91-E9F5-094F-8354-9FDBE8D5444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CE1A3348-F864-2E4E-89D8-95FA3D738DF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948D2BFD-5CAF-DA4B-BBD2-00DEBEA184A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0459863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5.16 Safety Belt Safety </a:t>
            </a:r>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854D7C-5C79-E646-8146-511241F6DE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4143DE-D74A-0F4A-A034-A352B6DF64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43B82B3C-0EE2-5B4C-B6BF-FCB153E22ED0}"/>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C1.12.</a:t>
            </a:r>
          </a:p>
        </p:txBody>
      </p:sp>
    </p:spTree>
    <p:extLst>
      <p:ext uri="{BB962C8B-B14F-4D97-AF65-F5344CB8AC3E}">
        <p14:creationId xmlns:p14="http://schemas.microsoft.com/office/powerpoint/2010/main" val="42780457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B3F782-B164-400D-9723-AD2C0B4EC186}"/>
              </a:ext>
            </a:extLst>
          </p:cNvPr>
          <p:cNvSpPr>
            <a:spLocks noGrp="1"/>
          </p:cNvSpPr>
          <p:nvPr>
            <p:ph type="title"/>
          </p:nvPr>
        </p:nvSpPr>
        <p:spPr/>
        <p:txBody>
          <a:bodyPr/>
          <a:lstStyle/>
          <a:p>
            <a:r>
              <a:rPr lang="en-US" b="0"/>
              <a:t>Seat </a:t>
            </a:r>
            <a:r>
              <a:rPr lang="en-US"/>
              <a:t>B</a:t>
            </a:r>
            <a:r>
              <a:rPr lang="en-US" b="0"/>
              <a:t>elt Law - MN</a:t>
            </a:r>
          </a:p>
        </p:txBody>
      </p:sp>
      <p:sp>
        <p:nvSpPr>
          <p:cNvPr id="9" name="Content Placeholder 8">
            <a:extLst>
              <a:ext uri="{FF2B5EF4-FFF2-40B4-BE49-F238E27FC236}">
                <a16:creationId xmlns:a16="http://schemas.microsoft.com/office/drawing/2014/main" id="{E1474EF5-3416-4360-9523-F2D0972CC2A8}"/>
              </a:ext>
            </a:extLst>
          </p:cNvPr>
          <p:cNvSpPr>
            <a:spLocks noGrp="1"/>
          </p:cNvSpPr>
          <p:nvPr>
            <p:ph idx="1"/>
          </p:nvPr>
        </p:nvSpPr>
        <p:spPr/>
        <p:txBody>
          <a:bodyPr/>
          <a:lstStyle/>
          <a:p>
            <a:r>
              <a:rPr lang="en-US">
                <a:latin typeface="Calibri"/>
                <a:cs typeface="Calibri"/>
              </a:rPr>
              <a:t>Minnesota’s seat belt law is a primary offense, meaning drivers and passengers in all seating positions — including in the backseat — must be buckled up or in the correct child restraint. </a:t>
            </a:r>
          </a:p>
          <a:p>
            <a:r>
              <a:rPr lang="en-US" b="1">
                <a:latin typeface="Calibri"/>
                <a:cs typeface="Calibri"/>
              </a:rPr>
              <a:t>Buses are exempt from seat belt law for passengers. </a:t>
            </a:r>
            <a:endParaRPr lang="en-US" b="1">
              <a:cs typeface="Calibri" panose="020F0502020204030204" pitchFamily="34" charset="0"/>
            </a:endParaRPr>
          </a:p>
          <a:p>
            <a:endParaRPr lang="en-US" b="1">
              <a:cs typeface="Calibri"/>
            </a:endParaRPr>
          </a:p>
          <a:p>
            <a:endParaRPr lang="en-US">
              <a:cs typeface="Calibri"/>
            </a:endParaRPr>
          </a:p>
          <a:p>
            <a:endParaRPr lang="en-US">
              <a:cs typeface="Calibri"/>
            </a:endParaRPr>
          </a:p>
          <a:p>
            <a:endParaRPr lang="en-US"/>
          </a:p>
        </p:txBody>
      </p:sp>
      <p:sp>
        <p:nvSpPr>
          <p:cNvPr id="2" name="Slide Number Placeholder 1">
            <a:extLst>
              <a:ext uri="{FF2B5EF4-FFF2-40B4-BE49-F238E27FC236}">
                <a16:creationId xmlns:a16="http://schemas.microsoft.com/office/drawing/2014/main" id="{AAECD4DD-5832-7648-AC02-C84ABFA66443}"/>
              </a:ext>
            </a:extLst>
          </p:cNvPr>
          <p:cNvSpPr>
            <a:spLocks noGrp="1"/>
          </p:cNvSpPr>
          <p:nvPr>
            <p:ph type="sldNum" sz="quarter" idx="10"/>
          </p:nvPr>
        </p:nvSpPr>
        <p:spPr/>
        <p:txBody>
          <a:bodyPr/>
          <a:lstStyle/>
          <a:p>
            <a:pPr>
              <a:defRPr/>
            </a:pPr>
            <a:r>
              <a:rPr lang="en-US"/>
              <a:t>/ </a:t>
            </a:r>
            <a:fld id="{7DB954C7-BD7A-4DE3-AB94-1D0BD569C2DE}" type="slidenum">
              <a:rPr lang="en-US" smtClean="0"/>
              <a:pPr>
                <a:defRPr/>
              </a:pPr>
              <a:t>221</a:t>
            </a:fld>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indoor&#10;&#10;Description automatically generated">
            <a:extLst>
              <a:ext uri="{FF2B5EF4-FFF2-40B4-BE49-F238E27FC236}">
                <a16:creationId xmlns:a16="http://schemas.microsoft.com/office/drawing/2014/main" id="{7D6A2B19-8983-6F40-B3F9-655C9D3584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7557" y="3560572"/>
            <a:ext cx="3378809" cy="2111756"/>
          </a:xfrm>
          <a:prstGeom prst="rect">
            <a:avLst/>
          </a:prstGeom>
        </p:spPr>
      </p:pic>
      <p:sp>
        <p:nvSpPr>
          <p:cNvPr id="15" name="TextBox 14">
            <a:extLst>
              <a:ext uri="{FF2B5EF4-FFF2-40B4-BE49-F238E27FC236}">
                <a16:creationId xmlns:a16="http://schemas.microsoft.com/office/drawing/2014/main" id="{FF168949-B534-744C-953E-1459C523E139}"/>
              </a:ext>
            </a:extLst>
          </p:cNvPr>
          <p:cNvSpPr txBox="1"/>
          <p:nvPr/>
        </p:nvSpPr>
        <p:spPr>
          <a:xfrm>
            <a:off x="5077557" y="5697728"/>
            <a:ext cx="3378809" cy="230832"/>
          </a:xfrm>
          <a:prstGeom prst="rect">
            <a:avLst/>
          </a:prstGeom>
          <a:noFill/>
        </p:spPr>
        <p:txBody>
          <a:bodyPr wrap="square" rtlCol="0">
            <a:spAutoFit/>
          </a:bodyPr>
          <a:lstStyle/>
          <a:p>
            <a:r>
              <a:rPr lang="en-US" sz="900">
                <a:hlinkClick r:id="rId3" tooltip="http://theconversation.com/a-national-disgrace-all-school-buses-need-seatbelts-10447"/>
              </a:rPr>
              <a:t>This Photo </a:t>
            </a:r>
            <a:r>
              <a:rPr lang="en-US" sz="900"/>
              <a:t>by Unknown Author is licensed under </a:t>
            </a:r>
            <a:r>
              <a:rPr lang="en-US" sz="900">
                <a:hlinkClick r:id="rId4" tooltip="https://creativecommons.org/licenses/by-nd/3.0/"/>
              </a:rPr>
              <a:t>CC BY-ND</a:t>
            </a:r>
            <a:endParaRPr lang="en-US" sz="900"/>
          </a:p>
        </p:txBody>
      </p:sp>
      <p:sp>
        <p:nvSpPr>
          <p:cNvPr id="10" name="Oval 9">
            <a:extLst>
              <a:ext uri="{FF2B5EF4-FFF2-40B4-BE49-F238E27FC236}">
                <a16:creationId xmlns:a16="http://schemas.microsoft.com/office/drawing/2014/main" id="{6C0A09BE-18E8-F744-9221-B0213DBB137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B5DF5D-DBAF-284C-AFFF-C245872471B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38122832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B3F782-B164-400D-9723-AD2C0B4EC186}"/>
              </a:ext>
            </a:extLst>
          </p:cNvPr>
          <p:cNvSpPr>
            <a:spLocks noGrp="1"/>
          </p:cNvSpPr>
          <p:nvPr>
            <p:ph type="title"/>
          </p:nvPr>
        </p:nvSpPr>
        <p:spPr/>
        <p:txBody>
          <a:bodyPr/>
          <a:lstStyle/>
          <a:p>
            <a:r>
              <a:rPr lang="en-US" b="0"/>
              <a:t>Seat Belt Safety</a:t>
            </a:r>
          </a:p>
        </p:txBody>
      </p:sp>
      <p:sp>
        <p:nvSpPr>
          <p:cNvPr id="9" name="Content Placeholder 8">
            <a:extLst>
              <a:ext uri="{FF2B5EF4-FFF2-40B4-BE49-F238E27FC236}">
                <a16:creationId xmlns:a16="http://schemas.microsoft.com/office/drawing/2014/main" id="{E1474EF5-3416-4360-9523-F2D0972CC2A8}"/>
              </a:ext>
            </a:extLst>
          </p:cNvPr>
          <p:cNvSpPr>
            <a:spLocks noGrp="1"/>
          </p:cNvSpPr>
          <p:nvPr>
            <p:ph idx="1"/>
          </p:nvPr>
        </p:nvSpPr>
        <p:spPr/>
        <p:txBody>
          <a:bodyPr/>
          <a:lstStyle/>
          <a:p>
            <a:pPr marL="0" indent="0">
              <a:buNone/>
            </a:pPr>
            <a:r>
              <a:rPr lang="en-US"/>
              <a:t>FMCSA Regulations on the Use of Seat Belts.</a:t>
            </a:r>
          </a:p>
          <a:p>
            <a:r>
              <a:rPr lang="en-US"/>
              <a:t>(a) </a:t>
            </a:r>
            <a:r>
              <a:rPr lang="en-US" i="1"/>
              <a:t>Drivers.</a:t>
            </a:r>
            <a:r>
              <a:rPr lang="en-US"/>
              <a:t> No driver shall operate a commercial motor vehicle, and a motor carrier shall not require or permit a driver to operate a commercial motor vehicle, that has a seat belt assembly installed at the driver’s seat unless the driver is properly restrained by the seat belt assembly. </a:t>
            </a:r>
            <a:endParaRPr lang="en-US">
              <a:cs typeface="Calibri"/>
            </a:endParaRPr>
          </a:p>
          <a:p>
            <a:r>
              <a:rPr lang="en-US"/>
              <a:t>(b) </a:t>
            </a:r>
            <a:r>
              <a:rPr lang="en-US" i="1"/>
              <a:t>Passengers.</a:t>
            </a:r>
            <a:r>
              <a:rPr lang="en-US"/>
              <a:t> No driver shall operate a property-carrying commercial motor vehicle, and a motor carrier shall not require or permit a driver to operate a property-carrying commercial motor vehicle, that has seat belt assemblies installed at the seats for other occupants of the vehicle unless all other occupants are properly restrained by such seat belt assemblies. </a:t>
            </a:r>
            <a:endParaRPr lang="en-US">
              <a:cs typeface="Calibri"/>
            </a:endParaRPr>
          </a:p>
          <a:p>
            <a:pPr marL="0" indent="0">
              <a:buNone/>
            </a:pPr>
            <a:endParaRPr lang="en-US" sz="1500" i="1"/>
          </a:p>
          <a:p>
            <a:pPr marL="0" indent="0">
              <a:buNone/>
            </a:pPr>
            <a:r>
              <a:rPr lang="en-US" sz="1400" i="1"/>
              <a:t>Source: </a:t>
            </a:r>
            <a:r>
              <a:rPr lang="en-US" sz="1400" i="1">
                <a:ea typeface="+mn-lt"/>
                <a:cs typeface="+mn-lt"/>
              </a:rPr>
              <a:t>CFR § 392.16, </a:t>
            </a:r>
            <a:r>
              <a:rPr lang="en-US" sz="1400" i="1">
                <a:hlinkClick r:id="rId2"/>
              </a:rPr>
              <a:t>81 FR 36479</a:t>
            </a:r>
            <a:r>
              <a:rPr lang="en-US" sz="1400" i="1"/>
              <a:t>, June 7, 2016; </a:t>
            </a:r>
            <a:r>
              <a:rPr lang="en-US" sz="1400" i="1">
                <a:hlinkClick r:id="rId3"/>
              </a:rPr>
              <a:t>81 FR 43957</a:t>
            </a:r>
            <a:r>
              <a:rPr lang="en-US" sz="1400" i="1"/>
              <a:t>, July 6, 2016</a:t>
            </a:r>
            <a:endParaRPr lang="en-US" sz="1400" i="1">
              <a:cs typeface="Calibri"/>
            </a:endParaRPr>
          </a:p>
          <a:p>
            <a:pPr marL="0" indent="0">
              <a:buNone/>
            </a:pPr>
            <a:endParaRPr lang="en-US">
              <a:cs typeface="Calibri"/>
            </a:endParaRPr>
          </a:p>
          <a:p>
            <a:endParaRPr lang="en-US">
              <a:cs typeface="Calibri"/>
            </a:endParaRPr>
          </a:p>
          <a:p>
            <a:endParaRPr lang="en-US"/>
          </a:p>
        </p:txBody>
      </p:sp>
      <p:sp>
        <p:nvSpPr>
          <p:cNvPr id="2" name="Slide Number Placeholder 1">
            <a:extLst>
              <a:ext uri="{FF2B5EF4-FFF2-40B4-BE49-F238E27FC236}">
                <a16:creationId xmlns:a16="http://schemas.microsoft.com/office/drawing/2014/main" id="{EE93243F-47D5-6044-979C-59934B26C59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222</a:t>
            </a:fld>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0A6E25-0810-7C44-878B-593E8F7B43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FDC751-672A-984F-B43C-5D9AF3DBB11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0751771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67848" y="3023866"/>
            <a:ext cx="6858000" cy="1729693"/>
          </a:xfrm>
        </p:spPr>
        <p:txBody>
          <a:bodyPr/>
          <a:lstStyle/>
          <a:p>
            <a:r>
              <a:rPr lang="en-US" b="0">
                <a:ea typeface="+mj-lt"/>
                <a:cs typeface="+mj-lt"/>
              </a:rPr>
              <a:t>Unit 5.17 Weigh Stations </a:t>
            </a:r>
            <a:br>
              <a:rPr lang="en-US" b="0">
                <a:ea typeface="+mj-lt"/>
                <a:cs typeface="+mj-lt"/>
              </a:rPr>
            </a:br>
            <a:endParaRPr lang="en-US" sz="1800"/>
          </a:p>
          <a:p>
            <a:endParaRPr lang="en-US" b="0">
              <a:cs typeface="Calibri Light"/>
            </a:endParaRPr>
          </a:p>
        </p:txBody>
      </p:sp>
      <p:sp>
        <p:nvSpPr>
          <p:cNvPr id="6" name="Oval 5">
            <a:extLst>
              <a:ext uri="{FF2B5EF4-FFF2-40B4-BE49-F238E27FC236}">
                <a16:creationId xmlns:a16="http://schemas.microsoft.com/office/drawing/2014/main" id="{8E955D7E-5B1C-5C40-B051-CD7F4F827C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0DC82B-D8BF-B44C-9B4F-E932B431ECF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2FC0430-A57B-5B48-BA7F-ED9C145C94A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C39BFC-8A39-654E-B4D9-9EF44E03B3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Rectangle 9">
            <a:extLst>
              <a:ext uri="{FF2B5EF4-FFF2-40B4-BE49-F238E27FC236}">
                <a16:creationId xmlns:a16="http://schemas.microsoft.com/office/drawing/2014/main" id="{31184AB6-ABC8-CE47-8EF0-D6E34428FCF3}"/>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11" name="TextBox 10">
            <a:extLst>
              <a:ext uri="{FF2B5EF4-FFF2-40B4-BE49-F238E27FC236}">
                <a16:creationId xmlns:a16="http://schemas.microsoft.com/office/drawing/2014/main" id="{7F8499F1-2C5C-1B47-A957-D6526A508285}"/>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C1.15.</a:t>
            </a:r>
          </a:p>
        </p:txBody>
      </p:sp>
    </p:spTree>
    <p:extLst>
      <p:ext uri="{BB962C8B-B14F-4D97-AF65-F5344CB8AC3E}">
        <p14:creationId xmlns:p14="http://schemas.microsoft.com/office/powerpoint/2010/main" val="40828095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pPr marL="0" indent="0">
              <a:buNone/>
            </a:pPr>
            <a:r>
              <a:rPr lang="en-US" b="1">
                <a:latin typeface="Calibri"/>
                <a:cs typeface="Calibri"/>
              </a:rPr>
              <a:t>What to check at a weigh station:</a:t>
            </a:r>
            <a:endParaRPr lang="en-US">
              <a:latin typeface="Calibri"/>
              <a:cs typeface="Calibri"/>
            </a:endParaRPr>
          </a:p>
          <a:p>
            <a:r>
              <a:rPr lang="en-US">
                <a:latin typeface="Calibri"/>
                <a:cs typeface="Calibri"/>
              </a:rPr>
              <a:t>Inspecting weight (total and per axle)</a:t>
            </a:r>
            <a:endParaRPr lang="en-US"/>
          </a:p>
          <a:p>
            <a:r>
              <a:rPr lang="en-US">
                <a:latin typeface="Calibri"/>
                <a:cs typeface="Calibri"/>
              </a:rPr>
              <a:t>Equipment – ensure it is in working order, headlights, tires, etc. </a:t>
            </a:r>
          </a:p>
          <a:p>
            <a:r>
              <a:rPr lang="en-US">
                <a:latin typeface="Calibri"/>
                <a:cs typeface="Calibri"/>
              </a:rPr>
              <a:t>Proper names on doors</a:t>
            </a:r>
            <a:endParaRPr lang="en-US">
              <a:cs typeface="Calibri" panose="020F0502020204030204" pitchFamily="34" charset="0"/>
            </a:endParaRPr>
          </a:p>
          <a:p>
            <a:r>
              <a:rPr lang="en-US">
                <a:latin typeface="Calibri"/>
                <a:cs typeface="Calibri"/>
              </a:rPr>
              <a:t>DOT number</a:t>
            </a:r>
            <a:endParaRPr lang="en-US">
              <a:cs typeface="Calibri"/>
            </a:endParaRPr>
          </a:p>
          <a:p>
            <a:r>
              <a:rPr lang="en-US">
                <a:latin typeface="Calibri"/>
                <a:cs typeface="Calibri"/>
              </a:rPr>
              <a:t>Proof of annual inspection</a:t>
            </a:r>
          </a:p>
          <a:p>
            <a:r>
              <a:rPr lang="en-US">
                <a:latin typeface="Calibri"/>
                <a:cs typeface="Calibri"/>
              </a:rPr>
              <a:t>Paperwork and permits are in order</a:t>
            </a:r>
          </a:p>
          <a:p>
            <a:pPr marL="0" indent="0">
              <a:buNone/>
            </a:pPr>
            <a:endParaRPr lang="en-US">
              <a:cs typeface="Calibri"/>
            </a:endParaRPr>
          </a:p>
        </p:txBody>
      </p:sp>
      <p:sp>
        <p:nvSpPr>
          <p:cNvPr id="8" name="Slide Number Placeholder 7">
            <a:extLst>
              <a:ext uri="{FF2B5EF4-FFF2-40B4-BE49-F238E27FC236}">
                <a16:creationId xmlns:a16="http://schemas.microsoft.com/office/drawing/2014/main" id="{F4E3DAF4-B692-5B44-9D60-FA2015599119}"/>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224</a:t>
            </a:fld>
            <a:endParaRPr lang="en-US"/>
          </a:p>
        </p:txBody>
      </p:sp>
      <p:sp>
        <p:nvSpPr>
          <p:cNvPr id="9" name="Oval 8">
            <a:extLst>
              <a:ext uri="{FF2B5EF4-FFF2-40B4-BE49-F238E27FC236}">
                <a16:creationId xmlns:a16="http://schemas.microsoft.com/office/drawing/2014/main" id="{664166BD-9C94-7C40-B10F-3593ED60EB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BC32CA-81F7-F34F-9F44-6EFB467CB76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4854D21F-37C2-CB4C-BD4A-487229DE36C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3829685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a:xfrm>
            <a:off x="628650" y="356160"/>
            <a:ext cx="7886700" cy="1325563"/>
          </a:xfrm>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16660"/>
            <a:ext cx="7886700" cy="4351338"/>
          </a:xfrm>
        </p:spPr>
        <p:txBody>
          <a:bodyPr/>
          <a:lstStyle/>
          <a:p>
            <a:pPr marL="0" indent="0">
              <a:buNone/>
            </a:pPr>
            <a:r>
              <a:rPr lang="en-US" sz="1800">
                <a:cs typeface="Calibri"/>
              </a:rPr>
              <a:t>Video: </a:t>
            </a:r>
            <a:r>
              <a:rPr lang="en-US" sz="1800">
                <a:cs typeface="Calibri"/>
                <a:hlinkClick r:id="rId3"/>
              </a:rPr>
              <a:t>How a MN Weigh Station Operates 2016</a:t>
            </a:r>
            <a:r>
              <a:rPr lang="en-US" sz="1800">
                <a:cs typeface="Calibri"/>
              </a:rPr>
              <a:t>. MnDOT—10 minutes </a:t>
            </a:r>
          </a:p>
          <a:p>
            <a:pPr marL="0" indent="0">
              <a:buNone/>
            </a:pPr>
            <a:endParaRPr lang="en-US"/>
          </a:p>
        </p:txBody>
      </p:sp>
      <p:sp>
        <p:nvSpPr>
          <p:cNvPr id="9" name="Slide Number Placeholder 8">
            <a:extLst>
              <a:ext uri="{FF2B5EF4-FFF2-40B4-BE49-F238E27FC236}">
                <a16:creationId xmlns:a16="http://schemas.microsoft.com/office/drawing/2014/main" id="{490C05DE-A0BD-8441-A395-0810EF36EA0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225</a:t>
            </a:fld>
            <a:endParaRPr lang="en-US"/>
          </a:p>
        </p:txBody>
      </p:sp>
      <p:pic>
        <p:nvPicPr>
          <p:cNvPr id="8" name="Online Media 7" descr="How a Mn  Weigh Station Operates 2016">
            <a:hlinkClick r:id="" action="ppaction://media"/>
            <a:extLst>
              <a:ext uri="{FF2B5EF4-FFF2-40B4-BE49-F238E27FC236}">
                <a16:creationId xmlns:a16="http://schemas.microsoft.com/office/drawing/2014/main" id="{26D8AF1E-CAB5-2348-85F4-0BA9782BAF6D}"/>
              </a:ext>
            </a:extLst>
          </p:cNvPr>
          <p:cNvPicPr>
            <a:picLocks noRot="1" noChangeAspect="1"/>
          </p:cNvPicPr>
          <p:nvPr>
            <a:videoFile r:link="rId1"/>
          </p:nvPr>
        </p:nvPicPr>
        <p:blipFill>
          <a:blip r:embed="rId4"/>
          <a:stretch>
            <a:fillRect/>
          </a:stretch>
        </p:blipFill>
        <p:spPr>
          <a:xfrm>
            <a:off x="1278889" y="2526160"/>
            <a:ext cx="6207761" cy="3507385"/>
          </a:xfrm>
          <a:prstGeom prst="rect">
            <a:avLst/>
          </a:prstGeom>
        </p:spPr>
      </p:pic>
      <p:sp>
        <p:nvSpPr>
          <p:cNvPr id="10" name="Oval 9">
            <a:extLst>
              <a:ext uri="{FF2B5EF4-FFF2-40B4-BE49-F238E27FC236}">
                <a16:creationId xmlns:a16="http://schemas.microsoft.com/office/drawing/2014/main" id="{4FDDFFE8-0AAD-2E4F-AA18-B826045946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7E9E7A-6871-984C-A112-701EE85BE25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FE36484B-55F8-E945-9158-4E32B45307D0}"/>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543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25624"/>
            <a:ext cx="7886700" cy="4342093"/>
          </a:xfrm>
        </p:spPr>
        <p:txBody>
          <a:bodyPr/>
          <a:lstStyle/>
          <a:p>
            <a:r>
              <a:rPr lang="en-US"/>
              <a:t>All vehicles rated 10,000 GVW or more are required to stop at open weigh stations for inspections. They may wave you through or they may inspect your vehicle. </a:t>
            </a:r>
          </a:p>
          <a:p>
            <a:r>
              <a:rPr lang="en-US"/>
              <a:t>There are only a handful of weigh stations in MN, so this will not affect too many buses.  If you are at the weigh station, you could be subject to an inspection similar to the DOT inspections on the road.</a:t>
            </a:r>
            <a:endParaRPr lang="en-US">
              <a:cs typeface="Calibri"/>
            </a:endParaRPr>
          </a:p>
          <a:p>
            <a:pPr marL="0" indent="0">
              <a:buNone/>
            </a:pPr>
            <a:r>
              <a:rPr lang="en-US" b="1"/>
              <a:t>DOT inspections — what to expect: </a:t>
            </a:r>
            <a:endParaRPr lang="en-US" b="1">
              <a:cs typeface="Calibri"/>
            </a:endParaRPr>
          </a:p>
          <a:p>
            <a:pPr lvl="1"/>
            <a:r>
              <a:rPr lang="en-US" sz="2100"/>
              <a:t>They may pull you over for something as simple as a headlight out, or just a random stop.  </a:t>
            </a:r>
            <a:endParaRPr lang="en-US" sz="2100">
              <a:cs typeface="Calibri"/>
            </a:endParaRPr>
          </a:p>
          <a:p>
            <a:pPr lvl="1"/>
            <a:r>
              <a:rPr lang="en-US" sz="2100"/>
              <a:t>This is a roadside inspection, they will look for basics like lights, Q’Straint placement, tires, etc. They will also interview the driver looking for signs of intoxication etc.  They can also show up at your shop at any time to inspect any buses you have in house. </a:t>
            </a:r>
          </a:p>
          <a:p>
            <a:endParaRPr lang="en-US"/>
          </a:p>
          <a:p>
            <a:pPr marL="0" indent="0">
              <a:buNone/>
            </a:pPr>
            <a:endParaRPr lang="en-US"/>
          </a:p>
        </p:txBody>
      </p:sp>
      <p:sp>
        <p:nvSpPr>
          <p:cNvPr id="8" name="Slide Number Placeholder 7">
            <a:extLst>
              <a:ext uri="{FF2B5EF4-FFF2-40B4-BE49-F238E27FC236}">
                <a16:creationId xmlns:a16="http://schemas.microsoft.com/office/drawing/2014/main" id="{9DA84005-013C-754D-89EF-C278BECC3136}"/>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226</a:t>
            </a:fld>
            <a:endParaRPr lang="en-US"/>
          </a:p>
        </p:txBody>
      </p:sp>
      <p:sp>
        <p:nvSpPr>
          <p:cNvPr id="9" name="Oval 8">
            <a:extLst>
              <a:ext uri="{FF2B5EF4-FFF2-40B4-BE49-F238E27FC236}">
                <a16:creationId xmlns:a16="http://schemas.microsoft.com/office/drawing/2014/main" id="{F14645DA-7D72-DA4B-A835-3C54A4EC87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B682CB-3BF5-EF42-94A8-EE38EC591B8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3" name="Rectangle 12">
            <a:extLst>
              <a:ext uri="{FF2B5EF4-FFF2-40B4-BE49-F238E27FC236}">
                <a16:creationId xmlns:a16="http://schemas.microsoft.com/office/drawing/2014/main" id="{0B74A3A0-9CBC-ED41-B354-88A86846AE9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8031715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7769CA58-4CA9-4855-956F-E1E2508B9570}"/>
              </a:ext>
            </a:extLst>
          </p:cNvPr>
          <p:cNvPicPr>
            <a:picLocks noChangeAspect="1"/>
          </p:cNvPicPr>
          <p:nvPr/>
        </p:nvPicPr>
        <p:blipFill>
          <a:blip r:embed="rId2"/>
          <a:stretch>
            <a:fillRect/>
          </a:stretch>
        </p:blipFill>
        <p:spPr>
          <a:xfrm>
            <a:off x="1905950" y="1386314"/>
            <a:ext cx="3925223" cy="4853454"/>
          </a:xfrm>
          <a:prstGeom prst="rect">
            <a:avLst/>
          </a:prstGeom>
        </p:spPr>
      </p:pic>
      <p:sp>
        <p:nvSpPr>
          <p:cNvPr id="9" name="Oval 8">
            <a:extLst>
              <a:ext uri="{FF2B5EF4-FFF2-40B4-BE49-F238E27FC236}">
                <a16:creationId xmlns:a16="http://schemas.microsoft.com/office/drawing/2014/main" id="{68BB2C9D-62F3-9F41-91F9-029BD7FB95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58946F-7253-2F47-825A-EEEDB520DFA2}"/>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76EA10-5C9F-0B46-8D4F-E66A90B668D1}"/>
              </a:ext>
            </a:extLst>
          </p:cNvPr>
          <p:cNvSpPr>
            <a:spLocks noGrp="1"/>
          </p:cNvSpPr>
          <p:nvPr>
            <p:ph type="title"/>
          </p:nvPr>
        </p:nvSpPr>
        <p:spPr/>
        <p:txBody>
          <a:bodyPr/>
          <a:lstStyle/>
          <a:p>
            <a:r>
              <a:rPr lang="en-US"/>
              <a:t>Weigh Stations</a:t>
            </a:r>
          </a:p>
        </p:txBody>
      </p:sp>
      <p:sp>
        <p:nvSpPr>
          <p:cNvPr id="2" name="Slide Number Placeholder 1">
            <a:extLst>
              <a:ext uri="{FF2B5EF4-FFF2-40B4-BE49-F238E27FC236}">
                <a16:creationId xmlns:a16="http://schemas.microsoft.com/office/drawing/2014/main" id="{3484C957-CEEE-6C49-8EDF-ABC30C790C4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227</a:t>
            </a:fld>
            <a:endParaRPr lang="en-US"/>
          </a:p>
        </p:txBody>
      </p:sp>
      <p:sp>
        <p:nvSpPr>
          <p:cNvPr id="8" name="Oval 7">
            <a:extLst>
              <a:ext uri="{FF2B5EF4-FFF2-40B4-BE49-F238E27FC236}">
                <a16:creationId xmlns:a16="http://schemas.microsoft.com/office/drawing/2014/main" id="{856A3F1C-DAED-6248-AFB2-83BD49F835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28AD64-D6C8-FD4C-B0B3-E3E71B94B17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22EB749F-7E3F-1A4F-AF29-BFBC9BF9282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392615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328856"/>
            <a:ext cx="6858000" cy="1729693"/>
          </a:xfrm>
        </p:spPr>
        <p:txBody>
          <a:bodyPr/>
          <a:lstStyle/>
          <a:p>
            <a:r>
              <a:rPr lang="en-US" b="0">
                <a:ea typeface="+mj-lt"/>
                <a:cs typeface="+mj-lt"/>
              </a:rPr>
              <a:t>Unit 5.18 Security and Crime</a:t>
            </a:r>
            <a:endParaRPr lang="en-US" b="0">
              <a:cs typeface="Calibri Light"/>
            </a:endParaRPr>
          </a:p>
        </p:txBody>
      </p:sp>
      <p:sp>
        <p:nvSpPr>
          <p:cNvPr id="7" name="Oval 6">
            <a:extLst>
              <a:ext uri="{FF2B5EF4-FFF2-40B4-BE49-F238E27FC236}">
                <a16:creationId xmlns:a16="http://schemas.microsoft.com/office/drawing/2014/main" id="{C62C1E4B-E963-3449-B2B6-1D9F7338CD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8FB0560-D6AE-4241-96E6-2553DB772F6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6EAC9B-0D45-4041-BBFB-94BB7307016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0965F650-32DF-9348-AC4B-4858008BE93B}"/>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C1.16.</a:t>
            </a:r>
          </a:p>
        </p:txBody>
      </p:sp>
    </p:spTree>
    <p:extLst>
      <p:ext uri="{BB962C8B-B14F-4D97-AF65-F5344CB8AC3E}">
        <p14:creationId xmlns:p14="http://schemas.microsoft.com/office/powerpoint/2010/main" val="351096173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Security &amp; Crime</a:t>
            </a:r>
          </a:p>
        </p:txBody>
      </p:sp>
      <p:pic>
        <p:nvPicPr>
          <p:cNvPr id="4" name="Online Media 3" descr="Module 9 Security and Threat Awareness - Warning Signs">
            <a:hlinkClick r:id="" action="ppaction://media"/>
            <a:extLst>
              <a:ext uri="{FF2B5EF4-FFF2-40B4-BE49-F238E27FC236}">
                <a16:creationId xmlns:a16="http://schemas.microsoft.com/office/drawing/2014/main" id="{EBE507C7-D122-3843-B4F9-B1AB47870A9B}"/>
              </a:ext>
            </a:extLst>
          </p:cNvPr>
          <p:cNvPicPr>
            <a:picLocks noGrp="1" noRot="1" noChangeAspect="1"/>
          </p:cNvPicPr>
          <p:nvPr>
            <p:ph idx="1"/>
            <a:videoFile r:link="rId1"/>
          </p:nvPr>
        </p:nvPicPr>
        <p:blipFill>
          <a:blip r:embed="rId3"/>
          <a:stretch>
            <a:fillRect/>
          </a:stretch>
        </p:blipFill>
        <p:spPr>
          <a:xfrm>
            <a:off x="1685925" y="2194669"/>
            <a:ext cx="4437063" cy="3327797"/>
          </a:xfrm>
          <a:prstGeom prst="rect">
            <a:avLst/>
          </a:prstGeom>
        </p:spPr>
      </p:pic>
      <p:sp>
        <p:nvSpPr>
          <p:cNvPr id="7" name="Slide Number Placeholder 6">
            <a:extLst>
              <a:ext uri="{FF2B5EF4-FFF2-40B4-BE49-F238E27FC236}">
                <a16:creationId xmlns:a16="http://schemas.microsoft.com/office/drawing/2014/main" id="{A16B8C71-0719-9C43-B877-446985AE7527}"/>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229</a:t>
            </a:fld>
            <a:endParaRPr lang="en-US"/>
          </a:p>
        </p:txBody>
      </p:sp>
      <p:sp>
        <p:nvSpPr>
          <p:cNvPr id="5" name="TextBox 4">
            <a:extLst>
              <a:ext uri="{FF2B5EF4-FFF2-40B4-BE49-F238E27FC236}">
                <a16:creationId xmlns:a16="http://schemas.microsoft.com/office/drawing/2014/main" id="{7DF26452-020B-4EB5-B972-C34CD13B23B3}"/>
              </a:ext>
            </a:extLst>
          </p:cNvPr>
          <p:cNvSpPr txBox="1"/>
          <p:nvPr/>
        </p:nvSpPr>
        <p:spPr>
          <a:xfrm>
            <a:off x="688121" y="1651258"/>
            <a:ext cx="75588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Video: </a:t>
            </a:r>
            <a:r>
              <a:rPr lang="en-US">
                <a:latin typeface="Calibri"/>
                <a:cs typeface="Calibri"/>
                <a:hlinkClick r:id="rId4"/>
              </a:rPr>
              <a:t>Security and Threat Awareness — Warning Signs.</a:t>
            </a:r>
            <a:r>
              <a:rPr lang="en-US">
                <a:latin typeface="Calibri"/>
                <a:cs typeface="Calibri"/>
              </a:rPr>
              <a:t> FTA</a:t>
            </a:r>
            <a:r>
              <a:rPr lang="en-US" i="1">
                <a:latin typeface="Calibri"/>
                <a:cs typeface="Calibri"/>
              </a:rPr>
              <a:t>—</a:t>
            </a:r>
            <a:r>
              <a:rPr lang="en-US">
                <a:latin typeface="Calibri"/>
                <a:cs typeface="Calibri"/>
              </a:rPr>
              <a:t>18 minutes</a:t>
            </a:r>
            <a:endParaRPr lang="en-US">
              <a:cs typeface="Calibri"/>
            </a:endParaRPr>
          </a:p>
        </p:txBody>
      </p:sp>
      <p:sp>
        <p:nvSpPr>
          <p:cNvPr id="10" name="Oval 9">
            <a:extLst>
              <a:ext uri="{FF2B5EF4-FFF2-40B4-BE49-F238E27FC236}">
                <a16:creationId xmlns:a16="http://schemas.microsoft.com/office/drawing/2014/main" id="{C8C3D26C-294A-654B-8BDB-F274ABE605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84BA1A-CB36-7844-B813-770B6468C1E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8358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vehicles require a CDL in Minnesota?</a:t>
            </a:r>
          </a:p>
          <a:p>
            <a:r>
              <a:rPr lang="en-US"/>
              <a:t>A combination of vehicles in which </a:t>
            </a:r>
          </a:p>
          <a:p>
            <a:pPr lvl="1">
              <a:spcBef>
                <a:spcPts val="750"/>
              </a:spcBef>
            </a:pPr>
            <a:r>
              <a:rPr lang="en-US" sz="2100"/>
              <a:t>the gross combination weight (GCW) &gt;26,000 pounds</a:t>
            </a:r>
          </a:p>
          <a:p>
            <a:pPr lvl="1">
              <a:spcBef>
                <a:spcPts val="750"/>
              </a:spcBef>
            </a:pPr>
            <a:r>
              <a:rPr lang="en-US" sz="2100"/>
              <a:t>the towed unit has a gross vehicle weight (GVW)* &gt;10,000 pounds </a:t>
            </a:r>
          </a:p>
          <a:p>
            <a:r>
              <a:rPr lang="en-US"/>
              <a:t>A single vehicle with a GVW &gt;26,000 pounds </a:t>
            </a:r>
          </a:p>
          <a:p>
            <a:r>
              <a:rPr lang="en-US"/>
              <a:t>A vehicle designed to transport &gt;15 passengers, including the driver </a:t>
            </a:r>
          </a:p>
          <a:p>
            <a:r>
              <a:rPr lang="en-US"/>
              <a:t>Any size vehicle that requires hazardous materials placards</a:t>
            </a:r>
          </a:p>
          <a:p>
            <a:r>
              <a:rPr lang="en-US"/>
              <a:t>Any size vehicle outwardly equipped and identified as a school bus</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B92E16-B788-1444-AA8F-DDF1802DD6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EA14ADA-2615-8046-8A3C-788E2646A8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0E9900-0432-B24A-A5FD-6984857E609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97A3AC-A26F-F944-857B-FE07BA7D925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68A7B5-41B0-2D44-8A07-A7BFE193DA5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F6E5C2-C05D-114C-9C8B-620CEAAF992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0B5DB494-39FC-E947-99DD-A3984F03E1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F1E6DD-8F13-6945-AF92-F4C09623FE3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2FAC7F1E-B138-2044-BBC6-EFBAA90DF5B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13A3DF91-D93E-7440-B356-1A81146152C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F3A821EC-E57C-0044-A308-C4E01F74BBF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7920567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Security &amp; Crime</a:t>
            </a:r>
          </a:p>
        </p:txBody>
      </p:sp>
      <p:pic>
        <p:nvPicPr>
          <p:cNvPr id="8" name="Online Media 7" descr="MPD Security  Metro Transit edit">
            <a:hlinkClick r:id="" action="ppaction://media"/>
            <a:extLst>
              <a:ext uri="{FF2B5EF4-FFF2-40B4-BE49-F238E27FC236}">
                <a16:creationId xmlns:a16="http://schemas.microsoft.com/office/drawing/2014/main" id="{C665E339-4363-FA46-8F9C-0708C7622B53}"/>
              </a:ext>
            </a:extLst>
          </p:cNvPr>
          <p:cNvPicPr>
            <a:picLocks noGrp="1" noRot="1" noChangeAspect="1"/>
          </p:cNvPicPr>
          <p:nvPr>
            <p:ph idx="1"/>
            <a:videoFile r:link="rId1"/>
          </p:nvPr>
        </p:nvPicPr>
        <p:blipFill>
          <a:blip r:embed="rId3"/>
          <a:stretch>
            <a:fillRect/>
          </a:stretch>
        </p:blipFill>
        <p:spPr>
          <a:xfrm>
            <a:off x="1663910" y="2543175"/>
            <a:ext cx="4532103" cy="2560638"/>
          </a:xfrm>
          <a:prstGeom prst="rect">
            <a:avLst/>
          </a:prstGeom>
        </p:spPr>
      </p:pic>
      <p:sp>
        <p:nvSpPr>
          <p:cNvPr id="5" name="Slide Number Placeholder 4">
            <a:extLst>
              <a:ext uri="{FF2B5EF4-FFF2-40B4-BE49-F238E27FC236}">
                <a16:creationId xmlns:a16="http://schemas.microsoft.com/office/drawing/2014/main" id="{C8A16109-D5F6-4C43-A277-22DFEB12194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230</a:t>
            </a:fld>
            <a:endParaRPr lang="en-US"/>
          </a:p>
        </p:txBody>
      </p:sp>
      <p:sp>
        <p:nvSpPr>
          <p:cNvPr id="4" name="TextBox 3">
            <a:extLst>
              <a:ext uri="{FF2B5EF4-FFF2-40B4-BE49-F238E27FC236}">
                <a16:creationId xmlns:a16="http://schemas.microsoft.com/office/drawing/2014/main" id="{5A690F67-4CF1-45E5-B00B-1B9157EAC3C6}"/>
              </a:ext>
            </a:extLst>
          </p:cNvPr>
          <p:cNvSpPr txBox="1"/>
          <p:nvPr/>
        </p:nvSpPr>
        <p:spPr>
          <a:xfrm>
            <a:off x="688121" y="1651258"/>
            <a:ext cx="75588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Video: </a:t>
            </a:r>
            <a:r>
              <a:rPr lang="en-US">
                <a:latin typeface="Calibri"/>
                <a:cs typeface="Calibri"/>
                <a:hlinkClick r:id="rId4"/>
              </a:rPr>
              <a:t>Recognizing Signs. </a:t>
            </a:r>
            <a:r>
              <a:rPr lang="en-US">
                <a:latin typeface="Calibri"/>
                <a:cs typeface="Calibri"/>
              </a:rPr>
              <a:t>Metro Transit</a:t>
            </a:r>
            <a:r>
              <a:rPr lang="en-US" i="1">
                <a:latin typeface="Calibri"/>
                <a:cs typeface="Calibri"/>
              </a:rPr>
              <a:t>—</a:t>
            </a:r>
            <a:r>
              <a:rPr lang="en-US">
                <a:latin typeface="Calibri"/>
                <a:cs typeface="Calibri"/>
              </a:rPr>
              <a:t>8 minutes</a:t>
            </a:r>
            <a:endParaRPr lang="en-US">
              <a:cs typeface="Calibri"/>
            </a:endParaRPr>
          </a:p>
        </p:txBody>
      </p:sp>
      <p:sp>
        <p:nvSpPr>
          <p:cNvPr id="10" name="Oval 9">
            <a:extLst>
              <a:ext uri="{FF2B5EF4-FFF2-40B4-BE49-F238E27FC236}">
                <a16:creationId xmlns:a16="http://schemas.microsoft.com/office/drawing/2014/main" id="{8DCBC65F-C140-794E-86C2-EBA1D20E2A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619F0B-D863-6744-AF7F-E0EDB15E143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489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63487" y="2994048"/>
            <a:ext cx="6858000" cy="1729693"/>
          </a:xfrm>
        </p:spPr>
        <p:txBody>
          <a:bodyPr/>
          <a:lstStyle/>
          <a:p>
            <a:r>
              <a:rPr lang="en-US" b="0">
                <a:ea typeface="+mj-lt"/>
                <a:cs typeface="+mj-lt"/>
              </a:rPr>
              <a:t>Unit 5.19 Penalties and Fines</a:t>
            </a:r>
            <a:br>
              <a:rPr lang="en-US" b="0">
                <a:cs typeface="Calibri Light"/>
              </a:rPr>
            </a:br>
            <a:endParaRPr lang="en-US" b="0">
              <a:cs typeface="Calibri Light"/>
            </a:endParaRPr>
          </a:p>
        </p:txBody>
      </p:sp>
      <p:sp>
        <p:nvSpPr>
          <p:cNvPr id="7" name="Oval 6">
            <a:extLst>
              <a:ext uri="{FF2B5EF4-FFF2-40B4-BE49-F238E27FC236}">
                <a16:creationId xmlns:a16="http://schemas.microsoft.com/office/drawing/2014/main" id="{DC087A8B-1241-3646-86EE-46DBF7C403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DDED07-C9C2-4F48-A39F-16CBFB13733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6" name="TextBox 5">
            <a:extLst>
              <a:ext uri="{FF2B5EF4-FFF2-40B4-BE49-F238E27FC236}">
                <a16:creationId xmlns:a16="http://schemas.microsoft.com/office/drawing/2014/main" id="{66CB232D-41E4-B54D-A2D0-0BB5F5DB5CB8}"/>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C1.18.</a:t>
            </a:r>
          </a:p>
        </p:txBody>
      </p:sp>
    </p:spTree>
    <p:extLst>
      <p:ext uri="{BB962C8B-B14F-4D97-AF65-F5344CB8AC3E}">
        <p14:creationId xmlns:p14="http://schemas.microsoft.com/office/powerpoint/2010/main" val="211074041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r>
              <a:rPr lang="en-US"/>
              <a:t>Any violation can result in a fine. If violation is not corrected, that’s a fine too.</a:t>
            </a:r>
          </a:p>
          <a:p>
            <a:r>
              <a:rPr lang="en-US"/>
              <a:t>Violations have set minimum and maximum amounts.</a:t>
            </a:r>
          </a:p>
          <a:p>
            <a:r>
              <a:rPr lang="en-US"/>
              <a:t>Fines are based on type of violation, if it is a repeat offense, and if it caused death, serious illness, severe injury or destruction of property.</a:t>
            </a:r>
            <a:endParaRPr lang="en-US">
              <a:cs typeface="Calibri"/>
            </a:endParaRPr>
          </a:p>
          <a:p>
            <a:r>
              <a:rPr lang="en-US"/>
              <a:t>Once an enforcement case is settled, it becomes a matter of public record.</a:t>
            </a:r>
          </a:p>
          <a:p>
            <a:r>
              <a:rPr lang="en-US"/>
              <a:t>2021 all baseline penalties were increased approximately 1.17%.</a:t>
            </a:r>
          </a:p>
          <a:p>
            <a:r>
              <a:rPr lang="en-US"/>
              <a:t>New in 2021: DOT Clearinghouse violations – drivers, employers, medical review officer or service agent could be fined up to $5,833 for violating any provision in the Drug &amp; Alcohol Clearinghouse. </a:t>
            </a:r>
          </a:p>
        </p:txBody>
      </p:sp>
      <p:sp>
        <p:nvSpPr>
          <p:cNvPr id="4" name="Slide Number Placeholder 3">
            <a:extLst>
              <a:ext uri="{FF2B5EF4-FFF2-40B4-BE49-F238E27FC236}">
                <a16:creationId xmlns:a16="http://schemas.microsoft.com/office/drawing/2014/main" id="{1233ED01-A1C1-9743-834C-0382CDA4B59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232</a:t>
            </a:fld>
            <a:endParaRPr lang="en-US"/>
          </a:p>
        </p:txBody>
      </p:sp>
      <p:sp>
        <p:nvSpPr>
          <p:cNvPr id="8" name="Oval 7">
            <a:extLst>
              <a:ext uri="{FF2B5EF4-FFF2-40B4-BE49-F238E27FC236}">
                <a16:creationId xmlns:a16="http://schemas.microsoft.com/office/drawing/2014/main" id="{9A7D0F39-4DCA-044F-9B60-0906E6A1AD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C8AFD0-2614-8448-9265-CB9669656B1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428897310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r>
              <a:rPr lang="en-US" b="1"/>
              <a:t>What is </a:t>
            </a:r>
            <a:r>
              <a:rPr lang="en-US" b="1">
                <a:ea typeface="+mn-lt"/>
                <a:cs typeface="+mn-lt"/>
              </a:rPr>
              <a:t>the Pre-Employment Screening Program (PSP)? </a:t>
            </a:r>
            <a:r>
              <a:rPr lang="en-US">
                <a:ea typeface="+mn-lt"/>
                <a:cs typeface="+mn-lt"/>
              </a:rPr>
              <a:t>A program that provides carriers, individual drivers, and industry service providers access to commercial drivers’ safety records from the Federal Motor Carrier Safety Administration’s (FMCSA) Motor Carrier Management Information System (MCMIS). Records are available </a:t>
            </a:r>
            <a:br>
              <a:rPr lang="en-US">
                <a:ea typeface="+mn-lt"/>
                <a:cs typeface="+mn-lt"/>
              </a:rPr>
            </a:br>
            <a:r>
              <a:rPr lang="en-US">
                <a:ea typeface="+mn-lt"/>
                <a:cs typeface="+mn-lt"/>
              </a:rPr>
              <a:t>24 hours a day via the PSP website.</a:t>
            </a:r>
          </a:p>
          <a:p>
            <a:endParaRPr lang="en-US">
              <a:cs typeface="Calibri"/>
            </a:endParaRPr>
          </a:p>
          <a:p>
            <a:r>
              <a:rPr lang="en-US">
                <a:ea typeface="+mn-lt"/>
                <a:cs typeface="+mn-lt"/>
              </a:rPr>
              <a:t>A PSP record contains a driver’s most recent 5 years of crash data and the most recent 3 years of roadside inspection data from the FMCSA MCMIS database. </a:t>
            </a:r>
            <a:endParaRPr lang="en-US">
              <a:cs typeface="Calibri"/>
            </a:endParaRPr>
          </a:p>
          <a:p>
            <a:endParaRPr lang="en-US">
              <a:cs typeface="Calibri"/>
            </a:endParaRPr>
          </a:p>
          <a:p>
            <a:r>
              <a:rPr lang="en-US">
                <a:cs typeface="Calibri"/>
              </a:rPr>
              <a:t>Driver-related regulation violations will be documented in your PSP record.</a:t>
            </a:r>
          </a:p>
          <a:p>
            <a:endParaRPr lang="en-US">
              <a:cs typeface="Calibri"/>
            </a:endParaRPr>
          </a:p>
        </p:txBody>
      </p:sp>
      <p:sp>
        <p:nvSpPr>
          <p:cNvPr id="4" name="Slide Number Placeholder 3">
            <a:extLst>
              <a:ext uri="{FF2B5EF4-FFF2-40B4-BE49-F238E27FC236}">
                <a16:creationId xmlns:a16="http://schemas.microsoft.com/office/drawing/2014/main" id="{B582A82B-DD21-B14D-8261-E4DD84AD4B52}"/>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233</a:t>
            </a:fld>
            <a:endParaRPr lang="en-US"/>
          </a:p>
        </p:txBody>
      </p:sp>
      <p:sp>
        <p:nvSpPr>
          <p:cNvPr id="8" name="Oval 7">
            <a:extLst>
              <a:ext uri="{FF2B5EF4-FFF2-40B4-BE49-F238E27FC236}">
                <a16:creationId xmlns:a16="http://schemas.microsoft.com/office/drawing/2014/main" id="{CE28C380-10C8-EA4A-9D86-C128D86E30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5CCD8B-EE89-D646-9A05-AC0DF4D4AB3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66102947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t>Loss of Driving Privileges</a:t>
            </a:r>
            <a:endParaRPr lang="en-US" sz="1800"/>
          </a:p>
          <a:p>
            <a:r>
              <a:rPr lang="en-US" sz="1800">
                <a:ea typeface="+mn-lt"/>
                <a:cs typeface="+mn-lt"/>
              </a:rPr>
              <a:t>You may not drink alcohol while you are on-duty or consume any alcoholic beverage within four hours before you go on duty. If you are found to have a blood alcohol concentration of .08 percent or more while operating a non-commercial vehicle, your Class D driving privileges will be revoked and you will be disqualified from driving CMVs for at least one year. </a:t>
            </a:r>
            <a:endParaRPr lang="en-US" sz="1800" b="1">
              <a:ea typeface="+mn-lt"/>
              <a:cs typeface="+mn-lt"/>
            </a:endParaRPr>
          </a:p>
          <a:p>
            <a:pPr marL="0" indent="0">
              <a:buNone/>
            </a:pPr>
            <a:endParaRPr lang="en-US" sz="1800">
              <a:ea typeface="+mn-lt"/>
              <a:cs typeface="+mn-lt"/>
            </a:endParaRPr>
          </a:p>
          <a:p>
            <a:pPr marL="0" indent="0">
              <a:buNone/>
            </a:pPr>
            <a:r>
              <a:rPr lang="en-US" sz="1800" b="1">
                <a:ea typeface="+mn-lt"/>
                <a:cs typeface="+mn-lt"/>
              </a:rPr>
              <a:t>Commercial License Disqualifications </a:t>
            </a:r>
          </a:p>
          <a:p>
            <a:pPr marL="0" indent="0">
              <a:buNone/>
            </a:pPr>
            <a:r>
              <a:rPr lang="en-US" sz="1800" i="1">
                <a:ea typeface="+mn-lt"/>
                <a:cs typeface="+mn-lt"/>
              </a:rPr>
              <a:t>You will lose your CDL for at least one year for a first offense if: </a:t>
            </a:r>
            <a:endParaRPr lang="en-US" sz="1800" b="1" i="1">
              <a:ea typeface="+mn-lt"/>
              <a:cs typeface="+mn-lt"/>
            </a:endParaRPr>
          </a:p>
          <a:p>
            <a:pPr lvl="1"/>
            <a:r>
              <a:rPr lang="en-US">
                <a:ea typeface="+mn-lt"/>
                <a:cs typeface="+mn-lt"/>
              </a:rPr>
              <a:t>You drive a CMV under the influence of alcohol or a controlled substance (for example, illegal drugs). </a:t>
            </a:r>
            <a:endParaRPr lang="en-US" b="1">
              <a:ea typeface="+mn-lt"/>
              <a:cs typeface="+mn-lt"/>
            </a:endParaRPr>
          </a:p>
          <a:p>
            <a:pPr lvl="1"/>
            <a:r>
              <a:rPr lang="en-US">
                <a:ea typeface="+mn-lt"/>
                <a:cs typeface="+mn-lt"/>
              </a:rPr>
              <a:t>You refuse to submit to an alcohol or drug test. </a:t>
            </a:r>
            <a:endParaRPr lang="en-US" b="1">
              <a:ea typeface="+mn-lt"/>
              <a:cs typeface="+mn-lt"/>
            </a:endParaRPr>
          </a:p>
          <a:p>
            <a:pPr lvl="1"/>
            <a:r>
              <a:rPr lang="en-US">
                <a:ea typeface="+mn-lt"/>
                <a:cs typeface="+mn-lt"/>
              </a:rPr>
              <a:t>You drive a CMV when your blood alcohol concentration is 0.04 percent or more</a:t>
            </a:r>
            <a:r>
              <a:rPr lang="en-US" sz="1500">
                <a:ea typeface="+mn-lt"/>
                <a:cs typeface="+mn-lt"/>
              </a:rPr>
              <a:t>. </a:t>
            </a:r>
            <a:endParaRPr lang="en-US" sz="1500">
              <a:cs typeface="Calibri"/>
            </a:endParaRPr>
          </a:p>
        </p:txBody>
      </p:sp>
      <p:sp>
        <p:nvSpPr>
          <p:cNvPr id="4" name="Slide Number Placeholder 3">
            <a:extLst>
              <a:ext uri="{FF2B5EF4-FFF2-40B4-BE49-F238E27FC236}">
                <a16:creationId xmlns:a16="http://schemas.microsoft.com/office/drawing/2014/main" id="{9D09D8AE-F2F2-EE46-8742-4B08DF29DDE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234</a:t>
            </a:fld>
            <a:endParaRPr lang="en-US"/>
          </a:p>
        </p:txBody>
      </p:sp>
      <p:sp>
        <p:nvSpPr>
          <p:cNvPr id="8" name="Oval 7">
            <a:extLst>
              <a:ext uri="{FF2B5EF4-FFF2-40B4-BE49-F238E27FC236}">
                <a16:creationId xmlns:a16="http://schemas.microsoft.com/office/drawing/2014/main" id="{CC22211B-0CFD-334D-B6CA-913E765149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7AE66C-E501-B847-BF82-21BD8D1306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63239227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2000" b="1">
                <a:ea typeface="+mn-lt"/>
                <a:cs typeface="+mn-lt"/>
              </a:rPr>
              <a:t>Commercial License Disqualifications (Continued)</a:t>
            </a:r>
          </a:p>
          <a:p>
            <a:pPr marL="0" indent="0">
              <a:buNone/>
            </a:pPr>
            <a:r>
              <a:rPr lang="en-US" sz="2000" i="1">
                <a:ea typeface="+mn-lt"/>
                <a:cs typeface="+mn-lt"/>
              </a:rPr>
              <a:t>You will lose your CDL for at least one year for a first offense if: </a:t>
            </a:r>
          </a:p>
          <a:p>
            <a:pPr lvl="1"/>
            <a:r>
              <a:rPr lang="en-US" sz="2000">
                <a:ea typeface="+mn-lt"/>
                <a:cs typeface="+mn-lt"/>
              </a:rPr>
              <a:t>Your blood alcohol concentration is less than 0.04 percent, but you have any detectable amount, you will be put out of service for 24 hours. </a:t>
            </a:r>
          </a:p>
          <a:p>
            <a:pPr lvl="1"/>
            <a:r>
              <a:rPr lang="en-US" sz="2000">
                <a:ea typeface="+mn-lt"/>
                <a:cs typeface="+mn-lt"/>
              </a:rPr>
              <a:t>You leave the scene of an accident involving a CMV that you were driving. </a:t>
            </a:r>
          </a:p>
          <a:p>
            <a:pPr lvl="1"/>
            <a:r>
              <a:rPr lang="en-US" sz="2000">
                <a:ea typeface="+mn-lt"/>
                <a:cs typeface="+mn-lt"/>
              </a:rPr>
              <a:t>You use a CMV to commit a felony. </a:t>
            </a:r>
          </a:p>
          <a:p>
            <a:pPr lvl="1"/>
            <a:r>
              <a:rPr lang="en-US" sz="2000">
                <a:ea typeface="+mn-lt"/>
                <a:cs typeface="+mn-lt"/>
              </a:rPr>
              <a:t>You drive with a revoked, suspended, canceled, denied or disqualified CDL. </a:t>
            </a:r>
          </a:p>
          <a:p>
            <a:pPr lvl="1"/>
            <a:r>
              <a:rPr lang="en-US" sz="2000">
                <a:ea typeface="+mn-lt"/>
                <a:cs typeface="+mn-lt"/>
              </a:rPr>
              <a:t>You cause a fatality through negligent or criminal operation of a CMV.</a:t>
            </a:r>
          </a:p>
          <a:p>
            <a:pPr lvl="1"/>
            <a:r>
              <a:rPr lang="en-US" sz="2000">
                <a:ea typeface="+mn-lt"/>
                <a:cs typeface="+mn-lt"/>
              </a:rPr>
              <a:t>You commit an offense in another state that would be grounds for disqualification in Minnesota. </a:t>
            </a:r>
            <a:endParaRPr lang="en-US" sz="2000">
              <a:cs typeface="Calibri"/>
            </a:endParaRPr>
          </a:p>
          <a:p>
            <a:endParaRPr lang="en-US" sz="2000">
              <a:ea typeface="+mn-lt"/>
              <a:cs typeface="+mn-lt"/>
            </a:endParaRPr>
          </a:p>
          <a:p>
            <a:endParaRPr lang="en-US" sz="2000" b="1">
              <a:cs typeface="Calibri"/>
            </a:endParaRPr>
          </a:p>
        </p:txBody>
      </p:sp>
      <p:sp>
        <p:nvSpPr>
          <p:cNvPr id="4" name="Slide Number Placeholder 3">
            <a:extLst>
              <a:ext uri="{FF2B5EF4-FFF2-40B4-BE49-F238E27FC236}">
                <a16:creationId xmlns:a16="http://schemas.microsoft.com/office/drawing/2014/main" id="{58522E4A-6216-A944-85DE-FA20C04EFD0C}"/>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235</a:t>
            </a:fld>
            <a:endParaRPr lang="en-US"/>
          </a:p>
        </p:txBody>
      </p:sp>
      <p:sp>
        <p:nvSpPr>
          <p:cNvPr id="8" name="Oval 7">
            <a:extLst>
              <a:ext uri="{FF2B5EF4-FFF2-40B4-BE49-F238E27FC236}">
                <a16:creationId xmlns:a16="http://schemas.microsoft.com/office/drawing/2014/main" id="{C992D72E-C252-174A-9F3C-BB230B3014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2C3BDC-BBA0-CE42-9010-D74EED1B39F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1771730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a:ea typeface="+mn-lt"/>
                <a:cs typeface="+mn-lt"/>
              </a:rPr>
              <a:t>If a first disqualifying offense occurs while you are operating a CMV that is placarded for hazardous materials, you will lose your CDL for at least three years. </a:t>
            </a:r>
          </a:p>
          <a:p>
            <a:pPr marL="0" indent="0">
              <a:buNone/>
            </a:pPr>
            <a:r>
              <a:rPr lang="en-US" sz="1800">
                <a:ea typeface="+mn-lt"/>
                <a:cs typeface="+mn-lt"/>
              </a:rPr>
              <a:t>A second disqualifying offense will result in losing your CDL privileges for life. You will also lose your CDL for life if you use a CMV to commit a felony involving a controlled substance. </a:t>
            </a:r>
          </a:p>
          <a:p>
            <a:pPr marL="0" indent="0">
              <a:buNone/>
            </a:pPr>
            <a:r>
              <a:rPr lang="en-US" sz="1800" b="1">
                <a:ea typeface="+mn-lt"/>
                <a:cs typeface="+mn-lt"/>
              </a:rPr>
              <a:t>Other Offenses </a:t>
            </a:r>
          </a:p>
          <a:p>
            <a:pPr marL="342900" indent="-342900"/>
            <a:r>
              <a:rPr lang="en-US" sz="1800">
                <a:ea typeface="+mn-lt"/>
                <a:cs typeface="+mn-lt"/>
              </a:rPr>
              <a:t>If you have committed two serious traffic violations while operating a CMV within a three-year period, you will lose your CDL for at least 60 days. </a:t>
            </a:r>
          </a:p>
          <a:p>
            <a:pPr marL="342900" indent="-342900"/>
            <a:r>
              <a:rPr lang="en-US" sz="1800">
                <a:ea typeface="+mn-lt"/>
                <a:cs typeface="+mn-lt"/>
              </a:rPr>
              <a:t>If you have committed three serious traffic violations while operating a CMV within a three-year period, you will lose your CDL for at least 120 days. </a:t>
            </a:r>
            <a:endParaRPr lang="en-US" sz="1800">
              <a:cs typeface="Calibri"/>
            </a:endParaRPr>
          </a:p>
          <a:p>
            <a:endParaRPr lang="en-US" sz="1800">
              <a:ea typeface="+mn-lt"/>
              <a:cs typeface="+mn-lt"/>
            </a:endParaRPr>
          </a:p>
          <a:p>
            <a:endParaRPr lang="en-US" sz="1800" b="1">
              <a:cs typeface="Calibri"/>
            </a:endParaRPr>
          </a:p>
        </p:txBody>
      </p:sp>
      <p:sp>
        <p:nvSpPr>
          <p:cNvPr id="4" name="Slide Number Placeholder 3">
            <a:extLst>
              <a:ext uri="{FF2B5EF4-FFF2-40B4-BE49-F238E27FC236}">
                <a16:creationId xmlns:a16="http://schemas.microsoft.com/office/drawing/2014/main" id="{80E43E42-9A35-2B45-976B-A33328682A90}"/>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236</a:t>
            </a:fld>
            <a:endParaRPr lang="en-US"/>
          </a:p>
        </p:txBody>
      </p:sp>
      <p:sp>
        <p:nvSpPr>
          <p:cNvPr id="8" name="Oval 7">
            <a:extLst>
              <a:ext uri="{FF2B5EF4-FFF2-40B4-BE49-F238E27FC236}">
                <a16:creationId xmlns:a16="http://schemas.microsoft.com/office/drawing/2014/main" id="{F6F12B21-BE0D-7047-A926-158F84F99F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B42480-6A04-2646-92E6-08AFDAC576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8771343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63487" y="2994048"/>
            <a:ext cx="6858000" cy="1729693"/>
          </a:xfrm>
        </p:spPr>
        <p:txBody>
          <a:bodyPr/>
          <a:lstStyle/>
          <a:p>
            <a:r>
              <a:rPr lang="en-US" b="0">
                <a:ea typeface="+mj-lt"/>
                <a:cs typeface="+mj-lt"/>
              </a:rPr>
              <a:t>Unit 5.20 Other Emergency Procedures</a:t>
            </a:r>
            <a:br>
              <a:rPr lang="en-US" b="0">
                <a:cs typeface="Calibri Light"/>
              </a:rPr>
            </a:br>
            <a:endParaRPr lang="en-US" b="0">
              <a:cs typeface="Calibri Light"/>
            </a:endParaRPr>
          </a:p>
        </p:txBody>
      </p:sp>
      <p:sp>
        <p:nvSpPr>
          <p:cNvPr id="7" name="Oval 6">
            <a:extLst>
              <a:ext uri="{FF2B5EF4-FFF2-40B4-BE49-F238E27FC236}">
                <a16:creationId xmlns:a16="http://schemas.microsoft.com/office/drawing/2014/main" id="{CC0FCFFA-A1EE-0E41-BAFD-EE5AD3F068E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ED99A8-DD65-CD4F-8E30-AA1CD2D36D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TextBox 9">
            <a:extLst>
              <a:ext uri="{FF2B5EF4-FFF2-40B4-BE49-F238E27FC236}">
                <a16:creationId xmlns:a16="http://schemas.microsoft.com/office/drawing/2014/main" id="{619268A2-DA5B-2243-A4DD-D80B8B24B14B}"/>
              </a:ext>
            </a:extLst>
          </p:cNvPr>
          <p:cNvSpPr txBox="1"/>
          <p:nvPr/>
        </p:nvSpPr>
        <p:spPr>
          <a:xfrm>
            <a:off x="2648364" y="6281269"/>
            <a:ext cx="3808800" cy="276999"/>
          </a:xfrm>
          <a:prstGeom prst="rect">
            <a:avLst/>
          </a:prstGeom>
          <a:noFill/>
        </p:spPr>
        <p:txBody>
          <a:bodyPr wrap="none" rtlCol="0">
            <a:spAutoFit/>
          </a:bodyPr>
          <a:lstStyle/>
          <a:p>
            <a:r>
              <a:rPr lang="en-US" sz="1200" i="1"/>
              <a:t>This unit satisfies FMCSA’s ELDT requirements for unit C1.2</a:t>
            </a:r>
          </a:p>
        </p:txBody>
      </p:sp>
    </p:spTree>
    <p:extLst>
      <p:ext uri="{BB962C8B-B14F-4D97-AF65-F5344CB8AC3E}">
        <p14:creationId xmlns:p14="http://schemas.microsoft.com/office/powerpoint/2010/main" val="20634354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On-board fires</a:t>
            </a:r>
          </a:p>
          <a:p>
            <a:r>
              <a:rPr lang="en-US" sz="1800">
                <a:cs typeface="Calibri"/>
              </a:rPr>
              <a:t>Seconds count when evacuating a transit vehicle in a fire or smoke emergency. Shut off electrical power and evacuate the vehicle immediately and contact dispatch.</a:t>
            </a:r>
          </a:p>
          <a:p>
            <a:r>
              <a:rPr lang="en-US" sz="1800">
                <a:cs typeface="Calibri"/>
              </a:rPr>
              <a:t>Fire extinguishers are small and should only be used to protect your exits while you evacuate the vehicle. Remember PASS:</a:t>
            </a:r>
          </a:p>
          <a:p>
            <a:pPr lvl="1"/>
            <a:r>
              <a:rPr lang="en-US">
                <a:cs typeface="Calibri"/>
              </a:rPr>
              <a:t>Pull the pin.</a:t>
            </a:r>
          </a:p>
          <a:p>
            <a:pPr lvl="1"/>
            <a:r>
              <a:rPr lang="en-US">
                <a:cs typeface="Calibri"/>
              </a:rPr>
              <a:t>Aim toward the fire.</a:t>
            </a:r>
          </a:p>
          <a:p>
            <a:pPr lvl="1"/>
            <a:r>
              <a:rPr lang="en-US">
                <a:cs typeface="Calibri"/>
              </a:rPr>
              <a:t>Squeeze the handle.</a:t>
            </a:r>
          </a:p>
          <a:p>
            <a:pPr lvl="1"/>
            <a:r>
              <a:rPr lang="en-US">
                <a:cs typeface="Calibri"/>
              </a:rPr>
              <a:t>Sweep at the base of the fire.</a:t>
            </a:r>
          </a:p>
          <a:p>
            <a:r>
              <a:rPr lang="en-US" sz="1800">
                <a:cs typeface="Calibri"/>
              </a:rPr>
              <a:t>Fires are included in the FMCSA’s definition of accidents if there is a fatality, or injuries that require someone to immediately be transported to a medical facility away from the scene, or damage that requires the CMV to be towed. </a:t>
            </a: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0EA1646B-C3DC-4347-870C-3AFFF8A22D00}"/>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238</a:t>
            </a:fld>
            <a:endParaRPr lang="en-US"/>
          </a:p>
        </p:txBody>
      </p:sp>
      <p:sp>
        <p:nvSpPr>
          <p:cNvPr id="7" name="Oval 6">
            <a:extLst>
              <a:ext uri="{FF2B5EF4-FFF2-40B4-BE49-F238E27FC236}">
                <a16:creationId xmlns:a16="http://schemas.microsoft.com/office/drawing/2014/main" id="{074F3C46-94CF-0645-B531-077C87ACBB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3B3B13-BE37-5F4D-9587-75888F2E5DA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064353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pic>
        <p:nvPicPr>
          <p:cNvPr id="4" name="Online Media 3" descr="Module 9 Security and Threat Awareness - Warning Signs">
            <a:hlinkClick r:id="" action="ppaction://media"/>
            <a:extLst>
              <a:ext uri="{FF2B5EF4-FFF2-40B4-BE49-F238E27FC236}">
                <a16:creationId xmlns:a16="http://schemas.microsoft.com/office/drawing/2014/main" id="{EBE507C7-D122-3843-B4F9-B1AB47870A9B}"/>
              </a:ext>
            </a:extLst>
          </p:cNvPr>
          <p:cNvPicPr>
            <a:picLocks noGrp="1" noRot="1" noChangeAspect="1"/>
          </p:cNvPicPr>
          <p:nvPr>
            <p:ph idx="1"/>
            <a:videoFile r:link="rId1"/>
          </p:nvPr>
        </p:nvPicPr>
        <p:blipFill>
          <a:blip r:embed="rId3"/>
          <a:stretch>
            <a:fillRect/>
          </a:stretch>
        </p:blipFill>
        <p:spPr>
          <a:xfrm>
            <a:off x="3098800" y="3128963"/>
            <a:ext cx="2540000" cy="1905000"/>
          </a:xfrm>
          <a:prstGeom prst="rect">
            <a:avLst/>
          </a:prstGeom>
        </p:spPr>
      </p:pic>
      <p:sp>
        <p:nvSpPr>
          <p:cNvPr id="7" name="Slide Number Placeholder 6">
            <a:extLst>
              <a:ext uri="{FF2B5EF4-FFF2-40B4-BE49-F238E27FC236}">
                <a16:creationId xmlns:a16="http://schemas.microsoft.com/office/drawing/2014/main" id="{0BBE9362-4642-A542-8BB8-0517E78BFA0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239</a:t>
            </a:fld>
            <a:endParaRPr lang="en-US"/>
          </a:p>
        </p:txBody>
      </p:sp>
      <p:sp>
        <p:nvSpPr>
          <p:cNvPr id="5" name="TextBox 4">
            <a:extLst>
              <a:ext uri="{FF2B5EF4-FFF2-40B4-BE49-F238E27FC236}">
                <a16:creationId xmlns:a16="http://schemas.microsoft.com/office/drawing/2014/main" id="{7DF26452-020B-4EB5-B972-C34CD13B23B3}"/>
              </a:ext>
            </a:extLst>
          </p:cNvPr>
          <p:cNvSpPr txBox="1"/>
          <p:nvPr/>
        </p:nvSpPr>
        <p:spPr>
          <a:xfrm>
            <a:off x="628650" y="1690688"/>
            <a:ext cx="75588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cs typeface="Calibri"/>
              </a:rPr>
              <a:t>Managing Security Breaches</a:t>
            </a:r>
            <a:endParaRPr lang="en-US" b="1">
              <a:cs typeface="Calibri"/>
            </a:endParaRPr>
          </a:p>
          <a:p>
            <a:r>
              <a:rPr lang="en-US">
                <a:latin typeface="Calibri"/>
                <a:cs typeface="Calibri"/>
              </a:rPr>
              <a:t>Video: </a:t>
            </a:r>
            <a:r>
              <a:rPr lang="en-US">
                <a:latin typeface="Calibri"/>
                <a:cs typeface="Calibri"/>
                <a:hlinkClick r:id="rId4"/>
              </a:rPr>
              <a:t>Security and Threat Awareness — Warning Signs.</a:t>
            </a:r>
            <a:r>
              <a:rPr lang="en-US">
                <a:latin typeface="Calibri"/>
                <a:cs typeface="Calibri"/>
              </a:rPr>
              <a:t> FTA</a:t>
            </a:r>
            <a:r>
              <a:rPr lang="en-US" i="1">
                <a:latin typeface="Calibri"/>
                <a:cs typeface="Calibri"/>
              </a:rPr>
              <a:t>—</a:t>
            </a:r>
            <a:r>
              <a:rPr lang="en-US">
                <a:latin typeface="Calibri"/>
                <a:cs typeface="Calibri"/>
              </a:rPr>
              <a:t>18 minutes</a:t>
            </a:r>
            <a:endParaRPr lang="en-US">
              <a:cs typeface="Calibri"/>
            </a:endParaRPr>
          </a:p>
        </p:txBody>
      </p:sp>
      <p:sp>
        <p:nvSpPr>
          <p:cNvPr id="10" name="Oval 9">
            <a:extLst>
              <a:ext uri="{FF2B5EF4-FFF2-40B4-BE49-F238E27FC236}">
                <a16:creationId xmlns:a16="http://schemas.microsoft.com/office/drawing/2014/main" id="{B09A58C5-771B-444A-A7C2-B649CA299B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8C539A-617E-374E-8AF0-C9749DD7F54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6899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t>What are Federal Motor Carrier Safety Regulations (FMCSRs) and Hazardous Materials Regulations (HMRs) and Where are They Published?</a:t>
            </a:r>
          </a:p>
          <a:p>
            <a:r>
              <a:rPr lang="en-US"/>
              <a:t>What: Set minimum safety standards for motor carriers and drivers. </a:t>
            </a:r>
          </a:p>
          <a:p>
            <a:r>
              <a:rPr lang="en-US"/>
              <a:t>Where: </a:t>
            </a:r>
            <a:r>
              <a:rPr lang="en-US">
                <a:hlinkClick r:id="rId3"/>
              </a:rPr>
              <a:t>Title 49 of the U.S. Code of Federal Regulations (CFR)</a:t>
            </a:r>
            <a:endParaRPr lang="en-US"/>
          </a:p>
          <a:p>
            <a:r>
              <a:rPr lang="en-US"/>
              <a:t>Organized into Sections and Parts, designated by a numbered entry. Citations appear as follows: 49 CFR 390 or 49 CFR 390.15, where:</a:t>
            </a:r>
          </a:p>
          <a:p>
            <a:pPr lvl="1">
              <a:spcBef>
                <a:spcPts val="0"/>
              </a:spcBef>
            </a:pPr>
            <a:r>
              <a:rPr lang="en-US" sz="2100"/>
              <a:t>Title: 49</a:t>
            </a:r>
          </a:p>
          <a:p>
            <a:pPr lvl="1">
              <a:spcBef>
                <a:spcPts val="0"/>
              </a:spcBef>
            </a:pPr>
            <a:r>
              <a:rPr lang="en-US" sz="2100"/>
              <a:t>Part: 390</a:t>
            </a:r>
          </a:p>
          <a:p>
            <a:pPr lvl="1">
              <a:spcBef>
                <a:spcPts val="0"/>
              </a:spcBef>
            </a:pPr>
            <a:r>
              <a:rPr lang="en-US" sz="2100"/>
              <a:t>Section: 15</a:t>
            </a:r>
          </a:p>
          <a:p>
            <a:pPr lvl="1">
              <a:spcBef>
                <a:spcPts val="0"/>
              </a:spcBef>
            </a:pPr>
            <a:r>
              <a:rPr lang="en-US" sz="2100"/>
              <a:t>Title 49 governs transportation</a:t>
            </a:r>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42F93-0B3B-D24D-BA7C-151B7EFC40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FC684B-CCCA-A941-BDF2-BC0D3619FD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923DB85-DB08-894F-994D-0452B325FD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3CC2F6-EF51-BD45-B581-FFD0179FBA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3F7AEC-3E30-584E-B04E-4F595238B2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464ACA-391D-864E-A5EF-5AA6AEC2AC9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77836351-EEC0-134E-9A19-D4B612B548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2BB9B6-DB9C-6845-8518-05A177738C8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30C3B757-0267-0C4A-BEDB-A01E5551BB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C4BC0868-195F-6C47-937D-DE541BA33DA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8E94CBEF-29AD-4944-BCD7-DCCB2E2A9B6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14836565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2400" b="1">
                <a:cs typeface="Calibri"/>
              </a:rPr>
              <a:t>Emergency exits are marked </a:t>
            </a:r>
          </a:p>
          <a:p>
            <a:pPr lvl="1"/>
            <a:r>
              <a:rPr lang="en-US" sz="2400">
                <a:cs typeface="Calibri"/>
              </a:rPr>
              <a:t>The primary exit is the door at the front of the vehicle. Emergency roof hatches and windows are only used when doors are blocked, or the vehicle is on its side.</a:t>
            </a: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r>
              <a:rPr lang="en-US" sz="1400" i="1">
                <a:cs typeface="Calibri"/>
              </a:rPr>
              <a:t>Source: </a:t>
            </a:r>
            <a:r>
              <a:rPr lang="en-US" sz="1400" i="1">
                <a:cs typeface="Calibri"/>
                <a:hlinkClick r:id="rId2"/>
              </a:rPr>
              <a:t>National RTAP. Emergency Management 2 the Point training</a:t>
            </a:r>
            <a:endParaRPr lang="en-US" sz="1400" i="1">
              <a:cs typeface="Calibri"/>
            </a:endParaRPr>
          </a:p>
          <a:p>
            <a:pPr marL="342900" lvl="1" indent="0">
              <a:buNone/>
            </a:pPr>
            <a:endParaRPr lang="en-US">
              <a:cs typeface="Calibri"/>
            </a:endParaRPr>
          </a:p>
          <a:p>
            <a:pPr lvl="1"/>
            <a:endParaRPr lang="en-US">
              <a:cs typeface="Calibri"/>
            </a:endParaRPr>
          </a:p>
          <a:p>
            <a:pPr lvl="1"/>
            <a:endParaRPr lang="en-US">
              <a:cs typeface="Calibri"/>
            </a:endParaRP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BEBF46D-9F08-4844-A79C-E8DE5920B2E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240</a:t>
            </a:fld>
            <a:endParaRPr lang="en-US"/>
          </a:p>
        </p:txBody>
      </p:sp>
      <p:sp>
        <p:nvSpPr>
          <p:cNvPr id="7" name="Oval 6">
            <a:extLst>
              <a:ext uri="{FF2B5EF4-FFF2-40B4-BE49-F238E27FC236}">
                <a16:creationId xmlns:a16="http://schemas.microsoft.com/office/drawing/2014/main" id="{2441FE40-9CA4-9A4F-8CAE-F1173CD7BA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CCC31-63B3-D047-9722-0ECBF77CC51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42587933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Evacuating Passengers</a:t>
            </a:r>
          </a:p>
          <a:p>
            <a:r>
              <a:rPr lang="en-US" sz="1800">
                <a:cs typeface="Calibri"/>
              </a:rPr>
              <a:t>Evacuation is recommended when the risks of staying on board are greater than the risks involved in having the passengers off the vehicle.</a:t>
            </a:r>
          </a:p>
          <a:p>
            <a:r>
              <a:rPr lang="en-US" sz="1800">
                <a:cs typeface="Calibri"/>
              </a:rPr>
              <a:t>If there is evidence of smoke or fire, evacuate the passenger first, then investigate the cause. </a:t>
            </a:r>
          </a:p>
          <a:p>
            <a:r>
              <a:rPr lang="en-US" sz="1800">
                <a:cs typeface="Calibri"/>
              </a:rPr>
              <a:t>Calmly brief passengers why evacuation is necessary and communicate which exits to use, and where they should gather after leaving the vehicle.</a:t>
            </a:r>
          </a:p>
          <a:p>
            <a:r>
              <a:rPr lang="en-US" sz="1800">
                <a:cs typeface="Calibri"/>
              </a:rPr>
              <a:t>When evacuating passengers in wheelchairs/mobility device, remember your priority is to save the passenger’s life. Depending on the conditions of the emergency, you may not be able to evacuate the passenger in their mobility device or use the lift. </a:t>
            </a:r>
          </a:p>
          <a:p>
            <a:r>
              <a:rPr lang="en-US" sz="1800">
                <a:cs typeface="Calibri"/>
              </a:rPr>
              <a:t>In the case of an emergency, you may ask able-bodied passengers to assist with an evacuation. Stay calm and provide clear instructions.</a:t>
            </a:r>
            <a:endParaRPr lang="en-US" sz="1400" i="1">
              <a:cs typeface="Calibri"/>
            </a:endParaRPr>
          </a:p>
          <a:p>
            <a:pPr marL="342900" lvl="1" indent="0">
              <a:buNone/>
            </a:pPr>
            <a:endParaRPr lang="en-US" sz="1400" i="1">
              <a:cs typeface="Calibri"/>
            </a:endParaRPr>
          </a:p>
          <a:p>
            <a:pPr marL="0" indent="0">
              <a:buNone/>
            </a:pPr>
            <a:r>
              <a:rPr lang="en-US" sz="1400" i="1">
                <a:cs typeface="Calibri"/>
              </a:rPr>
              <a:t>Source: </a:t>
            </a:r>
            <a:r>
              <a:rPr lang="en-US" sz="1400" i="1">
                <a:cs typeface="Calibri"/>
                <a:hlinkClick r:id="rId2"/>
              </a:rPr>
              <a:t>National RTAP. Emergency Management 2 the Point training</a:t>
            </a:r>
            <a:endParaRPr lang="en-US" sz="1400" i="1">
              <a:cs typeface="Calibri"/>
            </a:endParaRPr>
          </a:p>
          <a:p>
            <a:pPr lvl="1"/>
            <a:endParaRPr lang="en-US">
              <a:cs typeface="Calibri"/>
            </a:endParaRP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BEBF46D-9F08-4844-A79C-E8DE5920B2E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241</a:t>
            </a:fld>
            <a:endParaRPr lang="en-US"/>
          </a:p>
        </p:txBody>
      </p:sp>
      <p:sp>
        <p:nvSpPr>
          <p:cNvPr id="7" name="Oval 6">
            <a:extLst>
              <a:ext uri="{FF2B5EF4-FFF2-40B4-BE49-F238E27FC236}">
                <a16:creationId xmlns:a16="http://schemas.microsoft.com/office/drawing/2014/main" id="{2441FE40-9CA4-9A4F-8CAE-F1173CD7BA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CCC31-63B3-D047-9722-0ECBF77CC51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9608846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Medical Emergencies</a:t>
            </a:r>
          </a:p>
          <a:p>
            <a:r>
              <a:rPr lang="en-US">
                <a:cs typeface="Calibri"/>
              </a:rPr>
              <a:t>Policies will vary agency to agency. Know your agency’s policies about how to handle medical emergencies.</a:t>
            </a:r>
          </a:p>
          <a:p>
            <a:r>
              <a:rPr lang="en-US">
                <a:cs typeface="Calibri"/>
              </a:rPr>
              <a:t>You should pull over to a safe place and call 911, or you may be required to contact dispatch to call 911. You will need to provide details such as the location of your vehicle and a brief description of the emergency.</a:t>
            </a:r>
          </a:p>
          <a:p>
            <a:r>
              <a:rPr lang="en-US">
                <a:cs typeface="Calibri"/>
              </a:rPr>
              <a:t>Medical emergencies are best managed by trained professionals. If your agency allows, provide First Aid up to the level of your formal training. </a:t>
            </a: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7E881A34-5F7F-7042-8C64-F6ABFE2E9969}"/>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242</a:t>
            </a:fld>
            <a:endParaRPr lang="en-US"/>
          </a:p>
        </p:txBody>
      </p:sp>
      <p:sp>
        <p:nvSpPr>
          <p:cNvPr id="7" name="Oval 6">
            <a:extLst>
              <a:ext uri="{FF2B5EF4-FFF2-40B4-BE49-F238E27FC236}">
                <a16:creationId xmlns:a16="http://schemas.microsoft.com/office/drawing/2014/main" id="{1DB39FBF-4C82-8E43-9CC9-A68B8398D4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4BAE7-E3BF-8249-BD2F-76F5EEE882A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9849141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Emergency stopping</a:t>
            </a:r>
          </a:p>
          <a:p>
            <a:r>
              <a:rPr lang="en-US">
                <a:cs typeface="Calibri"/>
              </a:rPr>
              <a:t>Move off roadway to safe location. Turn on four-way flashers. Avoid soft shoulders which may not support weight of vehicle.</a:t>
            </a:r>
          </a:p>
          <a:p>
            <a:r>
              <a:rPr lang="en-US">
                <a:cs typeface="Calibri"/>
              </a:rPr>
              <a:t>Secure vehicle. Set parking park, place transmission in neutral park and shut engine off. If the vehicle is on a grade, turn the front wheels against the curb to prevent a rollaway (if no curb, block the rear well against the grade).</a:t>
            </a:r>
          </a:p>
          <a:p>
            <a:r>
              <a:rPr lang="en-US">
                <a:cs typeface="Calibri"/>
              </a:rPr>
              <a:t>Manage passengers. Communicate with passengers; ask to remain seated onboard unless evacuation is required.</a:t>
            </a:r>
          </a:p>
          <a:p>
            <a:r>
              <a:rPr lang="en-US">
                <a:cs typeface="Calibri"/>
              </a:rPr>
              <a:t>Placing warning devices. Set flares/triangles to warn approaching motorists within 10 minutes of stop on any shoulder or travel portion of the highway</a:t>
            </a:r>
            <a:endParaRPr lang="en-US" sz="1400" i="1">
              <a:cs typeface="Calibri"/>
            </a:endParaRPr>
          </a:p>
          <a:p>
            <a:pPr marL="0" indent="0">
              <a:buNone/>
            </a:pPr>
            <a:r>
              <a:rPr lang="en-US" sz="1400" i="1">
                <a:cs typeface="Calibri"/>
              </a:rPr>
              <a:t>Source: </a:t>
            </a:r>
            <a:r>
              <a:rPr lang="en-US" sz="1400" i="1">
                <a:hlinkClick r:id="rId2"/>
              </a:rPr>
              <a:t>FMCSA Model Training Curriculum for Motorcoach Drivers</a:t>
            </a:r>
            <a:endParaRPr lang="en-US" sz="1400" i="1"/>
          </a:p>
          <a:p>
            <a:pPr lvl="1"/>
            <a:endParaRPr lang="en-US">
              <a:cs typeface="Calibri"/>
            </a:endParaRP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246576C7-A84C-8E46-8F98-E078C088AFD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243</a:t>
            </a:fld>
            <a:endParaRPr lang="en-US"/>
          </a:p>
        </p:txBody>
      </p:sp>
      <p:sp>
        <p:nvSpPr>
          <p:cNvPr id="7" name="Oval 6">
            <a:extLst>
              <a:ext uri="{FF2B5EF4-FFF2-40B4-BE49-F238E27FC236}">
                <a16:creationId xmlns:a16="http://schemas.microsoft.com/office/drawing/2014/main" id="{5128A510-A873-1643-AF90-8A45618504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730FD-3BC4-9D4F-BC1C-C0D69BD0A1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98572620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Deploy various emergency hazard signals</a:t>
            </a:r>
            <a:endParaRPr lang="en-US">
              <a:cs typeface="Calibri"/>
            </a:endParaRPr>
          </a:p>
          <a:p>
            <a:r>
              <a:rPr lang="en-US">
                <a:cs typeface="Calibri"/>
              </a:rPr>
              <a:t>When the vehicle is stopped on a highway or shoulder for any reason other than a necessary traffic stop activate the 4-way flashers/hazard lights and place reflective triangles to warn other traffic of your location in the following manner:</a:t>
            </a:r>
          </a:p>
          <a:p>
            <a:pPr lvl="1"/>
            <a:r>
              <a:rPr lang="en-US">
                <a:cs typeface="Calibri"/>
              </a:rPr>
              <a:t>On a hill or obstructed view: Place reflective triangles 100 ft in front of vehicle and 10 ft and 100-500 ft behind. It is important to place the rear triangle at a point back down the road so warning can be provided.</a:t>
            </a:r>
          </a:p>
          <a:p>
            <a:pPr lvl="1"/>
            <a:r>
              <a:rPr lang="en-US">
                <a:cs typeface="Calibri"/>
              </a:rPr>
              <a:t>Two-way or undivided highway: Place reflective triangles 100 ft in front of vehicle and 100 ft and 10 ft behind the vehicle.</a:t>
            </a:r>
          </a:p>
          <a:p>
            <a:pPr lvl="1"/>
            <a:r>
              <a:rPr lang="en-US">
                <a:cs typeface="Calibri"/>
              </a:rPr>
              <a:t>One-way or divided highway: 200 ft, 100 ft, and 10 ft behind vehicle/approaching traffic.</a:t>
            </a:r>
          </a:p>
          <a:p>
            <a:endParaRPr lang="en-US">
              <a:cs typeface="Calibri"/>
            </a:endParaRPr>
          </a:p>
          <a:p>
            <a:pPr marL="0" indent="0">
              <a:buNone/>
            </a:pPr>
            <a:r>
              <a:rPr lang="en-US" sz="1400" i="1">
                <a:cs typeface="Calibri"/>
              </a:rPr>
              <a:t>Source: </a:t>
            </a:r>
            <a:r>
              <a:rPr lang="en-US" sz="1400" i="1">
                <a:cs typeface="Calibri"/>
                <a:hlinkClick r:id="rId2"/>
              </a:rPr>
              <a:t>Minnesota Commercial Driver’s License Manual</a:t>
            </a:r>
            <a:endParaRPr lang="en-US" sz="1400" i="1">
              <a:cs typeface="Calibri"/>
            </a:endParaRPr>
          </a:p>
          <a:p>
            <a:endParaRPr lang="en-US">
              <a:cs typeface="Calibri"/>
            </a:endParaRPr>
          </a:p>
          <a:p>
            <a:pPr marL="0" indent="0">
              <a:buNone/>
            </a:pPr>
            <a:endParaRPr lang="en-US">
              <a:cs typeface="Calibri"/>
            </a:endParaRP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B9F22FE2-5CF7-0A4E-A511-33A66BC40E74}"/>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244</a:t>
            </a:fld>
            <a:endParaRPr lang="en-US"/>
          </a:p>
        </p:txBody>
      </p:sp>
      <p:sp>
        <p:nvSpPr>
          <p:cNvPr id="7" name="Oval 6">
            <a:extLst>
              <a:ext uri="{FF2B5EF4-FFF2-40B4-BE49-F238E27FC236}">
                <a16:creationId xmlns:a16="http://schemas.microsoft.com/office/drawing/2014/main" id="{4CEC23D9-07EB-0541-8F11-DAB6DAF106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7CEAC5-31E8-4C42-83EB-5608592F244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53498228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Dealing with mechanical breakdowns and vehicle defects while enroute</a:t>
            </a:r>
          </a:p>
          <a:p>
            <a:r>
              <a:rPr lang="en-US" sz="1800">
                <a:cs typeface="Calibri"/>
              </a:rPr>
              <a:t>Do not ignore signs and warnings of potential issues simply because the bus still runs. Pay close attention to any symptoms of indications that the bus is not running normally.</a:t>
            </a:r>
          </a:p>
          <a:p>
            <a:r>
              <a:rPr lang="en-US" sz="1800">
                <a:cs typeface="Calibri"/>
              </a:rPr>
              <a:t>When you feel a vibration or unusual noise, try to localize it from the driver’s seat. Then stop the bus in a safe location and inspect the coach to find the source of the problem. </a:t>
            </a:r>
          </a:p>
          <a:p>
            <a:r>
              <a:rPr lang="en-US" sz="1800">
                <a:cs typeface="Calibri"/>
              </a:rPr>
              <a:t>Stay calm and communicate with your passengers to keep them calm.</a:t>
            </a:r>
          </a:p>
          <a:p>
            <a:r>
              <a:rPr lang="en-US" sz="1800">
                <a:cs typeface="Calibri"/>
              </a:rPr>
              <a:t>Inspect your bus. Whether you think you’ve identified the source or were unable to, notify your agency and ask for further direction. Many times, describing the symptoms you observed can help mechanics troubleshoot the problem and determine if it is safe to continue.</a:t>
            </a:r>
          </a:p>
          <a:p>
            <a:pPr marL="0" indent="0">
              <a:buNone/>
            </a:pPr>
            <a:endParaRPr lang="en-US" sz="1400" i="1">
              <a:cs typeface="Calibri"/>
            </a:endParaRPr>
          </a:p>
          <a:p>
            <a:pPr marL="0" indent="0">
              <a:buNone/>
            </a:pPr>
            <a:endParaRPr lang="en-US" sz="1400" i="1">
              <a:cs typeface="Calibri"/>
            </a:endParaRPr>
          </a:p>
          <a:p>
            <a:pPr marL="0" indent="0">
              <a:buNone/>
            </a:pPr>
            <a:r>
              <a:rPr lang="en-US" sz="1400" i="1">
                <a:cs typeface="Calibri"/>
              </a:rPr>
              <a:t>Source: </a:t>
            </a:r>
            <a:r>
              <a:rPr lang="en-US" sz="1400" i="1">
                <a:hlinkClick r:id="rId2"/>
              </a:rPr>
              <a:t>FMCSA Model Training Curriculum for Motorcoach Drivers</a:t>
            </a:r>
            <a:endParaRPr lang="en-US" sz="1400" i="1"/>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6D0FC0D-8748-4541-B64B-023350AB72A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245</a:t>
            </a:fld>
            <a:endParaRPr lang="en-US"/>
          </a:p>
        </p:txBody>
      </p:sp>
      <p:sp>
        <p:nvSpPr>
          <p:cNvPr id="10" name="Oval 9">
            <a:extLst>
              <a:ext uri="{FF2B5EF4-FFF2-40B4-BE49-F238E27FC236}">
                <a16:creationId xmlns:a16="http://schemas.microsoft.com/office/drawing/2014/main" id="{7322D167-D6C4-6949-A108-442A39317C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D77BAF-0090-6743-94AA-BAA62BD703D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493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2400" b="1"/>
              <a:t>What are the characteristics of passenger-carrying CMVs? </a:t>
            </a:r>
          </a:p>
          <a:p>
            <a:pPr marL="0" indent="0">
              <a:buNone/>
            </a:pPr>
            <a:endParaRPr lang="en-US" sz="2400">
              <a:cs typeface="Calibri"/>
            </a:endParaRPr>
          </a:p>
          <a:p>
            <a:pPr marL="0" indent="0">
              <a:buNone/>
            </a:pPr>
            <a:r>
              <a:rPr lang="en-US" sz="1800">
                <a:cs typeface="Calibri"/>
              </a:rPr>
              <a:t>Per the FMCSA, “a bus is a motor vehicle designed, constructed and/or used to transport passengers. A motorcoach is a bus designed with an elevated passenger deck located over a baggage compartment. A minibus is designed to transport 16 or more passengers (including the driver) and is typically built on a small truck chassis.”</a:t>
            </a:r>
          </a:p>
          <a:p>
            <a:pPr marL="0" indent="0">
              <a:buNone/>
            </a:pPr>
            <a:endParaRPr lang="en-US" sz="1800">
              <a:cs typeface="Calibri"/>
            </a:endParaRPr>
          </a:p>
          <a:p>
            <a:pPr marL="0" indent="0">
              <a:buNone/>
            </a:pPr>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66A4CC-568E-4841-BE78-F0FD951A13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F7FEBE7-EDE1-074D-9EF6-C00FC0CE95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092537-E58A-8346-8404-5A979995B2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B3E0540-E095-E54B-8019-1DB3CDE4936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6A9C0B-37B9-E74A-84DE-34A4340463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22B929-09CB-5E49-A10B-85FBB177E3D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2EAD456E-6B96-3747-8318-1CC853A391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0F65EE5-2925-0546-ADE2-8A693D59668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4379FB70-AC90-C84D-89E8-1A2A5084BFD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915A2CFB-D559-5940-83D6-63DD3DF5E93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37EF73B7-170E-454E-8B79-DC860BF2DBA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9378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2400" b="1"/>
              <a:t>Safety fundamentals</a:t>
            </a:r>
          </a:p>
          <a:p>
            <a:r>
              <a:rPr lang="en-US" sz="2400">
                <a:cs typeface="Calibri"/>
              </a:rPr>
              <a:t>Understanding potential hazards</a:t>
            </a:r>
          </a:p>
          <a:p>
            <a:r>
              <a:rPr lang="en-US" sz="2400">
                <a:cs typeface="Calibri"/>
              </a:rPr>
              <a:t>Scanning the roadway for present or developing hazards</a:t>
            </a:r>
          </a:p>
          <a:p>
            <a:r>
              <a:rPr lang="en-US" sz="2400">
                <a:cs typeface="Calibri"/>
              </a:rPr>
              <a:t>Allowing yourself time to react to hazards</a:t>
            </a:r>
          </a:p>
          <a:p>
            <a:r>
              <a:rPr lang="en-US" sz="2400">
                <a:cs typeface="Calibri"/>
              </a:rPr>
              <a:t>Understanding your options in reacting to hazards present</a:t>
            </a:r>
          </a:p>
          <a:p>
            <a:pPr marL="0" indent="0">
              <a:buNone/>
            </a:pPr>
            <a:endParaRPr lang="en-US" sz="2400">
              <a:cs typeface="Calibri"/>
            </a:endParaRPr>
          </a:p>
          <a:p>
            <a:pPr marL="0" indent="0">
              <a:buNone/>
            </a:pPr>
            <a:r>
              <a:rPr lang="en-US" sz="2400">
                <a:cs typeface="Calibri"/>
              </a:rPr>
              <a:t>When you consistently apply these fundamental concepts, your risk of being involved in preventable collisions will decrease.</a:t>
            </a:r>
          </a:p>
          <a:p>
            <a:pPr marL="0" indent="0">
              <a:buNone/>
            </a:pPr>
            <a:endParaRPr lang="en-US" sz="2400" b="1">
              <a:cs typeface="Calibri"/>
            </a:endParaRPr>
          </a:p>
          <a:p>
            <a:pPr marL="0" indent="0">
              <a:buNone/>
            </a:pPr>
            <a:r>
              <a:rPr lang="en-US" sz="1700"/>
              <a:t>Source: </a:t>
            </a:r>
            <a:r>
              <a:rPr lang="en-US" sz="1800">
                <a:hlinkClick r:id="rId3"/>
              </a:rPr>
              <a:t>FMCSA Model Training Curriculum for Motorcoach Drivers</a:t>
            </a:r>
            <a:r>
              <a:rPr lang="en-US" sz="1800"/>
              <a:t> </a:t>
            </a:r>
            <a:endParaRPr lang="en-US" sz="1700"/>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01031E-A5A8-7642-8828-51A03BD6EA3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34B3B-0E67-B342-BDE0-0303FCD647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D25CEC-10BD-A94D-B068-C3104D22C4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5B8807-B24D-6245-9E46-86DBD735E59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A4C8E9-FB6F-C54A-99EA-57CE152D7B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080307-8D4A-AC4A-B6D8-2A021D02E59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56A7FE12-B337-934B-9C50-E1211D09CA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9C5E76C-6F7F-6B48-BD38-F8BE6F7FDF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60B77C44-49CE-D84F-9ABD-07EEA222624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4AB0E933-280A-CF47-BCB8-1564A0E450F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8A9B6317-FDAC-9649-B255-D58B09945A6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28906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Seat Adjustment</a:t>
            </a:r>
          </a:p>
          <a:p>
            <a:r>
              <a:rPr lang="en-US" sz="1800"/>
              <a:t>The seat is adjusted in two major ways: </a:t>
            </a:r>
            <a:br>
              <a:rPr lang="en-US" sz="1800"/>
            </a:br>
            <a:r>
              <a:rPr lang="en-US" sz="1800"/>
              <a:t>up and down (height) and forward and back.</a:t>
            </a:r>
          </a:p>
          <a:p>
            <a:r>
              <a:rPr lang="en-US" sz="1800"/>
              <a:t>Both adjustments should permit you to reach </a:t>
            </a:r>
            <a:br>
              <a:rPr lang="en-US" sz="1800"/>
            </a:br>
            <a:r>
              <a:rPr lang="en-US" sz="1800"/>
              <a:t>and operate the accelerator, brake, and any other</a:t>
            </a:r>
            <a:br>
              <a:rPr lang="en-US" sz="1800"/>
            </a:br>
            <a:r>
              <a:rPr lang="en-US" sz="1800"/>
              <a:t> foot controls easily; the seat position should </a:t>
            </a:r>
            <a:br>
              <a:rPr lang="en-US" sz="1800"/>
            </a:br>
            <a:r>
              <a:rPr lang="en-US" sz="1800"/>
              <a:t>allow you to depress the brake pedal all the way </a:t>
            </a:r>
            <a:br>
              <a:rPr lang="en-US" sz="1800"/>
            </a:br>
            <a:r>
              <a:rPr lang="en-US" sz="1800"/>
              <a:t>to the floor.   </a:t>
            </a:r>
          </a:p>
          <a:p>
            <a:r>
              <a:rPr lang="en-US" sz="1800"/>
              <a:t>The height adjustment should eliminate pressure to the bottom of your thigh when your foot is on the accelerator. A seat that is too high can affect circulation to your legs and feet.  </a:t>
            </a:r>
          </a:p>
          <a:p>
            <a:r>
              <a:rPr lang="en-US" sz="1800"/>
              <a:t>The forward and back adjustment should let you easily touch the top of the steering wheel.  When this is set properly, your elbows will be slightly bent when your hands are at the 8 and 4 o’clock positions on the steering wheel.</a:t>
            </a: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400">
              <a:cs typeface="Calibri"/>
            </a:endParaRPr>
          </a:p>
          <a:p>
            <a:pPr marL="0" indent="0">
              <a:buNone/>
            </a:pPr>
            <a:endParaRPr lang="en-US" sz="1400"/>
          </a:p>
          <a:p>
            <a:endParaRPr lang="en-US" sz="14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478AD2-F294-4B2E-A62A-861AD8BFD5AC}"/>
              </a:ext>
            </a:extLst>
          </p:cNvPr>
          <p:cNvPicPr>
            <a:picLocks noChangeAspect="1"/>
          </p:cNvPicPr>
          <p:nvPr/>
        </p:nvPicPr>
        <p:blipFill>
          <a:blip r:embed="rId4"/>
          <a:stretch>
            <a:fillRect/>
          </a:stretch>
        </p:blipFill>
        <p:spPr>
          <a:xfrm>
            <a:off x="5557531" y="1414621"/>
            <a:ext cx="3367394" cy="2373976"/>
          </a:xfrm>
          <a:prstGeom prst="rect">
            <a:avLst/>
          </a:prstGeom>
        </p:spPr>
      </p:pic>
      <p:sp>
        <p:nvSpPr>
          <p:cNvPr id="10" name="Oval 9">
            <a:extLst>
              <a:ext uri="{FF2B5EF4-FFF2-40B4-BE49-F238E27FC236}">
                <a16:creationId xmlns:a16="http://schemas.microsoft.com/office/drawing/2014/main" id="{AF607306-D2B2-A943-849D-27D8C9E972F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103D05-05E1-C047-8591-C5EB7F2AEF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BE651D-6D18-CF4C-9BEC-3A79DDCD61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30FB28-4A04-0047-807A-C2FA50FED1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A20231-171E-0E42-B8C5-BD3F69800F2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E4D3746-652B-764D-9666-322A87490A1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057B49F-6624-8B40-ABD7-D9CB1E2C71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3ECB2C-2591-4A4D-8D26-E4325C507DA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3A61BB85-9F30-7E49-94E8-D30E5C8942D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3415AB21-8F99-9745-89BB-C26F1548EC7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2F625E90-F37B-C344-839C-DAF45AD8359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6303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Mirror Adjustment – Flat Mirrors</a:t>
            </a:r>
          </a:p>
          <a:p>
            <a:r>
              <a:rPr lang="en-US" sz="1800"/>
              <a:t>If necessary, move the arm holding each mirror so that you have an unobstructed view of the entire mirror.</a:t>
            </a:r>
          </a:p>
          <a:p>
            <a:r>
              <a:rPr lang="en-US" sz="1800"/>
              <a:t>Rotate both flat mirrors horizontally until the inside edges pick up the rear corners of the coach body. This is just to permit you to see what is happening right next to the coach. Rotating them inward any further is a common mistake and will limit their benefit — you don’t need to see the side of the coach — you need to see what is along the outside of the coach. </a:t>
            </a:r>
          </a:p>
          <a:p>
            <a:r>
              <a:rPr lang="en-US" sz="1800"/>
              <a:t>Rotate the left (driver side) flat mirror vertically until the bottom one­-third of the mirror shows the roadway. That is, the horizon is about one-third of the way from the bottom of the mirror.</a:t>
            </a:r>
          </a:p>
          <a:p>
            <a:r>
              <a:rPr lang="en-US" sz="1800"/>
              <a:t>Rotate the right flat mirror vertically until the bottom two-thirds of the mirror shows the roadway. The horizon should be about one-third of the way from the top of the mirror. You should be able to see the right rear wheel(s) of the coach.</a:t>
            </a: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400">
              <a:cs typeface="Calibri"/>
            </a:endParaRPr>
          </a:p>
          <a:p>
            <a:pPr marL="0" indent="0">
              <a:buNone/>
            </a:pPr>
            <a:endParaRPr lang="en-US" sz="1400"/>
          </a:p>
          <a:p>
            <a:endParaRPr lang="en-US" sz="14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28</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6131E57-184F-9D46-8899-26C691EACDD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17F5F1-FAB4-C84B-AFEF-E3EC399AAB6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3E40F20-2A61-3741-8714-902F1FCCEA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B74089-F700-AB43-B1B9-5D066667E2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F6F53A-B7B5-A245-AA45-2E6B9AFCFB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C72B46-78E5-DD44-8867-69D0825173C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13E4C7DC-B947-A744-9AEA-54B53B0AD7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94EBDF1-0B1E-A545-824B-BDF0CB9EA8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B1AA9C00-0D90-444D-BF29-8C9CC06B0F7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4DB67F57-434F-C247-BF4F-D061E6753C3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EA916495-BB52-CC4B-886F-3FD61149F7C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9759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Mirror Adjustment</a:t>
            </a:r>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descr="The view of both left side mirror and right side mirror of a truck. Shows the horizon for each mirrors." title="Side View Mirrors">
            <a:extLst>
              <a:ext uri="{FF2B5EF4-FFF2-40B4-BE49-F238E27FC236}">
                <a16:creationId xmlns:a16="http://schemas.microsoft.com/office/drawing/2014/main" id="{B6EF78BD-7011-402D-B9A6-15F811D97BB5}"/>
              </a:ext>
            </a:extLst>
          </p:cNvPr>
          <p:cNvGraphicFramePr>
            <a:graphicFrameLocks noChangeAspect="1"/>
          </p:cNvGraphicFramePr>
          <p:nvPr>
            <p:extLst>
              <p:ext uri="{D42A27DB-BD31-4B8C-83A1-F6EECF244321}">
                <p14:modId xmlns:p14="http://schemas.microsoft.com/office/powerpoint/2010/main" val="3030646634"/>
              </p:ext>
            </p:extLst>
          </p:nvPr>
        </p:nvGraphicFramePr>
        <p:xfrm>
          <a:off x="1480276" y="2160532"/>
          <a:ext cx="5619716" cy="2888758"/>
        </p:xfrm>
        <a:graphic>
          <a:graphicData uri="http://schemas.openxmlformats.org/presentationml/2006/ole">
            <mc:AlternateContent xmlns:mc="http://schemas.openxmlformats.org/markup-compatibility/2006">
              <mc:Choice xmlns:v="urn:schemas-microsoft-com:vml" Requires="v">
                <p:oleObj name="Drawing" r:id="rId4" imgW="5429160" imgH="2790720" progId="Presentations.Drawing.11">
                  <p:embed/>
                </p:oleObj>
              </mc:Choice>
              <mc:Fallback>
                <p:oleObj name="Drawing" r:id="rId4" imgW="5429160" imgH="2790720" progId="Presentations.Drawing.11">
                  <p:embed/>
                  <p:pic>
                    <p:nvPicPr>
                      <p:cNvPr id="9" name="Object 8" descr="The view of both left side mirror and right side mirror of a truck. Shows the horizon for each mirrors." title="Side View Mirrors">
                        <a:extLst>
                          <a:ext uri="{FF2B5EF4-FFF2-40B4-BE49-F238E27FC236}">
                            <a16:creationId xmlns:a16="http://schemas.microsoft.com/office/drawing/2014/main" id="{B6EF78BD-7011-402D-B9A6-15F811D97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0276" y="2160532"/>
                        <a:ext cx="5619716" cy="2888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Oval 9">
            <a:extLst>
              <a:ext uri="{FF2B5EF4-FFF2-40B4-BE49-F238E27FC236}">
                <a16:creationId xmlns:a16="http://schemas.microsoft.com/office/drawing/2014/main" id="{8405EECA-B668-D64C-A1C9-8110E03082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866F3E-8F5C-B642-AC43-663346E1CD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9151060-CAC8-744E-AC89-D02CF6890F2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78CD4A-77FC-1D4B-B51E-0BC5287D21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6160CC-5AC1-FB40-882B-863FECDEE4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96CFA6-4B45-A347-A8FA-6C6669FB3D5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A68BF4E0-07B4-D24C-81FC-53365AAECC0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30A185E-E525-1D46-99DD-46DB682007B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EC24669-1B8E-4846-8587-F98AD688CCA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6CAF8386-5F3F-7143-920C-ED081381C75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F770A419-6B84-A64A-A4CA-817942B0252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55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55970" y="1440012"/>
            <a:ext cx="6858000" cy="795567"/>
          </a:xfrm>
        </p:spPr>
        <p:txBody>
          <a:bodyPr/>
          <a:lstStyle/>
          <a:p>
            <a:r>
              <a:rPr lang="en-US" b="0">
                <a:ea typeface="+mj-lt"/>
                <a:cs typeface="+mj-lt"/>
              </a:rPr>
              <a:t>Introduction</a:t>
            </a:r>
            <a:endParaRPr lang="en-US"/>
          </a:p>
        </p:txBody>
      </p:sp>
      <p:sp>
        <p:nvSpPr>
          <p:cNvPr id="12" name="TextBox 11">
            <a:extLst>
              <a:ext uri="{FF2B5EF4-FFF2-40B4-BE49-F238E27FC236}">
                <a16:creationId xmlns:a16="http://schemas.microsoft.com/office/drawing/2014/main" id="{27B79416-36F5-4891-8602-F244C7FBF71A}"/>
              </a:ext>
            </a:extLst>
          </p:cNvPr>
          <p:cNvSpPr txBox="1"/>
          <p:nvPr/>
        </p:nvSpPr>
        <p:spPr>
          <a:xfrm>
            <a:off x="787228" y="2498353"/>
            <a:ext cx="7769543" cy="2746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r>
              <a:rPr lang="en-US">
                <a:latin typeface="+mn-lt"/>
                <a:cs typeface="Calibri"/>
              </a:rPr>
              <a:t>This training was developed by the Minnesota Rural Transit Assistance Program (RTAP) in collaboration with transit professionals and trainers throughout the state. </a:t>
            </a:r>
            <a:endParaRPr lang="en-US">
              <a:latin typeface="+mn-lt"/>
            </a:endParaRPr>
          </a:p>
          <a:p>
            <a:pPr>
              <a:lnSpc>
                <a:spcPct val="90000"/>
              </a:lnSpc>
              <a:spcBef>
                <a:spcPts val="750"/>
              </a:spcBef>
            </a:pPr>
            <a:endParaRPr lang="en-US">
              <a:solidFill>
                <a:srgbClr val="FF0000"/>
              </a:solidFill>
              <a:latin typeface="+mn-lt"/>
              <a:cs typeface="Calibri"/>
            </a:endParaRPr>
          </a:p>
          <a:p>
            <a:pPr>
              <a:lnSpc>
                <a:spcPct val="90000"/>
              </a:lnSpc>
              <a:spcBef>
                <a:spcPts val="750"/>
              </a:spcBef>
            </a:pPr>
            <a:r>
              <a:rPr lang="en-US" b="1">
                <a:latin typeface="+mn-lt"/>
                <a:cs typeface="Calibri"/>
              </a:rPr>
              <a:t>Some of the content may not apply to your role as a public transit operator; however, all of it must be covered to meet the ELDT requirement for your CDL.</a:t>
            </a:r>
          </a:p>
          <a:p>
            <a:pPr>
              <a:lnSpc>
                <a:spcPct val="90000"/>
              </a:lnSpc>
              <a:spcBef>
                <a:spcPts val="750"/>
              </a:spcBef>
            </a:pPr>
            <a:endParaRPr lang="en-US">
              <a:latin typeface="+mn-lt"/>
              <a:cs typeface="Calibri"/>
            </a:endParaRPr>
          </a:p>
          <a:p>
            <a:pPr>
              <a:lnSpc>
                <a:spcPct val="90000"/>
              </a:lnSpc>
              <a:spcBef>
                <a:spcPts val="750"/>
              </a:spcBef>
            </a:pPr>
            <a:r>
              <a:rPr lang="en-US">
                <a:latin typeface="+mn-lt"/>
                <a:cs typeface="Calibri"/>
              </a:rPr>
              <a:t>Please consult your instructor with any questions about what content applies to your role as a transit operator.</a:t>
            </a:r>
          </a:p>
        </p:txBody>
      </p:sp>
    </p:spTree>
    <p:extLst>
      <p:ext uri="{BB962C8B-B14F-4D97-AF65-F5344CB8AC3E}">
        <p14:creationId xmlns:p14="http://schemas.microsoft.com/office/powerpoint/2010/main" val="2499241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a:xfrm>
            <a:off x="603580" y="1692416"/>
            <a:ext cx="7886700" cy="4351338"/>
          </a:xfrm>
        </p:spPr>
        <p:txBody>
          <a:bodyPr/>
          <a:lstStyle/>
          <a:p>
            <a:pPr marL="0" indent="0">
              <a:buNone/>
            </a:pPr>
            <a:r>
              <a:rPr lang="en-US" sz="2400" b="1"/>
              <a:t>Mirror Adjustment – Convex Mirrors</a:t>
            </a:r>
          </a:p>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icture of convex mirrors on a truck." title="Convex Mirrors">
            <a:extLst>
              <a:ext uri="{FF2B5EF4-FFF2-40B4-BE49-F238E27FC236}">
                <a16:creationId xmlns:a16="http://schemas.microsoft.com/office/drawing/2014/main" id="{C7C3BDE4-8035-44DA-AD9E-D261A333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435" y="2169285"/>
            <a:ext cx="2712819" cy="3078218"/>
          </a:xfrm>
          <a:prstGeom prst="rect">
            <a:avLst/>
          </a:prstGeom>
        </p:spPr>
      </p:pic>
      <p:pic>
        <p:nvPicPr>
          <p:cNvPr id="11" name="Picture 10" descr="Picture of convex mirrors on a truck." title="Convex Mirrors">
            <a:extLst>
              <a:ext uri="{FF2B5EF4-FFF2-40B4-BE49-F238E27FC236}">
                <a16:creationId xmlns:a16="http://schemas.microsoft.com/office/drawing/2014/main" id="{DA4F688C-FCA3-4226-A89F-3D10821EFDB9}"/>
              </a:ext>
            </a:extLst>
          </p:cNvPr>
          <p:cNvPicPr>
            <a:picLocks noChangeAspect="1"/>
          </p:cNvPicPr>
          <p:nvPr/>
        </p:nvPicPr>
        <p:blipFill>
          <a:blip r:embed="rId4"/>
          <a:stretch>
            <a:fillRect/>
          </a:stretch>
        </p:blipFill>
        <p:spPr>
          <a:xfrm>
            <a:off x="6752996" y="2160532"/>
            <a:ext cx="1974859" cy="3095725"/>
          </a:xfrm>
          <a:prstGeom prst="rect">
            <a:avLst/>
          </a:prstGeom>
        </p:spPr>
      </p:pic>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20" y="2048919"/>
            <a:ext cx="3070555" cy="400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a:t>Because of their curvature, convex mirrors can show you areas that the flat mirrors do not. They help you see further out to the left and right and they allow you to see the roadway closer to the front of the coach, minimizing, but not eliminating, the left and right blind spots. They are very common, though not all buses may have them, so be sure you always set your flat mirrors properly even if you have convex mirrors on most coaches you operate. </a:t>
            </a:r>
            <a:endParaRPr lang="en-US" sz="1600">
              <a:cs typeface="Calibri"/>
            </a:endParaRPr>
          </a:p>
          <a:p>
            <a:pPr marL="0" indent="0">
              <a:buFont typeface="Arial" panose="020B0604020202020204" pitchFamily="34" charset="0"/>
              <a:buNone/>
            </a:pPr>
            <a:endParaRPr lang="en-US" sz="1400"/>
          </a:p>
          <a:p>
            <a:pPr marL="0" indent="0">
              <a:buNone/>
            </a:pPr>
            <a:r>
              <a:rPr lang="en-US" sz="1400" i="1"/>
              <a:t>Source: </a:t>
            </a:r>
            <a:r>
              <a:rPr lang="en-US" sz="1400" i="1">
                <a:hlinkClick r:id="rId5"/>
              </a:rPr>
              <a:t>FMCSA Model Training Curriculum for Motorcoach Drivers</a:t>
            </a:r>
            <a:endParaRPr lang="en-US" sz="1400" i="1"/>
          </a:p>
          <a:p>
            <a:pPr marL="0" indent="0">
              <a:buFont typeface="Arial" panose="020B0604020202020204" pitchFamily="34" charset="0"/>
              <a:buNone/>
            </a:pPr>
            <a:endParaRPr lang="en-US" sz="1400"/>
          </a:p>
          <a:p>
            <a:endParaRPr lang="en-US" sz="1400">
              <a:cs typeface="Calibri"/>
            </a:endParaRPr>
          </a:p>
        </p:txBody>
      </p:sp>
      <p:sp>
        <p:nvSpPr>
          <p:cNvPr id="13" name="Oval 12">
            <a:extLst>
              <a:ext uri="{FF2B5EF4-FFF2-40B4-BE49-F238E27FC236}">
                <a16:creationId xmlns:a16="http://schemas.microsoft.com/office/drawing/2014/main" id="{8D29EAF5-E92D-1A4A-A079-CF26FD1D02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C6421B8-4832-5D4D-9325-3E2AA1D266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9CEB98-B67C-2241-A494-002F9863B8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C381E82-D5E2-914D-8455-A123D49FF3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70FC90C-715F-B444-88A2-D42C57A4D5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988132-0920-894A-8938-9947B7E66E6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854248F7-1581-3A42-91AF-9DC6E2AE1F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965841-ABAE-494E-9E02-BC1F74E908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D6BEBA22-7F13-4142-9579-29E36B441CD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04AEEB2F-9738-F940-94A3-17569750E93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AAD08E02-8040-D64C-8996-3A61E93B7BE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2788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Mirror Adjustment – Convex Mirrors</a:t>
            </a:r>
          </a:p>
          <a:p>
            <a:r>
              <a:rPr lang="en-US" sz="1800"/>
              <a:t>Some convex mirrors are mounted on flat mirrors and are not adjustable. If your convex mirrors can be adjusted independently of your flat mirrors, follow this procedure to set them:</a:t>
            </a:r>
          </a:p>
          <a:p>
            <a:pPr lvl="1"/>
            <a:r>
              <a:rPr lang="en-US"/>
              <a:t>Rotate each convex mirror horizontally until the inside edge of its field of view overlaps with the outside edge of the flat mirror’s field of view. Drivers with separately adjustable convex mirrors frequently set them in such a way that the views in the convex mirrors overlap a lot with the views in the flat mirrors. There should always be some overlap, but there should not be much.</a:t>
            </a:r>
          </a:p>
          <a:p>
            <a:pPr lvl="1"/>
            <a:r>
              <a:rPr lang="en-US"/>
              <a:t>Tilt the left (driver’s side) convex mirror vertically until a point 40 feet from the mirror can be seen in the top edge of the mirror. (The end of the coach is about 40 feet away.)</a:t>
            </a:r>
          </a:p>
          <a:p>
            <a:pPr lvl="1"/>
            <a:r>
              <a:rPr lang="en-US"/>
              <a:t>Tilt the right convex mirror vertically until the bottom edge of its field shows the roadway just behind the door.</a:t>
            </a:r>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332528D4-B93A-124A-9B27-5AFC8C2CF9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A79F79-C667-E340-9941-21EF36D71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971B91-1379-3941-A25E-5CD09C7225E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E0C43A-AFC9-294F-B6CA-2948CE7CC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106449-81CA-0C4C-A71E-FD19FF834B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5B1E93-7D6F-6948-BEB5-3A8CEB47BF1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6C5E2E2-FD84-6749-9ADF-B20BD036DC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8EE2E-3404-D74F-92D2-F14AE9DC7E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6146F8B1-E26F-C845-873C-04062817624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6F6580F5-2CBB-5847-BFC6-6E21F72615E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C9D4BA9D-8227-FE43-88E0-537F14BDE1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2210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11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Mirror Adjustment – Convex Mirrors</a:t>
            </a:r>
          </a:p>
          <a:p>
            <a:pPr marL="0" indent="0">
              <a:buNone/>
            </a:pPr>
            <a:r>
              <a:rPr lang="en-US" sz="1800"/>
              <a:t>The convex mirrors should supplement the information provided by the flat mirrors. </a:t>
            </a:r>
          </a:p>
          <a:p>
            <a:pPr marL="0" indent="0">
              <a:buNone/>
            </a:pPr>
            <a:r>
              <a:rPr lang="en-US" sz="1800"/>
              <a:t>When set this way, they will let you see areas that the flat mirrors cannot show you. If you can see a vehicle in your convex mirror but not in your flat mirror, you can be sure it is beside the vehicle, not in back of the vehicle.</a:t>
            </a:r>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r>
              <a:rPr lang="en-US" sz="1400" i="1"/>
              <a:t>Source: </a:t>
            </a:r>
            <a:r>
              <a:rPr lang="en-US" sz="1400">
                <a:hlinkClick r:id="rId3"/>
              </a:rPr>
              <a:t>FMCSA Model Training Curriculum for Motorcoach Drivers</a:t>
            </a:r>
            <a:endParaRPr lang="en-US" sz="1400"/>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332528D4-B93A-124A-9B27-5AFC8C2CF9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A79F79-C667-E340-9941-21EF36D71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971B91-1379-3941-A25E-5CD09C7225E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E0C43A-AFC9-294F-B6CA-2948CE7CC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106449-81CA-0C4C-A71E-FD19FF834B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5B1E93-7D6F-6948-BEB5-3A8CEB47BF1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6C5E2E2-FD84-6749-9ADF-B20BD036DC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8EE2E-3404-D74F-92D2-F14AE9DC7E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6146F8B1-E26F-C845-873C-04062817624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6F6580F5-2CBB-5847-BFC6-6E21F72615E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C9D4BA9D-8227-FE43-88E0-537F14BDE1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2198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Spare Tire Storage</a:t>
            </a:r>
            <a:endParaRPr lang="en-US"/>
          </a:p>
          <a:p>
            <a:pPr marL="0" indent="0">
              <a:buNone/>
            </a:pPr>
            <a:r>
              <a:rPr lang="en-US"/>
              <a:t>If your bus is equipped with a spare tire, please review the location of the spare tire(s) with your supervisor and how to access it. </a:t>
            </a:r>
            <a:endParaRPr lang="en-US">
              <a:cs typeface="Calibri" panose="020F0502020204030204"/>
            </a:endParaRPr>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57D2FB0F-AD5D-0347-A74E-3BB07BA1E6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B98756-E1A5-F54A-BCB4-5B4FC6D093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82E121-A9A9-A843-A9FD-63B6C608D91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DB7020C-F1E6-024D-8FEA-F558D44149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23C279-D7F5-DD4A-9F8F-920F04B6CC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0025AC-D091-6C40-8046-7120149382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AAC002F9-4BA1-1244-AA9F-5115D7E738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D629D20-5382-4B42-990A-FCE398389B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B604577E-1BFA-BF48-A8CA-E0E91160815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3A3657EE-CB10-CF47-8442-FCBDF8613EA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ACDA430A-882C-DA41-9409-8CFE1C203DB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3878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8845" y="209504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Bridge Formulas </a:t>
            </a:r>
            <a:endParaRPr lang="en-US" sz="1800"/>
          </a:p>
          <a:p>
            <a:r>
              <a:rPr lang="en-US" sz="1800">
                <a:ea typeface="+mn-lt"/>
                <a:cs typeface="+mn-lt"/>
              </a:rPr>
              <a:t>You must keep weights within legal limits. States have maximums for GVWRs, GCWRs, and axle weights. </a:t>
            </a:r>
            <a:endParaRPr lang="en-US" sz="1800">
              <a:cs typeface="Calibri"/>
            </a:endParaRPr>
          </a:p>
          <a:p>
            <a:r>
              <a:rPr lang="en-US" sz="1800">
                <a:ea typeface="+mn-lt"/>
                <a:cs typeface="+mn-lt"/>
              </a:rPr>
              <a:t>Often, maximum axle weights are set by a bridge formula. A bridge formula permits less maximum axle weight for axles that are closer together. This is to prevent overloading bridges and roadways.</a:t>
            </a:r>
          </a:p>
          <a:p>
            <a:r>
              <a:rPr lang="en-US" sz="1800">
                <a:ea typeface="+mn-lt"/>
                <a:cs typeface="+mn-lt"/>
              </a:rPr>
              <a:t>Overloading can have negative effects on steering, braking, and speed control.</a:t>
            </a:r>
          </a:p>
          <a:p>
            <a:r>
              <a:rPr lang="en-US" sz="1800">
                <a:ea typeface="+mn-lt"/>
                <a:cs typeface="+mn-lt"/>
              </a:rPr>
              <a:t>Overloaded trucks have to go very slowly on upgrades and gain too much speed on downgrades. Stopping distance increases. Brakes can fail when forced to work too hard. During bad weather or in mountains, it may not be safe to operate at legal maximum weights. Take this into account before driving.</a:t>
            </a:r>
            <a:endParaRPr lang="en-US" sz="1800">
              <a:cs typeface="Calibri"/>
            </a:endParaRPr>
          </a:p>
          <a:p>
            <a:r>
              <a:rPr lang="en-US" sz="1800">
                <a:cs typeface="Calibri"/>
              </a:rPr>
              <a:t>You can find information on Minnesota’s bridge formulas </a:t>
            </a:r>
            <a:r>
              <a:rPr lang="en-US" sz="1800">
                <a:cs typeface="Calibri"/>
                <a:hlinkClick r:id="rId3"/>
              </a:rPr>
              <a:t>on this website</a:t>
            </a:r>
            <a:endParaRPr lang="en-US" sz="1800">
              <a:cs typeface="Calibri"/>
            </a:endParaRPr>
          </a:p>
          <a:p>
            <a:endParaRPr lang="en-US" sz="1400">
              <a:cs typeface="Calibri"/>
            </a:endParaRPr>
          </a:p>
        </p:txBody>
      </p:sp>
      <p:sp>
        <p:nvSpPr>
          <p:cNvPr id="10" name="Oval 9">
            <a:extLst>
              <a:ext uri="{FF2B5EF4-FFF2-40B4-BE49-F238E27FC236}">
                <a16:creationId xmlns:a16="http://schemas.microsoft.com/office/drawing/2014/main" id="{EA081719-89BB-FC49-BB2B-5108C47DF8B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5FDE6F2-126F-3844-8933-1CA9E1E71A1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C08CE5-A5A1-F54F-83B0-F6DCE32400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F7BEA7-C16C-1941-9819-5F0A04DA18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75F2261-4245-BA4B-BBF0-E92540F365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5E182C5-356B-0E41-9F59-5429186EEC7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A29A9477-0461-DB46-BD46-F8D9838A8D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D2325C1-8A55-EC43-84AB-868FDA0EC7E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9038A94A-8E39-474A-B56A-5DA87E19C67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AD161474-22E1-5A44-ABBB-43C1BE0B7B5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D33AA10F-07FE-5640-86DE-AE6C55EABC5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8577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8845" y="209504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Height Limitations and Clearances</a:t>
            </a:r>
            <a:endParaRPr lang="en-US"/>
          </a:p>
          <a:p>
            <a:r>
              <a:rPr lang="en-US">
                <a:cs typeface="Calibri"/>
              </a:rPr>
              <a:t>No vehicles in Minnesota may exceed a height of 13 feet, 6 inches without a special permit</a:t>
            </a:r>
          </a:p>
          <a:p>
            <a:r>
              <a:rPr lang="en-US">
                <a:ea typeface="+mn-lt"/>
                <a:cs typeface="+mn-lt"/>
              </a:rPr>
              <a:t>When overpasses are lower than 14-feet, 6-inches (a foot above regulation height) MnDOT posts either a bridge height to notify drivers or a low clearance’ sign.</a:t>
            </a:r>
          </a:p>
          <a:p>
            <a:r>
              <a:rPr lang="en-US">
                <a:cs typeface="Calibri"/>
              </a:rPr>
              <a:t>You also may be able to search for low clearance bridges and overpasses in your state/region, so you are prepared when trip planning. </a:t>
            </a:r>
          </a:p>
        </p:txBody>
      </p:sp>
      <p:sp>
        <p:nvSpPr>
          <p:cNvPr id="10" name="Oval 9">
            <a:extLst>
              <a:ext uri="{FF2B5EF4-FFF2-40B4-BE49-F238E27FC236}">
                <a16:creationId xmlns:a16="http://schemas.microsoft.com/office/drawing/2014/main" id="{C1582F40-8D17-9340-B4E0-48226C2A11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963245-43AA-FB4B-BC89-E2DF25613B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AD9648-358F-AB45-97CF-E6CB94A51D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61EF25-D797-854D-938D-8846E89DBF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6FC34E-F734-C64A-9D99-325655EBDD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6E5A39-3A26-B24A-BDA5-B6053F2698B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5A6B4D0C-9B54-834D-81FC-A221860A58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7AFFA61-85CD-FB48-B121-4B267E16967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CE7A52A-BB6F-7F44-B9B2-07C9A50C5FC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DF79553-8088-C446-A928-B1DB330B4C2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D98AF2E0-A612-5041-B52B-98526F0A7D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56900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428195" y="2095049"/>
            <a:ext cx="5351771"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ea typeface="+mn-lt"/>
                <a:cs typeface="+mn-lt"/>
              </a:rPr>
              <a:t>Hazard Awareness of Vehicle Size and Weight Limitations</a:t>
            </a:r>
            <a:endParaRPr lang="en-US" b="1">
              <a:cs typeface="Calibri"/>
            </a:endParaRPr>
          </a:p>
          <a:p>
            <a:r>
              <a:rPr lang="en-US">
                <a:ea typeface="+mn-lt"/>
                <a:cs typeface="+mn-lt"/>
              </a:rPr>
              <a:t>Size differences greatly affect how truck and bus drivers operate – and all road users should be aware of their unique safety challenges to help keep everyone on our roads safe. </a:t>
            </a:r>
            <a:endParaRPr lang="en-US">
              <a:cs typeface="Calibri"/>
            </a:endParaRPr>
          </a:p>
          <a:p>
            <a:r>
              <a:rPr lang="en-US">
                <a:ea typeface="+mn-lt"/>
                <a:cs typeface="+mn-lt"/>
              </a:rPr>
              <a:t>Trucks are often 20 to 30 times heavier than passenger vehicles.</a:t>
            </a:r>
            <a:endParaRPr lang="en-US">
              <a:cs typeface="Calibri"/>
            </a:endParaRPr>
          </a:p>
          <a:p>
            <a:r>
              <a:rPr lang="en-US">
                <a:ea typeface="+mn-lt"/>
                <a:cs typeface="+mn-lt"/>
              </a:rPr>
              <a:t>The huge mass of a truck or bus increases the risk of more severe crash damage, injuries and fatalities. </a:t>
            </a:r>
            <a:endParaRPr lang="en-US">
              <a:cs typeface="Calibri"/>
            </a:endParaRPr>
          </a:p>
          <a:p>
            <a:endParaRPr lang="en-US">
              <a:cs typeface="Calibri"/>
            </a:endParaRPr>
          </a:p>
        </p:txBody>
      </p:sp>
      <p:pic>
        <p:nvPicPr>
          <p:cNvPr id="5" name="Picture 6">
            <a:extLst>
              <a:ext uri="{FF2B5EF4-FFF2-40B4-BE49-F238E27FC236}">
                <a16:creationId xmlns:a16="http://schemas.microsoft.com/office/drawing/2014/main" id="{19CF7C8C-1ED1-478F-A97F-0BD26EF807CB}"/>
              </a:ext>
            </a:extLst>
          </p:cNvPr>
          <p:cNvPicPr>
            <a:picLocks noChangeAspect="1"/>
          </p:cNvPicPr>
          <p:nvPr/>
        </p:nvPicPr>
        <p:blipFill>
          <a:blip r:embed="rId3"/>
          <a:stretch>
            <a:fillRect/>
          </a:stretch>
        </p:blipFill>
        <p:spPr>
          <a:xfrm>
            <a:off x="5865691" y="2651965"/>
            <a:ext cx="2743200" cy="2743200"/>
          </a:xfrm>
          <a:prstGeom prst="rect">
            <a:avLst/>
          </a:prstGeom>
        </p:spPr>
      </p:pic>
      <p:sp>
        <p:nvSpPr>
          <p:cNvPr id="11" name="Oval 10">
            <a:extLst>
              <a:ext uri="{FF2B5EF4-FFF2-40B4-BE49-F238E27FC236}">
                <a16:creationId xmlns:a16="http://schemas.microsoft.com/office/drawing/2014/main" id="{14140D9D-5E7F-C04A-8D14-0DE8303B69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D3C8CD4-1EC1-904F-81E6-3DEBDB7B34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6BA3A5-0DB6-6046-AE45-35C4762B9C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F0165B-D138-D24A-8E6A-53F402F928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E61E8C-4182-404D-8016-605A09636D3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16A110-3A88-FC4A-9AED-ED273970540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71116C86-5F8D-7647-8AE6-F70370280F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C5887A-5F93-8E40-9304-6D66EA5CAE7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0A51347-BEA8-DD4C-937C-ABC8D872224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920842A4-C52F-3341-9773-69D07040A27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7FB3987-BCAE-6840-AF81-0F773435DE6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21364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428195" y="2095049"/>
            <a:ext cx="8509116"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ea typeface="+mn-lt"/>
                <a:cs typeface="+mn-lt"/>
              </a:rPr>
              <a:t>Hazard Awareness of Vehicle Size and Weight Limitations</a:t>
            </a:r>
            <a:endParaRPr lang="en-US" b="1">
              <a:cs typeface="Calibri"/>
            </a:endParaRPr>
          </a:p>
          <a:p>
            <a:r>
              <a:rPr lang="en-US">
                <a:ea typeface="+mn-lt"/>
                <a:cs typeface="+mn-lt"/>
              </a:rPr>
              <a:t>Tall vehicles have a higher center of gravity, roll over more easily than smaller vehicles and must go much slower on curves and ramps.</a:t>
            </a:r>
          </a:p>
          <a:p>
            <a:r>
              <a:rPr lang="en-US">
                <a:ea typeface="+mn-lt"/>
                <a:cs typeface="+mn-lt"/>
              </a:rPr>
              <a:t>Large vehicles generate wind gusts that can push smaller vehicles into other lanes.</a:t>
            </a:r>
            <a:endParaRPr lang="en-US"/>
          </a:p>
          <a:p>
            <a:r>
              <a:rPr lang="en-US">
                <a:ea typeface="+mn-lt"/>
                <a:cs typeface="+mn-lt"/>
              </a:rPr>
              <a:t>Smaller vehicles can be pushed or pulled under a commercial vehicle with high ground clearance.</a:t>
            </a:r>
          </a:p>
          <a:p>
            <a:r>
              <a:rPr lang="en-US">
                <a:ea typeface="+mn-lt"/>
                <a:cs typeface="+mn-lt"/>
              </a:rPr>
              <a:t>Drivers must obey all posted signs regarding maximum truck width, length, height and weight limits. </a:t>
            </a:r>
          </a:p>
          <a:p>
            <a:endParaRPr lang="en-US">
              <a:cs typeface="Calibri"/>
            </a:endParaRPr>
          </a:p>
          <a:p>
            <a:endParaRPr lang="en-US">
              <a:cs typeface="Calibri"/>
            </a:endParaRPr>
          </a:p>
          <a:p>
            <a:endParaRPr lang="en-US">
              <a:cs typeface="Calibri"/>
            </a:endParaRPr>
          </a:p>
        </p:txBody>
      </p:sp>
      <p:sp>
        <p:nvSpPr>
          <p:cNvPr id="10" name="Oval 9">
            <a:extLst>
              <a:ext uri="{FF2B5EF4-FFF2-40B4-BE49-F238E27FC236}">
                <a16:creationId xmlns:a16="http://schemas.microsoft.com/office/drawing/2014/main" id="{8E49FAEE-26B9-E54A-8403-CDB8FD61CB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231A36-9043-1545-9251-22AD43AED9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73F623-BDD4-9543-B7E5-CA517C61B15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A3F72E-5232-BA47-9B1C-5C00040787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503180-52F7-FC4C-AE64-709754225BE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7BB989-49CE-B34A-8DB4-0D9FD0513B7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5B041AF3-F17E-6540-86D6-CB498015B7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25DC71F-172B-6F45-A0C3-9068EC41D74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41CEDDA-E2FA-324F-BF5A-1FC1947197B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C257433-8637-AF46-A5B3-A0BDB27DCB4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F22457B2-83A4-A348-9564-BA704880739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4585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1.2 Control Systems/Dashboard</a:t>
            </a:r>
            <a:br>
              <a:rPr lang="en-US" b="0">
                <a:ea typeface="+mj-lt"/>
                <a:cs typeface="+mj-lt"/>
              </a:rPr>
            </a:br>
            <a:endParaRPr lang="en-US" sz="1500" b="0">
              <a:cs typeface="Calibri Light"/>
            </a:endParaRPr>
          </a:p>
        </p:txBody>
      </p:sp>
      <p:sp>
        <p:nvSpPr>
          <p:cNvPr id="5" name="Oval 4">
            <a:extLst>
              <a:ext uri="{FF2B5EF4-FFF2-40B4-BE49-F238E27FC236}">
                <a16:creationId xmlns:a16="http://schemas.microsoft.com/office/drawing/2014/main" id="{C78B1E10-F378-4149-A41B-D3E0E9BD5F29}"/>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DA7B330-61C1-9447-99ED-78893F2BE296}"/>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3D22277-83B4-E645-9BBF-2E6002C92BDF}"/>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A0B657-C4CC-5748-9684-176DF857E82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66AAE4-A624-204F-AEFE-89C9CD2D7DE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202982-FD26-8848-8689-E42A2B1F2247}"/>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79F2E4-6614-BD4D-B78E-1F03425BF27E}"/>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6FA79-6F81-0944-89D3-F59E7C14F6A8}"/>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CCE7D4-A615-4744-B8F3-CD1773A0A821}"/>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TextBox 13">
            <a:extLst>
              <a:ext uri="{FF2B5EF4-FFF2-40B4-BE49-F238E27FC236}">
                <a16:creationId xmlns:a16="http://schemas.microsoft.com/office/drawing/2014/main" id="{9883878A-380A-6040-8E4F-769127E07EAF}"/>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5" name="Oval 14">
            <a:extLst>
              <a:ext uri="{FF2B5EF4-FFF2-40B4-BE49-F238E27FC236}">
                <a16:creationId xmlns:a16="http://schemas.microsoft.com/office/drawing/2014/main" id="{77952550-9DCD-CB45-A102-16B3192A249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6" name="TextBox 15">
            <a:extLst>
              <a:ext uri="{FF2B5EF4-FFF2-40B4-BE49-F238E27FC236}">
                <a16:creationId xmlns:a16="http://schemas.microsoft.com/office/drawing/2014/main" id="{AB1AB8CE-725A-464E-B66F-98A8F37D9737}"/>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17" name="TextBox 16">
            <a:extLst>
              <a:ext uri="{FF2B5EF4-FFF2-40B4-BE49-F238E27FC236}">
                <a16:creationId xmlns:a16="http://schemas.microsoft.com/office/drawing/2014/main" id="{2FE7B385-DF01-2D44-8943-F80C69F9E36E}"/>
              </a:ext>
            </a:extLst>
          </p:cNvPr>
          <p:cNvSpPr txBox="1"/>
          <p:nvPr/>
        </p:nvSpPr>
        <p:spPr>
          <a:xfrm>
            <a:off x="1895337" y="6459976"/>
            <a:ext cx="5353325" cy="276999"/>
          </a:xfrm>
          <a:prstGeom prst="rect">
            <a:avLst/>
          </a:prstGeom>
          <a:noFill/>
        </p:spPr>
        <p:txBody>
          <a:bodyPr wrap="none" rtlCol="0">
            <a:spAutoFit/>
          </a:bodyPr>
          <a:lstStyle/>
          <a:p>
            <a:r>
              <a:rPr lang="en-US" sz="1200" i="1"/>
              <a:t>This unit satisfies FMCSA’s ELDT requirements for units A1.1.2, BA.1.1.2, and B1.1.2</a:t>
            </a:r>
          </a:p>
        </p:txBody>
      </p:sp>
    </p:spTree>
    <p:extLst>
      <p:ext uri="{BB962C8B-B14F-4D97-AF65-F5344CB8AC3E}">
        <p14:creationId xmlns:p14="http://schemas.microsoft.com/office/powerpoint/2010/main" val="11048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AC761F6-4619-4E5C-882F-82ABDFEA28BC}"/>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C3DEFFA0-28A5-4E75-9322-DD3BE101318F}"/>
              </a:ext>
            </a:extLst>
          </p:cNvPr>
          <p:cNvSpPr>
            <a:spLocks noGrp="1"/>
          </p:cNvSpPr>
          <p:nvPr>
            <p:ph sz="half" idx="1"/>
          </p:nvPr>
        </p:nvSpPr>
        <p:spPr/>
        <p:txBody>
          <a:bodyPr/>
          <a:lstStyle/>
          <a:p>
            <a:pPr marL="0" indent="0">
              <a:buNone/>
            </a:pPr>
            <a:r>
              <a:rPr lang="en-US" sz="1800" b="1"/>
              <a:t>Dashboard Gauges:</a:t>
            </a:r>
            <a:endParaRPr lang="en-US" sz="1800"/>
          </a:p>
          <a:p>
            <a:r>
              <a:rPr lang="en-US" sz="1800"/>
              <a:t>Oil Pressure</a:t>
            </a:r>
          </a:p>
          <a:p>
            <a:r>
              <a:rPr lang="en-US" sz="1800"/>
              <a:t>Ammeter and/or Voltmeter</a:t>
            </a:r>
          </a:p>
          <a:p>
            <a:r>
              <a:rPr lang="en-US" sz="1800"/>
              <a:t>Coolant Temperature</a:t>
            </a:r>
          </a:p>
          <a:p>
            <a:r>
              <a:rPr lang="en-US" sz="1800"/>
              <a:t>Engine Oil Temperature</a:t>
            </a:r>
          </a:p>
          <a:p>
            <a:r>
              <a:rPr lang="en-US" sz="1800"/>
              <a:t>Warning Lights &amp; Buzzers (Oil, coolant, charging circuit warning lights should go out right away)</a:t>
            </a:r>
          </a:p>
          <a:p>
            <a:endParaRPr lang="en-US" sz="1000"/>
          </a:p>
          <a:p>
            <a:endParaRPr lang="en-US" sz="1800"/>
          </a:p>
          <a:p>
            <a:endParaRPr lang="en-US" sz="1800"/>
          </a:p>
        </p:txBody>
      </p:sp>
      <p:sp>
        <p:nvSpPr>
          <p:cNvPr id="2" name="Content Placeholder 1">
            <a:extLst>
              <a:ext uri="{FF2B5EF4-FFF2-40B4-BE49-F238E27FC236}">
                <a16:creationId xmlns:a16="http://schemas.microsoft.com/office/drawing/2014/main" id="{D6702E29-2075-CE44-8912-0E3C1C5BC37D}"/>
              </a:ext>
            </a:extLst>
          </p:cNvPr>
          <p:cNvSpPr>
            <a:spLocks noGrp="1"/>
          </p:cNvSpPr>
          <p:nvPr>
            <p:ph sz="half" idx="2"/>
          </p:nvPr>
        </p:nvSpPr>
        <p:spPr/>
        <p:txBody>
          <a:bodyPr/>
          <a:lstStyle/>
          <a:p>
            <a:pPr marL="0" indent="0">
              <a:buNone/>
            </a:pPr>
            <a:r>
              <a:rPr lang="en-US" sz="1800" b="1"/>
              <a:t>Lights:</a:t>
            </a:r>
          </a:p>
          <a:p>
            <a:r>
              <a:rPr lang="en-US" sz="1800"/>
              <a:t>Headlights</a:t>
            </a:r>
          </a:p>
          <a:p>
            <a:r>
              <a:rPr lang="en-US" sz="1800"/>
              <a:t>Dimmer Switch</a:t>
            </a:r>
          </a:p>
          <a:p>
            <a:r>
              <a:rPr lang="en-US" sz="1800"/>
              <a:t>Turn Signal</a:t>
            </a:r>
          </a:p>
          <a:p>
            <a:r>
              <a:rPr lang="en-US" sz="1800"/>
              <a:t>Four-Way Flashers</a:t>
            </a:r>
          </a:p>
          <a:p>
            <a:r>
              <a:rPr lang="en-US" sz="1800"/>
              <a:t>Clearance, Identification, Marker Light Switch(es)</a:t>
            </a:r>
          </a:p>
          <a:p>
            <a:pPr marL="0" indent="0">
              <a:buNone/>
            </a:pPr>
            <a:endParaRPr lang="en-US" sz="1800"/>
          </a:p>
        </p:txBody>
      </p:sp>
      <p:sp>
        <p:nvSpPr>
          <p:cNvPr id="4" name="Slide Number Placeholder 3">
            <a:extLst>
              <a:ext uri="{FF2B5EF4-FFF2-40B4-BE49-F238E27FC236}">
                <a16:creationId xmlns:a16="http://schemas.microsoft.com/office/drawing/2014/main" id="{54D7D9F2-44BB-48EF-8DE9-787F38DD156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39</a:t>
            </a:fld>
            <a:endParaRPr lang="en-US"/>
          </a:p>
        </p:txBody>
      </p:sp>
      <p:sp>
        <p:nvSpPr>
          <p:cNvPr id="6" name="Oval 5">
            <a:extLst>
              <a:ext uri="{FF2B5EF4-FFF2-40B4-BE49-F238E27FC236}">
                <a16:creationId xmlns:a16="http://schemas.microsoft.com/office/drawing/2014/main" id="{473E17FB-22EF-6A4D-BA60-287FBC2A81B5}"/>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2E2C31-79AB-F849-8852-09C0DB6D9B1C}"/>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7255EE-DF37-404D-B1B4-8D8F97925D6A}"/>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0DBA8F-C39F-D947-9A04-F6479BE7022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9E2DA1-2431-4A4D-8A13-BDB35DC4846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8FDF27-9316-B442-AD36-E38CC65A4F5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29C4D2-4643-F24E-9E11-9D22ADA2C096}"/>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5EF69F-2880-544C-8495-7BCB78797847}"/>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07F12A-A877-F64F-A55C-8177B632B554}"/>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851CEDA2-FD2C-3F40-9CA0-C23E4336C74A}"/>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D6A9142E-1817-A540-99FB-C0FFE0E7E41E}"/>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064085C5-8B44-8845-8E1E-208B3ED2E9D5}"/>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2273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a:ea typeface="+mj-lt"/>
                <a:cs typeface="+mj-lt"/>
              </a:rPr>
              <a:t>Section 1: Basic Operation</a:t>
            </a:r>
            <a:br>
              <a:rPr lang="en-US">
                <a:ea typeface="+mj-lt"/>
                <a:cs typeface="+mj-lt"/>
              </a:rPr>
            </a:br>
            <a:endParaRPr lang="en-US" sz="1500"/>
          </a:p>
        </p:txBody>
      </p:sp>
      <p:sp>
        <p:nvSpPr>
          <p:cNvPr id="6" name="Oval 5">
            <a:extLst>
              <a:ext uri="{FF2B5EF4-FFF2-40B4-BE49-F238E27FC236}">
                <a16:creationId xmlns:a16="http://schemas.microsoft.com/office/drawing/2014/main" id="{A2EED378-285B-CA4C-BEE4-072A103990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CC93FB-61A5-274C-9AAA-DE4283DF45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1A795-2E63-4266-893C-4C081963FA3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5" name="Oval 4">
            <a:extLst>
              <a:ext uri="{FF2B5EF4-FFF2-40B4-BE49-F238E27FC236}">
                <a16:creationId xmlns:a16="http://schemas.microsoft.com/office/drawing/2014/main" id="{4B6D4B87-7966-4932-9DC4-45225AC3D5E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811FB3-ADAD-431D-AF54-FFBC161DE5D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3" name="TextBox 12">
            <a:extLst>
              <a:ext uri="{FF2B5EF4-FFF2-40B4-BE49-F238E27FC236}">
                <a16:creationId xmlns:a16="http://schemas.microsoft.com/office/drawing/2014/main" id="{41E4EEB4-9EA9-41B5-86AD-1BE357E62E4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5" name="Oval 14">
            <a:extLst>
              <a:ext uri="{FF2B5EF4-FFF2-40B4-BE49-F238E27FC236}">
                <a16:creationId xmlns:a16="http://schemas.microsoft.com/office/drawing/2014/main" id="{B6659001-20DB-4B22-B377-16B39EC2103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5C6A69F6-F0E4-4106-8116-7949577B8F6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3570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79435D0-12F0-486F-8C60-4E76A8F2043C}"/>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265D9B7A-8425-4492-B04F-521F8BE3D921}"/>
              </a:ext>
            </a:extLst>
          </p:cNvPr>
          <p:cNvSpPr>
            <a:spLocks noGrp="1"/>
          </p:cNvSpPr>
          <p:nvPr>
            <p:ph sz="half" idx="1"/>
          </p:nvPr>
        </p:nvSpPr>
        <p:spPr/>
        <p:txBody>
          <a:bodyPr/>
          <a:lstStyle/>
          <a:p>
            <a:pPr marL="0" indent="0">
              <a:buNone/>
            </a:pPr>
            <a:r>
              <a:rPr lang="en-US" sz="1800" b="1"/>
              <a:t>Vehicle Controls:</a:t>
            </a:r>
          </a:p>
          <a:p>
            <a:r>
              <a:rPr lang="en-US" sz="1800"/>
              <a:t>Steering Wheel</a:t>
            </a:r>
          </a:p>
          <a:p>
            <a:r>
              <a:rPr lang="en-US" sz="1800"/>
              <a:t>Clutch</a:t>
            </a:r>
          </a:p>
          <a:p>
            <a:r>
              <a:rPr lang="en-US" sz="1800"/>
              <a:t>Accelerator (Gas Pedal)</a:t>
            </a:r>
          </a:p>
          <a:p>
            <a:r>
              <a:rPr lang="en-US" sz="1800"/>
              <a:t>Brake Controls:</a:t>
            </a:r>
          </a:p>
          <a:p>
            <a:pPr lvl="1"/>
            <a:r>
              <a:rPr lang="en-US"/>
              <a:t>Foot Brake</a:t>
            </a:r>
          </a:p>
          <a:p>
            <a:pPr lvl="1"/>
            <a:r>
              <a:rPr lang="en-US"/>
              <a:t>Trailer Brake (if equipped)</a:t>
            </a:r>
          </a:p>
          <a:p>
            <a:pPr lvl="1"/>
            <a:r>
              <a:rPr lang="en-US"/>
              <a:t>Parking Brake</a:t>
            </a:r>
          </a:p>
          <a:p>
            <a:pPr lvl="1"/>
            <a:r>
              <a:rPr lang="en-US"/>
              <a:t>Retarder Controls (if equipped)</a:t>
            </a:r>
          </a:p>
          <a:p>
            <a:pPr marL="342900" lvl="1" indent="0">
              <a:buNone/>
            </a:pPr>
            <a:endParaRPr lang="en-US"/>
          </a:p>
        </p:txBody>
      </p:sp>
      <p:sp>
        <p:nvSpPr>
          <p:cNvPr id="2" name="Content Placeholder 1">
            <a:extLst>
              <a:ext uri="{FF2B5EF4-FFF2-40B4-BE49-F238E27FC236}">
                <a16:creationId xmlns:a16="http://schemas.microsoft.com/office/drawing/2014/main" id="{9626033A-2D73-2A45-81FE-C61A415D51EB}"/>
              </a:ext>
            </a:extLst>
          </p:cNvPr>
          <p:cNvSpPr>
            <a:spLocks noGrp="1"/>
          </p:cNvSpPr>
          <p:nvPr>
            <p:ph sz="half" idx="2"/>
          </p:nvPr>
        </p:nvSpPr>
        <p:spPr/>
        <p:txBody>
          <a:bodyPr/>
          <a:lstStyle/>
          <a:p>
            <a:r>
              <a:rPr lang="en-US" sz="2000"/>
              <a:t>Transmission Controls</a:t>
            </a:r>
          </a:p>
          <a:p>
            <a:r>
              <a:rPr lang="en-US" sz="2000"/>
              <a:t>Interaxle Differential Lock (if equipped)</a:t>
            </a:r>
          </a:p>
          <a:p>
            <a:r>
              <a:rPr lang="en-US" sz="2000"/>
              <a:t>Horn(s)</a:t>
            </a:r>
          </a:p>
          <a:p>
            <a:r>
              <a:rPr lang="en-US" sz="2000"/>
              <a:t>Windshield  Wiper/Washer</a:t>
            </a:r>
          </a:p>
          <a:p>
            <a:r>
              <a:rPr lang="en-US" sz="2000"/>
              <a:t>Mirrors &amp; Windshield</a:t>
            </a:r>
          </a:p>
          <a:p>
            <a:pPr lvl="1"/>
            <a:endParaRPr lang="en-US" sz="1400"/>
          </a:p>
          <a:p>
            <a:pPr marL="0" indent="0">
              <a:buNone/>
            </a:pPr>
            <a:endParaRPr lang="en-US"/>
          </a:p>
        </p:txBody>
      </p:sp>
      <p:sp>
        <p:nvSpPr>
          <p:cNvPr id="4" name="Slide Number Placeholder 3">
            <a:extLst>
              <a:ext uri="{FF2B5EF4-FFF2-40B4-BE49-F238E27FC236}">
                <a16:creationId xmlns:a16="http://schemas.microsoft.com/office/drawing/2014/main" id="{3E41B886-9ABE-4776-8D4B-0F94F35ABC1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40</a:t>
            </a:fld>
            <a:endParaRPr lang="en-US"/>
          </a:p>
        </p:txBody>
      </p:sp>
      <p:sp>
        <p:nvSpPr>
          <p:cNvPr id="6" name="Oval 5">
            <a:extLst>
              <a:ext uri="{FF2B5EF4-FFF2-40B4-BE49-F238E27FC236}">
                <a16:creationId xmlns:a16="http://schemas.microsoft.com/office/drawing/2014/main" id="{E8337FA1-E7DE-CE40-BA4C-0B2CBF4C5819}"/>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372EA65-C1EE-B340-8288-BE8EB9955401}"/>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FB52B4-ADDC-DC4A-BFA1-022B90E662A1}"/>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CA4C59-324D-2C44-9A1B-65397905489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40AC7E-A7C5-5F42-BEDE-2A224FEDA7F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D9BA20-086C-2C4A-8650-1776ED3A735F}"/>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0F69D2-0211-D141-BFB0-E4A0179B8FB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85E41C5-9D92-C346-9AEB-EB2DC25D9CCE}"/>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F1073-24C4-7540-A0AC-8894E55F80AE}"/>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87AD8DA0-5320-5747-9273-F810032D3299}"/>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327BDDBC-4158-134A-A94C-736DD4271253}"/>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79A28983-3781-5242-B513-2C7621C32B8A}"/>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1358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ACD259B-AFAD-4948-9638-CAD82D0BD832}"/>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4017A9EE-C774-45F5-907A-9649B14E59B6}"/>
              </a:ext>
            </a:extLst>
          </p:cNvPr>
          <p:cNvSpPr>
            <a:spLocks noGrp="1"/>
          </p:cNvSpPr>
          <p:nvPr>
            <p:ph idx="1"/>
          </p:nvPr>
        </p:nvSpPr>
        <p:spPr/>
        <p:txBody>
          <a:bodyPr/>
          <a:lstStyle/>
          <a:p>
            <a:pPr marL="0" indent="0">
              <a:buNone/>
            </a:pPr>
            <a:r>
              <a:rPr lang="en-US" sz="2400" b="1"/>
              <a:t>Emergency Equipment:</a:t>
            </a:r>
          </a:p>
          <a:p>
            <a:r>
              <a:rPr lang="en-US" sz="2400"/>
              <a:t>Spare Electrical Fuses (unless vehicle as circuit breakers)</a:t>
            </a:r>
          </a:p>
          <a:p>
            <a:r>
              <a:rPr lang="en-US" sz="2400"/>
              <a:t>Three Red Reflective Triangles</a:t>
            </a:r>
          </a:p>
          <a:p>
            <a:r>
              <a:rPr lang="en-US" sz="2400"/>
              <a:t>Properly Charged &amp; Rated Fire Extinguisher</a:t>
            </a:r>
          </a:p>
          <a:p>
            <a:r>
              <a:rPr lang="en-US" sz="2400"/>
              <a:t>Tire Chains</a:t>
            </a:r>
          </a:p>
          <a:p>
            <a:r>
              <a:rPr lang="en-US" sz="2400"/>
              <a:t>Tire-Changing Equipment</a:t>
            </a:r>
          </a:p>
          <a:p>
            <a:r>
              <a:rPr lang="en-US" sz="2400"/>
              <a:t>Accident-Reporting Kit (Packet)</a:t>
            </a:r>
          </a:p>
          <a:p>
            <a:r>
              <a:rPr lang="en-US" sz="2400"/>
              <a:t>List of Emergency Phone Numbers</a:t>
            </a:r>
          </a:p>
        </p:txBody>
      </p:sp>
      <p:sp>
        <p:nvSpPr>
          <p:cNvPr id="4" name="Slide Number Placeholder 3">
            <a:extLst>
              <a:ext uri="{FF2B5EF4-FFF2-40B4-BE49-F238E27FC236}">
                <a16:creationId xmlns:a16="http://schemas.microsoft.com/office/drawing/2014/main" id="{A0B6AB3A-FCFA-44C2-B9B3-44563FC92E9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41</a:t>
            </a:fld>
            <a:endParaRPr lang="en-US"/>
          </a:p>
        </p:txBody>
      </p:sp>
      <p:sp>
        <p:nvSpPr>
          <p:cNvPr id="6" name="Oval 5">
            <a:extLst>
              <a:ext uri="{FF2B5EF4-FFF2-40B4-BE49-F238E27FC236}">
                <a16:creationId xmlns:a16="http://schemas.microsoft.com/office/drawing/2014/main" id="{DC632783-0956-9348-B6FF-27D2ABBDCBB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4D00D36-EB43-484C-92F2-A7A29760FB6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4FF7EC-7BCE-CD48-9C3A-B96822C513A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07ABBE2-BC0B-8643-AEBA-279E6633BF6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325BFF9-37A0-BF41-BF9A-CF32A3607E93}"/>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17D7D2-76AA-FA4F-BBDA-22F9DB61530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B1668E-86CD-BA45-9BD3-B072ED9E95A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88D659-15E3-294A-B957-45A0F88FFB4C}"/>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10D09C-047A-164E-9369-D5E882C6C4E8}"/>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56B83215-28AF-8341-9198-70A1BD23FD2E}"/>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ABC3A48C-740C-034C-A637-D2BB41CB2D45}"/>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0DB4161B-F8EF-C746-AC66-49D51860F9FE}"/>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95595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B6179D-CB18-4F69-8874-5BF9DAD2924E}"/>
              </a:ext>
            </a:extLst>
          </p:cNvPr>
          <p:cNvSpPr txBox="1"/>
          <p:nvPr/>
        </p:nvSpPr>
        <p:spPr>
          <a:xfrm>
            <a:off x="1073761" y="1018809"/>
            <a:ext cx="6727214"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750"/>
              </a:spcBef>
              <a:buFont typeface="Arial"/>
              <a:buChar char="•"/>
            </a:pPr>
            <a:endParaRPr lang="en-US" sz="2400">
              <a:cs typeface="Calibri" panose="020F0502020204030204" pitchFamily="34" charset="0"/>
            </a:endParaRPr>
          </a:p>
        </p:txBody>
      </p:sp>
      <p:sp>
        <p:nvSpPr>
          <p:cNvPr id="4" name="Title 3">
            <a:extLst>
              <a:ext uri="{FF2B5EF4-FFF2-40B4-BE49-F238E27FC236}">
                <a16:creationId xmlns:a16="http://schemas.microsoft.com/office/drawing/2014/main" id="{C0B24DD5-BC02-4AC6-8492-B171FFA5259B}"/>
              </a:ext>
            </a:extLst>
          </p:cNvPr>
          <p:cNvSpPr>
            <a:spLocks noGrp="1"/>
          </p:cNvSpPr>
          <p:nvPr>
            <p:ph type="title"/>
          </p:nvPr>
        </p:nvSpPr>
        <p:spPr/>
        <p:txBody>
          <a:bodyPr/>
          <a:lstStyle/>
          <a:p>
            <a:r>
              <a:rPr lang="en-US" b="0">
                <a:cs typeface="Calibri Light"/>
              </a:rPr>
              <a:t>Control Systems/Dashboard</a:t>
            </a:r>
          </a:p>
        </p:txBody>
      </p:sp>
      <p:sp>
        <p:nvSpPr>
          <p:cNvPr id="5" name="Content Placeholder 4">
            <a:extLst>
              <a:ext uri="{FF2B5EF4-FFF2-40B4-BE49-F238E27FC236}">
                <a16:creationId xmlns:a16="http://schemas.microsoft.com/office/drawing/2014/main" id="{A944A6F6-09BC-44D3-944A-D43ED4D15CF1}"/>
              </a:ext>
            </a:extLst>
          </p:cNvPr>
          <p:cNvSpPr>
            <a:spLocks noGrp="1"/>
          </p:cNvSpPr>
          <p:nvPr>
            <p:ph idx="1"/>
          </p:nvPr>
        </p:nvSpPr>
        <p:spPr/>
        <p:txBody>
          <a:bodyPr/>
          <a:lstStyle/>
          <a:p>
            <a:pPr marL="0" indent="0">
              <a:buNone/>
            </a:pPr>
            <a:r>
              <a:rPr lang="en-US" sz="2400" b="1"/>
              <a:t>How to read the instrument panel</a:t>
            </a:r>
          </a:p>
          <a:p>
            <a:r>
              <a:rPr lang="en-US">
                <a:ea typeface="+mn-lt"/>
                <a:cs typeface="+mn-lt"/>
              </a:rPr>
              <a:t>Start engine.</a:t>
            </a:r>
          </a:p>
          <a:p>
            <a:r>
              <a:rPr lang="en-US">
                <a:ea typeface="+mn-lt"/>
                <a:cs typeface="+mn-lt"/>
              </a:rPr>
              <a:t>Engage parking brake.</a:t>
            </a:r>
          </a:p>
          <a:p>
            <a:r>
              <a:rPr lang="en-US">
                <a:ea typeface="+mn-lt"/>
                <a:cs typeface="+mn-lt"/>
              </a:rPr>
              <a:t>Put gearshift in neutral (or “park” if automatic).</a:t>
            </a:r>
          </a:p>
          <a:p>
            <a:r>
              <a:rPr lang="en-US">
                <a:ea typeface="+mn-lt"/>
                <a:cs typeface="+mn-lt"/>
              </a:rPr>
              <a:t>Start engine and listen for unusual noises</a:t>
            </a:r>
          </a:p>
          <a:p>
            <a:r>
              <a:rPr lang="en-US">
                <a:ea typeface="+mn-lt"/>
                <a:cs typeface="+mn-lt"/>
              </a:rPr>
              <a:t>If equipped, check the ABS indicator lights. Light on dash should come on and then turn off.  If it stays on the ABS is not working properly.  </a:t>
            </a:r>
          </a:p>
          <a:p>
            <a:pPr marL="0" indent="0">
              <a:buNone/>
            </a:pPr>
            <a:endParaRPr lang="en-US">
              <a:cs typeface="Calibri"/>
            </a:endParaRPr>
          </a:p>
        </p:txBody>
      </p:sp>
      <p:sp>
        <p:nvSpPr>
          <p:cNvPr id="2" name="Slide Number Placeholder 1">
            <a:extLst>
              <a:ext uri="{FF2B5EF4-FFF2-40B4-BE49-F238E27FC236}">
                <a16:creationId xmlns:a16="http://schemas.microsoft.com/office/drawing/2014/main" id="{94B5D0E0-F882-1146-A4A1-5F0B8120E208}"/>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42</a:t>
            </a:fld>
            <a:endParaRPr lang="en-US"/>
          </a:p>
        </p:txBody>
      </p:sp>
      <p:sp>
        <p:nvSpPr>
          <p:cNvPr id="9" name="Oval 8">
            <a:extLst>
              <a:ext uri="{FF2B5EF4-FFF2-40B4-BE49-F238E27FC236}">
                <a16:creationId xmlns:a16="http://schemas.microsoft.com/office/drawing/2014/main" id="{207608A6-88EE-814C-B52F-186C192C9EA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74A236-A4E3-9D49-87D3-147032C63B62}"/>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EA8B16-3D11-FA49-AA9F-ACCD31618DE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ACFCABD-C9AE-7D4C-B740-AB2FC901AC78}"/>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44D7E4-1517-EB47-8773-3F74BE9BF78F}"/>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2DD613-A208-3B48-A7BF-715D0016361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9C4F3-3F8B-9048-B6F3-F35F34782A1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693C2D-0700-624A-ADD6-3694F37AA83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8B01DA-50FE-BA46-843A-6DD08DF4A9A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8F24CB-7A5B-8546-B452-A4A26B9674B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E83FDB-F0D7-A641-B710-178DA5DB7E9A}"/>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TextBox 17">
            <a:extLst>
              <a:ext uri="{FF2B5EF4-FFF2-40B4-BE49-F238E27FC236}">
                <a16:creationId xmlns:a16="http://schemas.microsoft.com/office/drawing/2014/main" id="{7D198C9E-13B6-ED45-AE84-4349CA67DBF8}"/>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0D1C869A-D314-1341-BA75-B23A39D70EA3}"/>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6036D563-914B-A846-94EE-DB7D076C4191}"/>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557687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9E45-F314-4673-8928-CB2FAAA0020D}"/>
              </a:ext>
            </a:extLst>
          </p:cNvPr>
          <p:cNvSpPr>
            <a:spLocks noGrp="1"/>
          </p:cNvSpPr>
          <p:nvPr>
            <p:ph type="title"/>
          </p:nvPr>
        </p:nvSpPr>
        <p:spPr/>
        <p:txBody>
          <a:bodyPr/>
          <a:lstStyle/>
          <a:p>
            <a:r>
              <a:rPr lang="en-US" b="0">
                <a:ea typeface="+mj-lt"/>
                <a:cs typeface="+mj-lt"/>
              </a:rPr>
              <a:t>Control Systems/Dashboard</a:t>
            </a:r>
          </a:p>
        </p:txBody>
      </p:sp>
      <p:sp>
        <p:nvSpPr>
          <p:cNvPr id="3" name="Content Placeholder 2">
            <a:extLst>
              <a:ext uri="{FF2B5EF4-FFF2-40B4-BE49-F238E27FC236}">
                <a16:creationId xmlns:a16="http://schemas.microsoft.com/office/drawing/2014/main" id="{742FF0FD-AF28-42B6-A3CB-CEC4BD2A718C}"/>
              </a:ext>
            </a:extLst>
          </p:cNvPr>
          <p:cNvSpPr>
            <a:spLocks noGrp="1"/>
          </p:cNvSpPr>
          <p:nvPr>
            <p:ph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a:extLst>
              <a:ext uri="{FF2B5EF4-FFF2-40B4-BE49-F238E27FC236}">
                <a16:creationId xmlns:a16="http://schemas.microsoft.com/office/drawing/2014/main" id="{6B27CE76-1DF9-BB42-A86E-A346CBF1E6C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43</a:t>
            </a:fld>
            <a:endParaRPr lang="en-US"/>
          </a:p>
        </p:txBody>
      </p:sp>
      <p:sp>
        <p:nvSpPr>
          <p:cNvPr id="7" name="Oval 6">
            <a:extLst>
              <a:ext uri="{FF2B5EF4-FFF2-40B4-BE49-F238E27FC236}">
                <a16:creationId xmlns:a16="http://schemas.microsoft.com/office/drawing/2014/main" id="{FAC201D8-4417-0D4C-94B6-232DE8C923C3}"/>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5F6FD0-7BFB-FC4D-B19D-402896C7A85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45B29FE-4F44-6049-AFE3-4B11F004719B}"/>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F8AD083-727C-AF49-8CEC-ACC3BEA49E49}"/>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11E5E9-4F1D-CB47-9EB1-A174AE7A730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74A64E-BDBA-484B-8CB2-577EA49ACCB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3BF70A3-72BB-8447-9556-A8F0ACA1F374}"/>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FFAC17-C612-B246-85A3-A75E3C526424}"/>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03660D-5A58-7A47-AD69-AA78ECE7FB9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0468C6-9C04-F440-9A1E-89E9F68519D4}"/>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A428B8-5151-6348-8FA9-CB667F81B8F9}"/>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7" name="TextBox 16">
            <a:extLst>
              <a:ext uri="{FF2B5EF4-FFF2-40B4-BE49-F238E27FC236}">
                <a16:creationId xmlns:a16="http://schemas.microsoft.com/office/drawing/2014/main" id="{39B80319-DF16-8241-8260-098C918CA9E0}"/>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CA29A6BD-A8B1-FA41-A1A6-FD2174FA9B8B}"/>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C090A075-BC92-A04B-89D3-1B4FF9E4BA6C}"/>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27561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9E45-F314-4673-8928-CB2FAAA0020D}"/>
              </a:ext>
            </a:extLst>
          </p:cNvPr>
          <p:cNvSpPr>
            <a:spLocks noGrp="1"/>
          </p:cNvSpPr>
          <p:nvPr>
            <p:ph type="title"/>
          </p:nvPr>
        </p:nvSpPr>
        <p:spPr/>
        <p:txBody>
          <a:bodyPr/>
          <a:lstStyle/>
          <a:p>
            <a:r>
              <a:rPr lang="en-US" b="0">
                <a:ea typeface="+mj-lt"/>
                <a:cs typeface="+mj-lt"/>
              </a:rPr>
              <a:t>Control Systems/Dashboard</a:t>
            </a:r>
          </a:p>
        </p:txBody>
      </p:sp>
      <p:sp>
        <p:nvSpPr>
          <p:cNvPr id="3" name="Content Placeholder 2">
            <a:extLst>
              <a:ext uri="{FF2B5EF4-FFF2-40B4-BE49-F238E27FC236}">
                <a16:creationId xmlns:a16="http://schemas.microsoft.com/office/drawing/2014/main" id="{742FF0FD-AF28-42B6-A3CB-CEC4BD2A718C}"/>
              </a:ext>
            </a:extLst>
          </p:cNvPr>
          <p:cNvSpPr>
            <a:spLocks noGrp="1"/>
          </p:cNvSpPr>
          <p:nvPr>
            <p:ph idx="1"/>
          </p:nvPr>
        </p:nvSpPr>
        <p:spPr/>
        <p:txBody>
          <a:bodyPr/>
          <a:lstStyle/>
          <a:p>
            <a:pPr marL="0" indent="0">
              <a:buNone/>
            </a:pPr>
            <a:r>
              <a:rPr lang="en-US" sz="2400" b="1">
                <a:cs typeface="Calibri"/>
              </a:rPr>
              <a:t>Seatbelts</a:t>
            </a:r>
          </a:p>
          <a:p>
            <a:pPr marL="0" indent="0">
              <a:buNone/>
            </a:pPr>
            <a:endParaRPr lang="en-US">
              <a:ea typeface="+mn-lt"/>
              <a:cs typeface="+mn-lt"/>
            </a:endParaRPr>
          </a:p>
          <a:p>
            <a:r>
              <a:rPr lang="en-US">
                <a:ea typeface="+mn-lt"/>
                <a:cs typeface="+mn-lt"/>
              </a:rPr>
              <a:t>Make sure your seatbelt is secured and pulled tight before driving</a:t>
            </a:r>
          </a:p>
          <a:p>
            <a:r>
              <a:rPr lang="en-US">
                <a:ea typeface="+mn-lt"/>
                <a:cs typeface="+mn-lt"/>
              </a:rPr>
              <a:t>The driver’s seat should have a seat belt. Always use it for safety.</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E93E4AC-6EE0-9F45-B1AC-50AC0C1B0BA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44</a:t>
            </a:fld>
            <a:endParaRPr lang="en-US"/>
          </a:p>
        </p:txBody>
      </p:sp>
      <p:sp>
        <p:nvSpPr>
          <p:cNvPr id="7" name="Oval 6">
            <a:extLst>
              <a:ext uri="{FF2B5EF4-FFF2-40B4-BE49-F238E27FC236}">
                <a16:creationId xmlns:a16="http://schemas.microsoft.com/office/drawing/2014/main" id="{FAC201D8-4417-0D4C-94B6-232DE8C923C3}"/>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5F6FD0-7BFB-FC4D-B19D-402896C7A85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49355F-9780-604C-AF56-17CFBE33624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9F6006-C9D5-9C44-A4F0-C88B408942F2}"/>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5F82F2-4089-8344-8DDC-683F91B65F18}"/>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AF1946-3F1E-9844-A95A-447665C341A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B2B3C73-BCC5-8E41-A011-4FFEBC11E962}"/>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59EA85-A7BC-9649-9E18-69518A93B12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1048CC9-0048-DD4B-A66F-8D70E14B230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342F7B-EAE8-8140-85FC-AEE626ABEAB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DB1DD8-EA04-984C-AA22-8788EACC1785}"/>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7" name="TextBox 16">
            <a:extLst>
              <a:ext uri="{FF2B5EF4-FFF2-40B4-BE49-F238E27FC236}">
                <a16:creationId xmlns:a16="http://schemas.microsoft.com/office/drawing/2014/main" id="{D4CB7208-6A21-5D4F-B428-858719F80699}"/>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FA35CCA3-C089-3A42-9F96-1E621AD470C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7F468225-885E-7645-AC70-06C512EC677B}"/>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62923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4">
            <a:extLst>
              <a:ext uri="{FF2B5EF4-FFF2-40B4-BE49-F238E27FC236}">
                <a16:creationId xmlns:a16="http://schemas.microsoft.com/office/drawing/2014/main" id="{D319D1AC-C5F7-4217-B0AD-282BEA2B9672}"/>
              </a:ext>
            </a:extLst>
          </p:cNvPr>
          <p:cNvSpPr>
            <a:spLocks noChangeArrowheads="1"/>
          </p:cNvSpPr>
          <p:nvPr/>
        </p:nvSpPr>
        <p:spPr bwMode="auto">
          <a:xfrm>
            <a:off x="762000" y="381000"/>
            <a:ext cx="7848600" cy="2057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87" name="Title 1">
            <a:extLst>
              <a:ext uri="{FF2B5EF4-FFF2-40B4-BE49-F238E27FC236}">
                <a16:creationId xmlns:a16="http://schemas.microsoft.com/office/drawing/2014/main" id="{C2898601-C252-4C54-A6C3-3CBFA4943AEC}"/>
              </a:ext>
            </a:extLst>
          </p:cNvPr>
          <p:cNvSpPr>
            <a:spLocks noGrp="1"/>
          </p:cNvSpPr>
          <p:nvPr>
            <p:ph type="title"/>
          </p:nvPr>
        </p:nvSpPr>
        <p:spPr/>
        <p:txBody>
          <a:bodyPr/>
          <a:lstStyle/>
          <a:p>
            <a:r>
              <a:rPr lang="en-US" b="0">
                <a:ea typeface="+mj-lt"/>
                <a:cs typeface="+mj-lt"/>
              </a:rPr>
              <a:t>Control Systems/Dashboard</a:t>
            </a:r>
            <a:endParaRPr lang="en-US"/>
          </a:p>
        </p:txBody>
      </p:sp>
      <p:sp>
        <p:nvSpPr>
          <p:cNvPr id="41988" name="Content Placeholder 2">
            <a:extLst>
              <a:ext uri="{FF2B5EF4-FFF2-40B4-BE49-F238E27FC236}">
                <a16:creationId xmlns:a16="http://schemas.microsoft.com/office/drawing/2014/main" id="{0452EEE8-9091-42F2-A4CE-9ED4F1B3A439}"/>
              </a:ext>
            </a:extLst>
          </p:cNvPr>
          <p:cNvSpPr>
            <a:spLocks noGrp="1"/>
          </p:cNvSpPr>
          <p:nvPr>
            <p:ph idx="1"/>
          </p:nvPr>
        </p:nvSpPr>
        <p:spPr/>
        <p:txBody>
          <a:bodyPr/>
          <a:lstStyle/>
          <a:p>
            <a:pPr marL="0" indent="0">
              <a:buNone/>
            </a:pPr>
            <a:r>
              <a:rPr lang="en-US" altLang="en-US" sz="2800"/>
              <a:t>Before driving, make sure your mirrors are in their correct position </a:t>
            </a:r>
            <a:endParaRPr lang="en-US" altLang="en-US" sz="2800">
              <a:cs typeface="Calibri"/>
            </a:endParaRPr>
          </a:p>
          <a:p>
            <a:pPr marL="0" indent="0">
              <a:buNone/>
            </a:pPr>
            <a:endParaRPr lang="en-US" altLang="en-US" sz="2800">
              <a:cs typeface="Calibri"/>
            </a:endParaRPr>
          </a:p>
        </p:txBody>
      </p:sp>
      <p:sp>
        <p:nvSpPr>
          <p:cNvPr id="4" name="Slide Number Placeholder 3">
            <a:extLst>
              <a:ext uri="{FF2B5EF4-FFF2-40B4-BE49-F238E27FC236}">
                <a16:creationId xmlns:a16="http://schemas.microsoft.com/office/drawing/2014/main" id="{CE3FCA9C-C829-4B4D-B748-1A7D9FD7C2FB}"/>
              </a:ext>
            </a:extLst>
          </p:cNvPr>
          <p:cNvSpPr>
            <a:spLocks noGrp="1"/>
          </p:cNvSpPr>
          <p:nvPr>
            <p:ph type="sldNum" sz="quarter" idx="10"/>
          </p:nvPr>
        </p:nvSpPr>
        <p:spPr/>
        <p:txBody>
          <a:bodyPr/>
          <a:lstStyle/>
          <a:p>
            <a:r>
              <a:rPr lang="en-US" altLang="en-US"/>
              <a:t> / </a:t>
            </a:r>
            <a:fld id="{C6AC2714-FA1C-4857-811B-0E0524E191A1}" type="slidenum">
              <a:rPr lang="en-US" altLang="en-US" smtClean="0"/>
              <a:pPr/>
              <a:t>45</a:t>
            </a:fld>
            <a:endParaRPr lang="en-US" altLang="en-US"/>
          </a:p>
        </p:txBody>
      </p:sp>
      <p:sp>
        <p:nvSpPr>
          <p:cNvPr id="41992" name="Text Box 14">
            <a:extLst>
              <a:ext uri="{FF2B5EF4-FFF2-40B4-BE49-F238E27FC236}">
                <a16:creationId xmlns:a16="http://schemas.microsoft.com/office/drawing/2014/main" id="{63861B0A-B28D-4051-AAD5-C1EC6A75AD05}"/>
              </a:ext>
            </a:extLst>
          </p:cNvPr>
          <p:cNvSpPr txBox="1">
            <a:spLocks noChangeArrowheads="1"/>
          </p:cNvSpPr>
          <p:nvPr/>
        </p:nvSpPr>
        <p:spPr bwMode="auto">
          <a:xfrm>
            <a:off x="2961535" y="4698072"/>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t>Check your mirrors </a:t>
            </a:r>
            <a:br>
              <a:rPr lang="en-US" altLang="en-US" sz="2400"/>
            </a:br>
            <a:r>
              <a:rPr lang="en-US" altLang="en-US" sz="2400"/>
              <a:t>every 3-5 Seconds</a:t>
            </a:r>
          </a:p>
        </p:txBody>
      </p:sp>
      <p:grpSp>
        <p:nvGrpSpPr>
          <p:cNvPr id="5" name="Group 4">
            <a:extLst>
              <a:ext uri="{FF2B5EF4-FFF2-40B4-BE49-F238E27FC236}">
                <a16:creationId xmlns:a16="http://schemas.microsoft.com/office/drawing/2014/main" id="{3AE0CDCB-769B-4D22-9EC4-E877C9DA0E8D}"/>
              </a:ext>
            </a:extLst>
          </p:cNvPr>
          <p:cNvGrpSpPr/>
          <p:nvPr/>
        </p:nvGrpSpPr>
        <p:grpSpPr>
          <a:xfrm>
            <a:off x="1497042" y="2612015"/>
            <a:ext cx="6149916" cy="3815194"/>
            <a:chOff x="799097" y="2102268"/>
            <a:chExt cx="7247021" cy="4495800"/>
          </a:xfrm>
        </p:grpSpPr>
        <p:sp>
          <p:nvSpPr>
            <p:cNvPr id="41990" name="Rectangle 12">
              <a:extLst>
                <a:ext uri="{FF2B5EF4-FFF2-40B4-BE49-F238E27FC236}">
                  <a16:creationId xmlns:a16="http://schemas.microsoft.com/office/drawing/2014/main" id="{C1288966-4163-41F9-90F6-A33B21DACF6D}"/>
                </a:ext>
              </a:extLst>
            </p:cNvPr>
            <p:cNvSpPr>
              <a:spLocks noChangeArrowheads="1"/>
            </p:cNvSpPr>
            <p:nvPr/>
          </p:nvSpPr>
          <p:spPr bwMode="auto">
            <a:xfrm>
              <a:off x="799097" y="2366963"/>
              <a:ext cx="914400" cy="2133600"/>
            </a:xfrm>
            <a:prstGeom prst="rect">
              <a:avLst/>
            </a:prstGeom>
            <a:solidFill>
              <a:schemeClr val="hlink"/>
            </a:solidFill>
            <a:ln w="5397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91" name="Rectangle 13">
              <a:extLst>
                <a:ext uri="{FF2B5EF4-FFF2-40B4-BE49-F238E27FC236}">
                  <a16:creationId xmlns:a16="http://schemas.microsoft.com/office/drawing/2014/main" id="{DE8529AE-4FD8-4199-B6E8-1E416540FD62}"/>
                </a:ext>
              </a:extLst>
            </p:cNvPr>
            <p:cNvSpPr>
              <a:spLocks noChangeArrowheads="1"/>
            </p:cNvSpPr>
            <p:nvPr/>
          </p:nvSpPr>
          <p:spPr bwMode="auto">
            <a:xfrm>
              <a:off x="7131718" y="2326858"/>
              <a:ext cx="914400" cy="2133600"/>
            </a:xfrm>
            <a:prstGeom prst="rect">
              <a:avLst/>
            </a:prstGeom>
            <a:solidFill>
              <a:schemeClr val="hlink"/>
            </a:solidFill>
            <a:ln w="5397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89" name="Oval 11">
              <a:extLst>
                <a:ext uri="{FF2B5EF4-FFF2-40B4-BE49-F238E27FC236}">
                  <a16:creationId xmlns:a16="http://schemas.microsoft.com/office/drawing/2014/main" id="{FABB06E0-DBAB-482C-9F84-697956E5975F}"/>
                </a:ext>
              </a:extLst>
            </p:cNvPr>
            <p:cNvSpPr>
              <a:spLocks noChangeArrowheads="1"/>
            </p:cNvSpPr>
            <p:nvPr/>
          </p:nvSpPr>
          <p:spPr bwMode="auto">
            <a:xfrm>
              <a:off x="2146634" y="2102268"/>
              <a:ext cx="4648200" cy="4495800"/>
            </a:xfrm>
            <a:prstGeom prst="ellipse">
              <a:avLst/>
            </a:prstGeom>
            <a:noFill/>
            <a:ln w="44450">
              <a:solidFill>
                <a:schemeClr val="accent6"/>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Arial"/>
                  <a:cs typeface="Arial"/>
                </a:rPr>
                <a:t>            360</a:t>
              </a:r>
              <a:r>
                <a:rPr lang="en-US" altLang="en-US">
                  <a:latin typeface="Arial"/>
                  <a:cs typeface="Times New Roman"/>
                </a:rPr>
                <a:t>º</a:t>
              </a:r>
              <a:r>
                <a:rPr lang="en-US" altLang="en-US">
                  <a:latin typeface="Arial"/>
                  <a:cs typeface="Arial"/>
                </a:rPr>
                <a:t> Awareness</a:t>
              </a:r>
            </a:p>
          </p:txBody>
        </p:sp>
        <p:sp>
          <p:nvSpPr>
            <p:cNvPr id="41993" name="Line 15">
              <a:extLst>
                <a:ext uri="{FF2B5EF4-FFF2-40B4-BE49-F238E27FC236}">
                  <a16:creationId xmlns:a16="http://schemas.microsoft.com/office/drawing/2014/main" id="{1F2245E3-A656-4C41-A0BF-10C9BCC706A8}"/>
                </a:ext>
              </a:extLst>
            </p:cNvPr>
            <p:cNvSpPr>
              <a:spLocks noChangeShapeType="1"/>
            </p:cNvSpPr>
            <p:nvPr/>
          </p:nvSpPr>
          <p:spPr bwMode="auto">
            <a:xfrm>
              <a:off x="1721518" y="3337511"/>
              <a:ext cx="549443" cy="172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994" name="Line 16">
              <a:extLst>
                <a:ext uri="{FF2B5EF4-FFF2-40B4-BE49-F238E27FC236}">
                  <a16:creationId xmlns:a16="http://schemas.microsoft.com/office/drawing/2014/main" id="{98C98872-5FA0-4400-8808-8B08A79DEB43}"/>
                </a:ext>
              </a:extLst>
            </p:cNvPr>
            <p:cNvSpPr>
              <a:spLocks noChangeShapeType="1"/>
            </p:cNvSpPr>
            <p:nvPr/>
          </p:nvSpPr>
          <p:spPr bwMode="auto">
            <a:xfrm>
              <a:off x="1725529" y="450056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995" name="Line 17">
              <a:extLst>
                <a:ext uri="{FF2B5EF4-FFF2-40B4-BE49-F238E27FC236}">
                  <a16:creationId xmlns:a16="http://schemas.microsoft.com/office/drawing/2014/main" id="{CF5F6101-0D1D-4D90-862D-CFEA10EA71D2}"/>
                </a:ext>
              </a:extLst>
            </p:cNvPr>
            <p:cNvSpPr>
              <a:spLocks noChangeShapeType="1"/>
            </p:cNvSpPr>
            <p:nvPr/>
          </p:nvSpPr>
          <p:spPr bwMode="auto">
            <a:xfrm flipH="1">
              <a:off x="6786814" y="446045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15">
              <a:extLst>
                <a:ext uri="{FF2B5EF4-FFF2-40B4-BE49-F238E27FC236}">
                  <a16:creationId xmlns:a16="http://schemas.microsoft.com/office/drawing/2014/main" id="{201555F6-129F-45F9-BAC0-A717B9A1F981}"/>
                </a:ext>
              </a:extLst>
            </p:cNvPr>
            <p:cNvSpPr>
              <a:spLocks noChangeShapeType="1"/>
            </p:cNvSpPr>
            <p:nvPr/>
          </p:nvSpPr>
          <p:spPr bwMode="auto">
            <a:xfrm flipV="1">
              <a:off x="6622381" y="3012657"/>
              <a:ext cx="541422" cy="517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2" name="Oval 1">
            <a:extLst>
              <a:ext uri="{FF2B5EF4-FFF2-40B4-BE49-F238E27FC236}">
                <a16:creationId xmlns:a16="http://schemas.microsoft.com/office/drawing/2014/main" id="{247CBAE1-AA9D-4DE4-AD36-8F9B7014F46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52BED6D-C448-452E-B6BA-F94B16FDDFE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5CF0F-FE77-3C4E-AFC3-8E97BA4AB1B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979873-FD64-1A42-826C-D47208343038}"/>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4DA842-149D-2C4C-AC6C-6D7A74C18D3E}"/>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8BFFCD-DB90-EA4F-B949-FF7322D5CA4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89DF12-56D0-6544-A4DA-DA0BB2A6777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7C95A9C-323B-874D-9F51-6009B0AD63A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698C33-3966-904E-B7F2-DE2A59ABE54A}"/>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19EBFD0-5178-974E-9B78-FEA13412F9C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DA1014B-7AF9-4F49-9CAE-83710D01F414}"/>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TextBox 23">
            <a:extLst>
              <a:ext uri="{FF2B5EF4-FFF2-40B4-BE49-F238E27FC236}">
                <a16:creationId xmlns:a16="http://schemas.microsoft.com/office/drawing/2014/main" id="{01D2CB1E-3D11-024C-A433-5CCF9015038A}"/>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AB2FF7AA-6A04-D049-9344-3E90D0B3BC52}"/>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B16D9E18-1E23-AA4A-8BF8-40A65F2760E4}"/>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60794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5206CC8-3A21-6F40-9B91-65B120D27FAD}"/>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94EA19-EAAD-9148-B34E-4775542A091B}"/>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2227D9A-0B8D-C548-955E-A6E5E18C332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94E523-4A46-D44E-BAA4-79B3C457E61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E329F0-CF3E-EF42-8CEE-C4D92FED7E21}"/>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9EC9C6-73E4-5345-9B64-F7F038729ADD}"/>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90BDE1F-D056-F54F-9C31-5F57EF270062}"/>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44ACDB-E972-1E4D-BB34-5C569154BC50}"/>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2C64DB-E5B8-3C44-A9E7-E5ED3FAA148A}"/>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TextBox 11">
            <a:extLst>
              <a:ext uri="{FF2B5EF4-FFF2-40B4-BE49-F238E27FC236}">
                <a16:creationId xmlns:a16="http://schemas.microsoft.com/office/drawing/2014/main" id="{EB1F1624-D6BB-5B40-B2C6-D978D578877D}"/>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3" name="Oval 12">
            <a:extLst>
              <a:ext uri="{FF2B5EF4-FFF2-40B4-BE49-F238E27FC236}">
                <a16:creationId xmlns:a16="http://schemas.microsoft.com/office/drawing/2014/main" id="{CBDD71BE-8939-7C45-91BB-293D152826AB}"/>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4" name="TextBox 13">
            <a:extLst>
              <a:ext uri="{FF2B5EF4-FFF2-40B4-BE49-F238E27FC236}">
                <a16:creationId xmlns:a16="http://schemas.microsoft.com/office/drawing/2014/main" id="{E2C7FF65-BAFE-5F41-9AC2-0F648368A9CF}"/>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 name="Title 1">
            <a:extLst>
              <a:ext uri="{FF2B5EF4-FFF2-40B4-BE49-F238E27FC236}">
                <a16:creationId xmlns:a16="http://schemas.microsoft.com/office/drawing/2014/main" id="{007B102E-CA61-9946-A65F-63419870F8B4}"/>
              </a:ext>
            </a:extLst>
          </p:cNvPr>
          <p:cNvSpPr>
            <a:spLocks noGrp="1"/>
          </p:cNvSpPr>
          <p:nvPr>
            <p:ph type="title"/>
          </p:nvPr>
        </p:nvSpPr>
        <p:spPr/>
        <p:txBody>
          <a:bodyPr/>
          <a:lstStyle/>
          <a:p>
            <a:r>
              <a:rPr lang="en-US"/>
              <a:t>Control Systems/Dashboard</a:t>
            </a:r>
          </a:p>
        </p:txBody>
      </p:sp>
      <p:sp>
        <p:nvSpPr>
          <p:cNvPr id="15" name="Content Placeholder 14">
            <a:extLst>
              <a:ext uri="{FF2B5EF4-FFF2-40B4-BE49-F238E27FC236}">
                <a16:creationId xmlns:a16="http://schemas.microsoft.com/office/drawing/2014/main" id="{45875266-DE21-1D4C-A4BC-41C68D471A68}"/>
              </a:ext>
            </a:extLst>
          </p:cNvPr>
          <p:cNvSpPr>
            <a:spLocks noGrp="1"/>
          </p:cNvSpPr>
          <p:nvPr>
            <p:ph idx="1"/>
          </p:nvPr>
        </p:nvSpPr>
        <p:spPr>
          <a:xfrm>
            <a:off x="628650" y="1690688"/>
            <a:ext cx="7886700" cy="4351338"/>
          </a:xfrm>
        </p:spPr>
        <p:txBody>
          <a:bodyPr/>
          <a:lstStyle/>
          <a:p>
            <a:pPr marL="0" indent="0">
              <a:buNone/>
            </a:pPr>
            <a:r>
              <a:rPr lang="en-US" sz="1900" b="1"/>
              <a:t>Mirrors and Blind Spots</a:t>
            </a:r>
          </a:p>
          <a:p>
            <a:r>
              <a:rPr lang="en-US" sz="1900"/>
              <a:t>To maximize your vision in your rearview and side mirrors: </a:t>
            </a:r>
          </a:p>
          <a:p>
            <a:pPr lvl="1"/>
            <a:r>
              <a:rPr lang="en-US" sz="1900"/>
              <a:t>Adjust the driver’s side mirror by resting your head against the driver’s side window and moving the mirror so that you barely see the side of your own vehicle</a:t>
            </a:r>
          </a:p>
          <a:p>
            <a:pPr lvl="1"/>
            <a:r>
              <a:rPr lang="en-US" sz="1900"/>
              <a:t>Move your head the same distance to the right and repeat with the outside mirror. Now when a vehicle leaves your field of vision from the inside mirror it is picked up by the outside mirrors. This adjustment also helps reduce nighttime headlight glare from behind </a:t>
            </a:r>
          </a:p>
          <a:p>
            <a:r>
              <a:rPr lang="en-US" sz="1900"/>
              <a:t>All vehicles have blind spots. You need to know your vehicle’s blind spots and be aware of other vehicles’ blinds pots. As signs on large vehicles often warn, “if you can’t see my mirror, I can’t see you” </a:t>
            </a:r>
          </a:p>
          <a:p>
            <a:r>
              <a:rPr lang="en-US" sz="1900"/>
              <a:t>Regularly checking your mirrors and the road ahead will increase your awareness, improve your recognition time and may speed reaction time</a:t>
            </a:r>
          </a:p>
          <a:p>
            <a:pPr marL="0" indent="0">
              <a:buNone/>
            </a:pPr>
            <a:r>
              <a:rPr lang="en-US" sz="1400" i="1"/>
              <a:t>Source: </a:t>
            </a:r>
            <a:r>
              <a:rPr lang="en-US" sz="1400" i="1">
                <a:hlinkClick r:id="rId2"/>
              </a:rPr>
              <a:t>National RTAP. Safety Training and Rural Transit Training Module </a:t>
            </a:r>
            <a:endParaRPr lang="en-US" sz="1400" i="1"/>
          </a:p>
        </p:txBody>
      </p:sp>
      <p:sp>
        <p:nvSpPr>
          <p:cNvPr id="16" name="Slide Number Placeholder 15">
            <a:extLst>
              <a:ext uri="{FF2B5EF4-FFF2-40B4-BE49-F238E27FC236}">
                <a16:creationId xmlns:a16="http://schemas.microsoft.com/office/drawing/2014/main" id="{FF969A52-82D5-1C48-B658-AFE01C18AC1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46</a:t>
            </a:fld>
            <a:endParaRPr lang="en-US"/>
          </a:p>
        </p:txBody>
      </p:sp>
    </p:spTree>
    <p:extLst>
      <p:ext uri="{BB962C8B-B14F-4D97-AF65-F5344CB8AC3E}">
        <p14:creationId xmlns:p14="http://schemas.microsoft.com/office/powerpoint/2010/main" val="4096812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3E5B-9B53-4252-8FE5-B5619039B21E}"/>
              </a:ext>
            </a:extLst>
          </p:cNvPr>
          <p:cNvSpPr>
            <a:spLocks noGrp="1"/>
          </p:cNvSpPr>
          <p:nvPr>
            <p:ph type="title"/>
          </p:nvPr>
        </p:nvSpPr>
        <p:spPr/>
        <p:txBody>
          <a:bodyPr/>
          <a:lstStyle/>
          <a:p>
            <a:r>
              <a:rPr lang="en-US" b="0"/>
              <a:t>Control Systems/Dashboard</a:t>
            </a:r>
          </a:p>
        </p:txBody>
      </p:sp>
      <p:sp>
        <p:nvSpPr>
          <p:cNvPr id="3" name="Content Placeholder 2">
            <a:extLst>
              <a:ext uri="{FF2B5EF4-FFF2-40B4-BE49-F238E27FC236}">
                <a16:creationId xmlns:a16="http://schemas.microsoft.com/office/drawing/2014/main" id="{A9D277BC-C5EB-465C-97D6-7E8A15A144DF}"/>
              </a:ext>
            </a:extLst>
          </p:cNvPr>
          <p:cNvSpPr>
            <a:spLocks noGrp="1"/>
          </p:cNvSpPr>
          <p:nvPr>
            <p:ph idx="1"/>
          </p:nvPr>
        </p:nvSpPr>
        <p:spPr/>
        <p:txBody>
          <a:bodyPr/>
          <a:lstStyle/>
          <a:p>
            <a:pPr marL="0" indent="0">
              <a:buNone/>
            </a:pPr>
            <a:r>
              <a:rPr lang="en-US" b="1" dirty="0">
                <a:cs typeface="Calibri"/>
              </a:rPr>
              <a:t>Brakes</a:t>
            </a:r>
            <a:endParaRPr lang="en-US" dirty="0">
              <a:cs typeface="Calibri"/>
            </a:endParaRPr>
          </a:p>
          <a:p>
            <a:r>
              <a:rPr lang="en-US" dirty="0">
                <a:cs typeface="Calibri"/>
              </a:rPr>
              <a:t>Many buses are equipped with</a:t>
            </a:r>
            <a:r>
              <a:rPr lang="en-US" dirty="0">
                <a:ea typeface="+mn-lt"/>
                <a:cs typeface="+mn-lt"/>
              </a:rPr>
              <a:t> air brake systems that rely on an air supply and release system to actuate the service or parking brake. </a:t>
            </a:r>
            <a:endParaRPr lang="en-US" b="1" dirty="0">
              <a:ea typeface="+mn-lt"/>
              <a:cs typeface="+mn-lt"/>
            </a:endParaRPr>
          </a:p>
          <a:p>
            <a:r>
              <a:rPr lang="en-US" dirty="0">
                <a:ea typeface="+mn-lt"/>
                <a:cs typeface="+mn-lt"/>
              </a:rPr>
              <a:t>Air storage tanks are filled with compressed air by the compressor, which is powered by the engine.</a:t>
            </a:r>
            <a:endParaRPr lang="en-US" b="1" dirty="0">
              <a:ea typeface="+mn-lt"/>
              <a:cs typeface="+mn-lt"/>
            </a:endParaRPr>
          </a:p>
          <a:p>
            <a:r>
              <a:rPr lang="en-US" dirty="0">
                <a:ea typeface="+mn-lt"/>
                <a:cs typeface="+mn-lt"/>
              </a:rPr>
              <a:t>When the driver steps on the brake pedal, air flows from the storage tanks into the brake chambers, causing the brake to engage.  </a:t>
            </a:r>
            <a:endParaRPr lang="en-US" b="1" dirty="0">
              <a:ea typeface="+mn-lt"/>
              <a:cs typeface="+mn-lt"/>
            </a:endParaRPr>
          </a:p>
          <a:p>
            <a:r>
              <a:rPr lang="en-US" dirty="0">
                <a:ea typeface="+mn-lt"/>
                <a:cs typeface="+mn-lt"/>
              </a:rPr>
              <a:t>For parking brakes, air is depleted from the system, allowing decompression of springs that cause the parking brake to engage.</a:t>
            </a:r>
          </a:p>
          <a:p>
            <a:r>
              <a:rPr lang="en-US" dirty="0">
                <a:ea typeface="+mn-lt"/>
                <a:cs typeface="+mn-lt"/>
              </a:rPr>
              <a:t>An air pressure gauge located on the dashboard indicates the availability of air pressure for safe vehicle operation, and the system includes warning tones and/or lights to warn of low air pressure. </a:t>
            </a:r>
            <a:endParaRPr lang="en-US" dirty="0">
              <a:cs typeface="Calibri"/>
            </a:endParaRPr>
          </a:p>
        </p:txBody>
      </p:sp>
      <p:sp>
        <p:nvSpPr>
          <p:cNvPr id="16" name="Slide Number Placeholder 15">
            <a:extLst>
              <a:ext uri="{FF2B5EF4-FFF2-40B4-BE49-F238E27FC236}">
                <a16:creationId xmlns:a16="http://schemas.microsoft.com/office/drawing/2014/main" id="{3EA18383-0487-D249-9ACF-ED17FE5D890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47</a:t>
            </a:fld>
            <a:endParaRPr lang="en-US"/>
          </a:p>
        </p:txBody>
      </p:sp>
      <p:sp>
        <p:nvSpPr>
          <p:cNvPr id="4" name="Oval 3">
            <a:extLst>
              <a:ext uri="{FF2B5EF4-FFF2-40B4-BE49-F238E27FC236}">
                <a16:creationId xmlns:a16="http://schemas.microsoft.com/office/drawing/2014/main" id="{0BA01FD2-502D-7B45-A0EA-447105A4BA3B}"/>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C599FD-B0A6-8545-9855-6EE9F190BA7F}"/>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FFF25C-C262-9E4E-B6CC-3D54DF50DF8D}"/>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0D8F0D6-2169-1F43-8F76-62D0517C4BF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C8223B-3BB1-924C-9436-ACD0AB3FD3C3}"/>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16EEA1-8978-E24B-AA2F-555EB466610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75461E-F49E-0844-9601-34EC64A70858}"/>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CF260C-88B7-B340-A6C2-498A21A5B998}"/>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96213A-66C3-1541-99F7-F39959BF0048}"/>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CADAB0BB-1916-474D-9B9B-A1A4DD8D1191}"/>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4" name="Oval 13">
            <a:extLst>
              <a:ext uri="{FF2B5EF4-FFF2-40B4-BE49-F238E27FC236}">
                <a16:creationId xmlns:a16="http://schemas.microsoft.com/office/drawing/2014/main" id="{5F48D7D7-0D3E-A840-97BE-366CC827A93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5" name="TextBox 14">
            <a:extLst>
              <a:ext uri="{FF2B5EF4-FFF2-40B4-BE49-F238E27FC236}">
                <a16:creationId xmlns:a16="http://schemas.microsoft.com/office/drawing/2014/main" id="{D19374C2-7573-6344-8DB5-05CBB1A34BD3}"/>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648514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3E5B-9B53-4252-8FE5-B5619039B21E}"/>
              </a:ext>
            </a:extLst>
          </p:cNvPr>
          <p:cNvSpPr>
            <a:spLocks noGrp="1"/>
          </p:cNvSpPr>
          <p:nvPr>
            <p:ph type="title"/>
          </p:nvPr>
        </p:nvSpPr>
        <p:spPr/>
        <p:txBody>
          <a:bodyPr/>
          <a:lstStyle/>
          <a:p>
            <a:r>
              <a:rPr lang="en-US" b="0"/>
              <a:t>Control Systems/Dashboard</a:t>
            </a:r>
            <a:endParaRPr lang="en-US"/>
          </a:p>
        </p:txBody>
      </p:sp>
      <p:sp>
        <p:nvSpPr>
          <p:cNvPr id="3" name="Content Placeholder 2">
            <a:extLst>
              <a:ext uri="{FF2B5EF4-FFF2-40B4-BE49-F238E27FC236}">
                <a16:creationId xmlns:a16="http://schemas.microsoft.com/office/drawing/2014/main" id="{A9D277BC-C5EB-465C-97D6-7E8A15A144DF}"/>
              </a:ext>
            </a:extLst>
          </p:cNvPr>
          <p:cNvSpPr>
            <a:spLocks noGrp="1"/>
          </p:cNvSpPr>
          <p:nvPr>
            <p:ph idx="1"/>
          </p:nvPr>
        </p:nvSpPr>
        <p:spPr/>
        <p:txBody>
          <a:bodyPr/>
          <a:lstStyle/>
          <a:p>
            <a:pPr marL="0" indent="0">
              <a:buNone/>
            </a:pPr>
            <a:r>
              <a:rPr lang="en-US" sz="1600" b="1">
                <a:cs typeface="Calibri"/>
              </a:rPr>
              <a:t>Steering, Accelerating, Shifting, and Parking</a:t>
            </a:r>
            <a:endParaRPr lang="en-US" sz="1600"/>
          </a:p>
          <a:p>
            <a:r>
              <a:rPr lang="en-US" sz="1600">
                <a:ea typeface="+mn-lt"/>
                <a:cs typeface="+mn-lt"/>
              </a:rPr>
              <a:t>To drive a vehicle safely, you must be able to control its speed and direction. Safe operation of a commercial vehicle requires skills in:</a:t>
            </a:r>
            <a:endParaRPr lang="en-US" sz="1600" b="1">
              <a:ea typeface="+mn-lt"/>
              <a:cs typeface="+mn-lt"/>
            </a:endParaRPr>
          </a:p>
          <a:p>
            <a:pPr lvl="1"/>
            <a:r>
              <a:rPr lang="en-US" sz="1600">
                <a:ea typeface="+mn-lt"/>
                <a:cs typeface="+mn-lt"/>
              </a:rPr>
              <a:t>Accelerating</a:t>
            </a:r>
            <a:endParaRPr lang="en-US" sz="1600">
              <a:cs typeface="Calibri"/>
            </a:endParaRPr>
          </a:p>
          <a:p>
            <a:pPr lvl="1"/>
            <a:r>
              <a:rPr lang="en-US" sz="1600">
                <a:ea typeface="+mn-lt"/>
                <a:cs typeface="+mn-lt"/>
              </a:rPr>
              <a:t>Steering</a:t>
            </a:r>
            <a:endParaRPr lang="en-US" sz="1600">
              <a:cs typeface="Calibri"/>
            </a:endParaRPr>
          </a:p>
          <a:p>
            <a:pPr lvl="1"/>
            <a:r>
              <a:rPr lang="en-US" sz="1600">
                <a:ea typeface="+mn-lt"/>
                <a:cs typeface="+mn-lt"/>
              </a:rPr>
              <a:t>Shifting gears</a:t>
            </a:r>
            <a:endParaRPr lang="en-US" sz="1600">
              <a:cs typeface="Calibri"/>
            </a:endParaRPr>
          </a:p>
          <a:p>
            <a:pPr lvl="1"/>
            <a:r>
              <a:rPr lang="en-US" sz="1600">
                <a:ea typeface="+mn-lt"/>
                <a:cs typeface="+mn-lt"/>
              </a:rPr>
              <a:t>Braking</a:t>
            </a:r>
            <a:endParaRPr lang="en-US" sz="1600">
              <a:cs typeface="Calibri"/>
            </a:endParaRPr>
          </a:p>
          <a:p>
            <a:r>
              <a:rPr lang="en-US" sz="1600">
                <a:ea typeface="+mn-lt"/>
                <a:cs typeface="+mn-lt"/>
              </a:rPr>
              <a:t>Fasten your safety belt when on the road. Apply the parking brake when you leave your vehicle.</a:t>
            </a:r>
          </a:p>
          <a:p>
            <a:r>
              <a:rPr lang="en-US" sz="1600">
                <a:ea typeface="+mn-lt"/>
                <a:cs typeface="+mn-lt"/>
              </a:rPr>
              <a:t>Do not roll back when you start. You may hit someone behind you. Partly engage the clutch before you take your right foot off the brake. Put on the parking brake whenever necessary to keep from rolling back. Release the parking brake only when you have applied enough engine power to keep from rolling back. On a tractor-trailer equipped with a trailer brake hand valve, the hand valve can be applied to keep from rolling back.</a:t>
            </a:r>
          </a:p>
          <a:p>
            <a:r>
              <a:rPr lang="en-US" sz="1600">
                <a:cs typeface="Calibri"/>
              </a:rPr>
              <a:t>Review your vehicle’s dashboard with your instructor. </a:t>
            </a:r>
          </a:p>
          <a:p>
            <a:endParaRPr lang="en-US" sz="1600">
              <a:cs typeface="Calibri"/>
            </a:endParaRPr>
          </a:p>
        </p:txBody>
      </p:sp>
      <p:sp>
        <p:nvSpPr>
          <p:cNvPr id="16" name="Slide Number Placeholder 15">
            <a:extLst>
              <a:ext uri="{FF2B5EF4-FFF2-40B4-BE49-F238E27FC236}">
                <a16:creationId xmlns:a16="http://schemas.microsoft.com/office/drawing/2014/main" id="{52DF7678-25EE-B441-99A2-E9B8BD4AAA5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48</a:t>
            </a:fld>
            <a:endParaRPr lang="en-US"/>
          </a:p>
        </p:txBody>
      </p:sp>
      <p:sp>
        <p:nvSpPr>
          <p:cNvPr id="4" name="Oval 3">
            <a:extLst>
              <a:ext uri="{FF2B5EF4-FFF2-40B4-BE49-F238E27FC236}">
                <a16:creationId xmlns:a16="http://schemas.microsoft.com/office/drawing/2014/main" id="{7C56240C-8599-D440-8071-9E1488CE5ED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F899D73-2B43-874F-8325-69B9340FFC15}"/>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377C90D-7D16-FF49-8A58-6B3BB4A41666}"/>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4E8DB9-01E9-F147-B9AB-139B33966EB3}"/>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BB0EEC-E3A5-0D4A-8063-6C64F5B376E7}"/>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D1B698-09AF-8645-A24C-0FB637DCD913}"/>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844BB9-B052-B648-8796-0A8403A2F9A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83CC36A-1258-3046-8354-D873E57F5EFF}"/>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731E37-BC30-414D-9984-8BECCD483620}"/>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9CD53551-0C99-ED46-A3B8-E6AC405E4FD4}"/>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4" name="Oval 13">
            <a:extLst>
              <a:ext uri="{FF2B5EF4-FFF2-40B4-BE49-F238E27FC236}">
                <a16:creationId xmlns:a16="http://schemas.microsoft.com/office/drawing/2014/main" id="{0ED8F9C3-00F6-2B42-B20B-74158D82B590}"/>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5" name="TextBox 14">
            <a:extLst>
              <a:ext uri="{FF2B5EF4-FFF2-40B4-BE49-F238E27FC236}">
                <a16:creationId xmlns:a16="http://schemas.microsoft.com/office/drawing/2014/main" id="{3D1ED76D-B2DD-9E46-8AEE-A7B133ADA38E}"/>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8088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61551" y="3272958"/>
            <a:ext cx="6858000" cy="1729693"/>
          </a:xfrm>
        </p:spPr>
        <p:txBody>
          <a:bodyPr/>
          <a:lstStyle/>
          <a:p>
            <a:r>
              <a:rPr lang="en-US" b="0" dirty="0">
                <a:ea typeface="+mj-lt"/>
                <a:cs typeface="+mj-lt"/>
              </a:rPr>
              <a:t>Unit 1.3 Pre-Trip, Enroute, and Post-Trip Inspections*</a:t>
            </a:r>
            <a:br>
              <a:rPr lang="en-US" b="0" dirty="0">
                <a:ea typeface="+mj-lt"/>
                <a:cs typeface="+mj-lt"/>
              </a:rPr>
            </a:br>
            <a:r>
              <a:rPr lang="en-US" sz="2000" b="0" dirty="0">
                <a:ea typeface="+mj-lt"/>
                <a:cs typeface="+mj-lt"/>
              </a:rPr>
              <a:t>*Note that the CDL Manual Now Refers to this as "Vehicle Inspections"</a:t>
            </a:r>
            <a:r>
              <a:rPr lang="en-US" b="0" dirty="0">
                <a:ea typeface="+mj-lt"/>
                <a:cs typeface="+mj-lt"/>
              </a:rPr>
              <a:t> </a:t>
            </a:r>
            <a:endParaRPr lang="en-US" dirty="0">
              <a:cs typeface="Calibri Light"/>
            </a:endParaRPr>
          </a:p>
        </p:txBody>
      </p:sp>
      <p:sp>
        <p:nvSpPr>
          <p:cNvPr id="8" name="Oval 7">
            <a:extLst>
              <a:ext uri="{FF2B5EF4-FFF2-40B4-BE49-F238E27FC236}">
                <a16:creationId xmlns:a16="http://schemas.microsoft.com/office/drawing/2014/main" id="{D4E07F94-D99F-9A4C-BAF1-C9D40978BA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039DD3-C874-D141-871E-30BAC8F6B0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5CB125-0703-2745-A629-E9CBAA6D64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C8F900-1BEE-2A44-AB47-8441260B1BF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CA0EB56-1DA7-654E-89B5-003210C5DA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35556E8-13D6-CF4C-9E4D-BCB2B7F23D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B25E9A-725A-BE41-8673-F2F7444031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406FD12-6844-3643-895B-B0497EFD42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3A46A9-16A8-4F40-B89F-DE44A116C2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81AE471-BD60-1B4B-95D2-16699E69919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94657B6-6A68-C94C-A58B-482088D7C2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4FCF22D-77F8-FC46-994C-F85295F3EC3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1" name="Oval 30">
            <a:extLst>
              <a:ext uri="{FF2B5EF4-FFF2-40B4-BE49-F238E27FC236}">
                <a16:creationId xmlns:a16="http://schemas.microsoft.com/office/drawing/2014/main" id="{C993FE4F-E237-6442-9BFF-8447CD5D58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EDBDBFF-B0F0-D94E-894C-19E1D76B12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3" name="TextBox 32">
            <a:extLst>
              <a:ext uri="{FF2B5EF4-FFF2-40B4-BE49-F238E27FC236}">
                <a16:creationId xmlns:a16="http://schemas.microsoft.com/office/drawing/2014/main" id="{11E593F4-2E7C-3D4C-A1D0-C075A8A0D28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4" name="Oval 33">
            <a:extLst>
              <a:ext uri="{FF2B5EF4-FFF2-40B4-BE49-F238E27FC236}">
                <a16:creationId xmlns:a16="http://schemas.microsoft.com/office/drawing/2014/main" id="{50E9C02E-DEC0-8F4C-A680-64ABCA6C7E5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5" name="TextBox 34">
            <a:extLst>
              <a:ext uri="{FF2B5EF4-FFF2-40B4-BE49-F238E27FC236}">
                <a16:creationId xmlns:a16="http://schemas.microsoft.com/office/drawing/2014/main" id="{0289DD8F-DD18-5446-9677-5C26DC5D8CE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6" name="TextBox 35">
            <a:extLst>
              <a:ext uri="{FF2B5EF4-FFF2-40B4-BE49-F238E27FC236}">
                <a16:creationId xmlns:a16="http://schemas.microsoft.com/office/drawing/2014/main" id="{B3D2DDB0-E655-4F48-9124-540B0B56A3BC}"/>
              </a:ext>
            </a:extLst>
          </p:cNvPr>
          <p:cNvSpPr txBox="1"/>
          <p:nvPr/>
        </p:nvSpPr>
        <p:spPr>
          <a:xfrm>
            <a:off x="1497969" y="6459976"/>
            <a:ext cx="5681940" cy="276999"/>
          </a:xfrm>
          <a:prstGeom prst="rect">
            <a:avLst/>
          </a:prstGeom>
          <a:noFill/>
        </p:spPr>
        <p:txBody>
          <a:bodyPr wrap="none" rtlCol="0">
            <a:spAutoFit/>
          </a:bodyPr>
          <a:lstStyle/>
          <a:p>
            <a:r>
              <a:rPr lang="en-US" sz="1200" i="1"/>
              <a:t>This unit satisfies FMCSA’s ELDT requirements for units A1.1.3, BA.1.1.3, B1.1.3, and C1.4</a:t>
            </a:r>
          </a:p>
        </p:txBody>
      </p:sp>
    </p:spTree>
    <p:extLst>
      <p:ext uri="{BB962C8B-B14F-4D97-AF65-F5344CB8AC3E}">
        <p14:creationId xmlns:p14="http://schemas.microsoft.com/office/powerpoint/2010/main" val="122607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329407" y="5815571"/>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1.1 Orientation</a:t>
            </a:r>
            <a:br>
              <a:rPr lang="en-US" b="0">
                <a:ea typeface="+mj-lt"/>
                <a:cs typeface="+mj-lt"/>
              </a:rPr>
            </a:br>
            <a:endParaRPr lang="en-US" sz="1500"/>
          </a:p>
        </p:txBody>
      </p:sp>
      <p:sp>
        <p:nvSpPr>
          <p:cNvPr id="15" name="Oval 14">
            <a:extLst>
              <a:ext uri="{FF2B5EF4-FFF2-40B4-BE49-F238E27FC236}">
                <a16:creationId xmlns:a16="http://schemas.microsoft.com/office/drawing/2014/main" id="{03C99F08-2D9A-A74F-93C3-EB3A2D0667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ACBED6-3F7E-4F44-8E39-2BAD10144B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EE8040F-2357-A040-838C-02657FF4042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F281B6AE-85AA-6B46-84E9-57ED70654E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2552A88-8FD1-B643-97AC-7373F737752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D166F0A1-8CDF-A640-9DD1-9656AE7639C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048DCBF3-9236-A14C-AC2D-31FEA4B5FC7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760AB755-5BD2-E34C-A431-21F1C14C88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 name="TextBox 1">
            <a:extLst>
              <a:ext uri="{FF2B5EF4-FFF2-40B4-BE49-F238E27FC236}">
                <a16:creationId xmlns:a16="http://schemas.microsoft.com/office/drawing/2014/main" id="{7447A23D-6CD9-8443-AA16-D4B508525E6A}"/>
              </a:ext>
            </a:extLst>
          </p:cNvPr>
          <p:cNvSpPr txBox="1"/>
          <p:nvPr/>
        </p:nvSpPr>
        <p:spPr>
          <a:xfrm>
            <a:off x="1721530" y="6345191"/>
            <a:ext cx="5916684" cy="276999"/>
          </a:xfrm>
          <a:prstGeom prst="rect">
            <a:avLst/>
          </a:prstGeom>
          <a:noFill/>
        </p:spPr>
        <p:txBody>
          <a:bodyPr wrap="none" rtlCol="0">
            <a:spAutoFit/>
          </a:bodyPr>
          <a:lstStyle/>
          <a:p>
            <a:r>
              <a:rPr lang="en-US" sz="1200" i="1"/>
              <a:t>This unit satisfies FMCSA’s ELDT requirements for units A1.1.1, BA1.1.1, and B1.1.1, and C1.3.</a:t>
            </a:r>
          </a:p>
        </p:txBody>
      </p:sp>
    </p:spTree>
    <p:extLst>
      <p:ext uri="{BB962C8B-B14F-4D97-AF65-F5344CB8AC3E}">
        <p14:creationId xmlns:p14="http://schemas.microsoft.com/office/powerpoint/2010/main" val="1118128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86A553-68DD-A04E-B933-3B98B7DD7F06}"/>
              </a:ext>
            </a:extLst>
          </p:cNvPr>
          <p:cNvSpPr>
            <a:spLocks noGrp="1"/>
          </p:cNvSpPr>
          <p:nvPr>
            <p:ph type="title"/>
          </p:nvPr>
        </p:nvSpPr>
        <p:spPr/>
        <p:txBody>
          <a:bodyPr/>
          <a:lstStyle/>
          <a:p>
            <a:br>
              <a:rPr lang="en-US" sz="2700" dirty="0">
                <a:solidFill>
                  <a:srgbClr val="000000"/>
                </a:solidFill>
                <a:ea typeface="+mj-lt"/>
                <a:cs typeface="+mj-lt"/>
              </a:rPr>
            </a:br>
            <a:r>
              <a:rPr lang="en-US" sz="2700" b="0" dirty="0">
                <a:ea typeface="+mj-lt"/>
                <a:cs typeface="+mj-lt"/>
              </a:rPr>
              <a:t>Pre-Trip</a:t>
            </a:r>
            <a:r>
              <a:rPr lang="en-US" sz="2700" dirty="0">
                <a:ea typeface="+mj-lt"/>
                <a:cs typeface="+mj-lt"/>
              </a:rPr>
              <a:t>, Enroute, and</a:t>
            </a:r>
            <a:r>
              <a:rPr lang="en-US" sz="2700" b="0" dirty="0">
                <a:ea typeface="+mj-lt"/>
                <a:cs typeface="+mj-lt"/>
              </a:rPr>
              <a:t> </a:t>
            </a:r>
            <a:r>
              <a:rPr lang="en-US" sz="2700" dirty="0">
                <a:ea typeface="+mj-lt"/>
                <a:cs typeface="+mj-lt"/>
              </a:rPr>
              <a:t>Post-Trip </a:t>
            </a:r>
            <a:r>
              <a:rPr lang="en-US" sz="2700" b="0" dirty="0">
                <a:ea typeface="+mj-lt"/>
                <a:cs typeface="+mj-lt"/>
              </a:rPr>
              <a:t>Inspections </a:t>
            </a:r>
            <a:r>
              <a:rPr lang="en-US" sz="2700" dirty="0">
                <a:ea typeface="+mj-lt"/>
                <a:cs typeface="+mj-lt"/>
              </a:rPr>
              <a:t>(Referred to as Vehicle Inspections in the CDL Manual)</a:t>
            </a:r>
            <a:endParaRPr lang="en-US" sz="2700" dirty="0">
              <a:solidFill>
                <a:srgbClr val="000000"/>
              </a:solidFill>
              <a:ea typeface="+mj-lt"/>
              <a:cs typeface="+mj-lt"/>
            </a:endParaRPr>
          </a:p>
          <a:p>
            <a:endParaRPr lang="en-US" b="0" dirty="0">
              <a:cs typeface="Calibri Light"/>
            </a:endParaRPr>
          </a:p>
        </p:txBody>
      </p:sp>
      <p:pic>
        <p:nvPicPr>
          <p:cNvPr id="10" name="Content Placeholder 9" descr="Timeline&#10;&#10;Description automatically generated">
            <a:extLst>
              <a:ext uri="{FF2B5EF4-FFF2-40B4-BE49-F238E27FC236}">
                <a16:creationId xmlns:a16="http://schemas.microsoft.com/office/drawing/2014/main" id="{00390F91-8ECE-CB48-9818-72A4470F7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613" y="1775266"/>
            <a:ext cx="7886700" cy="4120324"/>
          </a:xfrm>
        </p:spPr>
      </p:pic>
      <p:sp>
        <p:nvSpPr>
          <p:cNvPr id="2" name="Slide Number Placeholder 1">
            <a:extLst>
              <a:ext uri="{FF2B5EF4-FFF2-40B4-BE49-F238E27FC236}">
                <a16:creationId xmlns:a16="http://schemas.microsoft.com/office/drawing/2014/main" id="{D8022100-DE7D-F24F-9427-CD30AFC99247}"/>
              </a:ext>
            </a:extLst>
          </p:cNvPr>
          <p:cNvSpPr>
            <a:spLocks noGrp="1"/>
          </p:cNvSpPr>
          <p:nvPr>
            <p:ph type="sldNum" sz="quarter" idx="10"/>
          </p:nvPr>
        </p:nvSpPr>
        <p:spPr/>
        <p:txBody>
          <a:bodyPr/>
          <a:lstStyle/>
          <a:p>
            <a:r>
              <a:rPr lang="en-US" altLang="en-US"/>
              <a:t>/ </a:t>
            </a:r>
            <a:fld id="{C3C0AEC5-A6E4-4AB2-9AD5-E7FD2AE07E24}" type="slidenum">
              <a:rPr lang="en-US" altLang="en-US" smtClean="0"/>
              <a:pPr/>
              <a:t>50</a:t>
            </a:fld>
            <a:endParaRPr lang="en-US" altLang="en-US"/>
          </a:p>
        </p:txBody>
      </p:sp>
      <p:sp>
        <p:nvSpPr>
          <p:cNvPr id="11" name="TextBox 10">
            <a:extLst>
              <a:ext uri="{FF2B5EF4-FFF2-40B4-BE49-F238E27FC236}">
                <a16:creationId xmlns:a16="http://schemas.microsoft.com/office/drawing/2014/main" id="{E44144D7-A974-264E-8FBE-645ED8A3643A}"/>
              </a:ext>
            </a:extLst>
          </p:cNvPr>
          <p:cNvSpPr txBox="1"/>
          <p:nvPr/>
        </p:nvSpPr>
        <p:spPr>
          <a:xfrm>
            <a:off x="899216" y="5895590"/>
            <a:ext cx="6553269" cy="584775"/>
          </a:xfrm>
          <a:prstGeom prst="rect">
            <a:avLst/>
          </a:prstGeom>
          <a:noFill/>
        </p:spPr>
        <p:txBody>
          <a:bodyPr wrap="none" rtlCol="0">
            <a:spAutoFit/>
          </a:bodyPr>
          <a:lstStyle/>
          <a:p>
            <a:r>
              <a:rPr lang="en-US" sz="1400" i="1"/>
              <a:t>Source: </a:t>
            </a:r>
            <a:r>
              <a:rPr lang="en-US" sz="1400" i="1">
                <a:hlinkClick r:id="rId3"/>
              </a:rPr>
              <a:t>National RTAP. Emergency Procedures for Rural Transit Drivers Training Module</a:t>
            </a:r>
            <a:r>
              <a:rPr lang="en-US" sz="1800" b="1"/>
              <a:t> </a:t>
            </a:r>
            <a:endParaRPr lang="en-US" sz="1800"/>
          </a:p>
          <a:p>
            <a:endParaRPr lang="en-US" sz="1400" i="1"/>
          </a:p>
        </p:txBody>
      </p:sp>
      <p:sp>
        <p:nvSpPr>
          <p:cNvPr id="13" name="Oval 12">
            <a:extLst>
              <a:ext uri="{FF2B5EF4-FFF2-40B4-BE49-F238E27FC236}">
                <a16:creationId xmlns:a16="http://schemas.microsoft.com/office/drawing/2014/main" id="{5A4B3526-0A9F-774C-92C6-5D6D382872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E62AE15-E405-5548-AADF-82102C283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C5708F-85AE-8942-8960-21B8C19713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737CC-107F-E548-9414-BB7FC81DE72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4CFFEB-4A14-9B43-92A0-6B88EE12BE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4A72343-58FE-8044-831F-6497290CAC9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5C5445-518A-FC44-A802-C791142572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30E442-A04F-2D42-8AE3-8028646BAE4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0A2E8F-9984-014C-82F5-5793DFEF38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60E9A1-37F1-C64E-8FAA-B229C0EF99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B6D41A3-BCDD-2F4E-B71E-AB5C6A19F1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FBB6A0-AA9E-8944-A59E-DC0A8161B73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175B49BE-3803-8B4A-86EC-A741A3356C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19D420C-ABB9-BC40-AA7F-14218861F1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52BE93E1-B8B5-1344-A0EC-86E8CDB26BC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43D8193E-3BDD-FB4B-A2C8-52A56751B43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87C5FD5D-2B64-8148-BF39-A62665862D4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F9470230-95C7-4145-908C-EE3B886B7E7B}"/>
              </a:ext>
            </a:extLst>
          </p:cNvPr>
          <p:cNvSpPr txBox="1"/>
          <p:nvPr/>
        </p:nvSpPr>
        <p:spPr>
          <a:xfrm>
            <a:off x="637613" y="1479003"/>
            <a:ext cx="2076979" cy="369332"/>
          </a:xfrm>
          <a:prstGeom prst="rect">
            <a:avLst/>
          </a:prstGeom>
          <a:noFill/>
        </p:spPr>
        <p:txBody>
          <a:bodyPr wrap="none" rtlCol="0">
            <a:spAutoFit/>
          </a:bodyPr>
          <a:lstStyle/>
          <a:p>
            <a:r>
              <a:rPr lang="en-US" b="1"/>
              <a:t>Enroute Inspections</a:t>
            </a:r>
          </a:p>
        </p:txBody>
      </p:sp>
    </p:spTree>
    <p:extLst>
      <p:ext uri="{BB962C8B-B14F-4D97-AF65-F5344CB8AC3E}">
        <p14:creationId xmlns:p14="http://schemas.microsoft.com/office/powerpoint/2010/main" val="284076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3710-29AC-4501-B2CA-BED2BF81C6A6}"/>
              </a:ext>
            </a:extLst>
          </p:cNvPr>
          <p:cNvSpPr>
            <a:spLocks noGrp="1"/>
          </p:cNvSpPr>
          <p:nvPr>
            <p:ph type="title"/>
          </p:nvPr>
        </p:nvSpPr>
        <p:spPr/>
        <p:txBody>
          <a:bodyPr/>
          <a:lstStyle/>
          <a:p>
            <a:br>
              <a:rPr lang="en-US" sz="2700" dirty="0">
                <a:solidFill>
                  <a:srgbClr val="000000"/>
                </a:solidFill>
                <a:ea typeface="+mj-lt"/>
                <a:cs typeface="+mj-lt"/>
              </a:rPr>
            </a:br>
            <a:r>
              <a:rPr lang="en-US" sz="270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b="0" dirty="0">
              <a:cs typeface="Calibri Light"/>
            </a:endParaRPr>
          </a:p>
        </p:txBody>
      </p:sp>
      <p:sp>
        <p:nvSpPr>
          <p:cNvPr id="3" name="Content Placeholder 2"/>
          <p:cNvSpPr>
            <a:spLocks noGrp="1"/>
          </p:cNvSpPr>
          <p:nvPr>
            <p:ph idx="1"/>
          </p:nvPr>
        </p:nvSpPr>
        <p:spPr/>
        <p:txBody>
          <a:bodyPr/>
          <a:lstStyle/>
          <a:p>
            <a:pPr>
              <a:defRPr/>
            </a:pPr>
            <a:r>
              <a:rPr lang="en-US" sz="2900"/>
              <a:t>Pre-trip, enroute, and post-trip inspections are essential to a safe trip</a:t>
            </a:r>
          </a:p>
          <a:p>
            <a:pPr>
              <a:defRPr/>
            </a:pPr>
            <a:r>
              <a:rPr lang="en-US" sz="2900"/>
              <a:t>What is your organization’s policy regarding inspecting your vehicle?</a:t>
            </a:r>
            <a:endParaRPr lang="en-US" sz="2900">
              <a:cs typeface="Calibri"/>
            </a:endParaRPr>
          </a:p>
          <a:p>
            <a:pPr>
              <a:defRPr/>
            </a:pPr>
            <a:r>
              <a:rPr lang="en-US" sz="2900"/>
              <a:t>Where are the blind spots on the vehicle you drive?</a:t>
            </a:r>
            <a:endParaRPr lang="en-US" sz="2900">
              <a:cs typeface="Calibri"/>
            </a:endParaRPr>
          </a:p>
          <a:p>
            <a:pPr>
              <a:defRPr/>
            </a:pPr>
            <a:r>
              <a:rPr lang="en-US" sz="2900"/>
              <a:t>Proper mirror adjustment: will it eliminate all your blind spots?</a:t>
            </a:r>
            <a:endParaRPr lang="en-US" sz="2900">
              <a:cs typeface="Calibri"/>
            </a:endParaRPr>
          </a:p>
          <a:p>
            <a:pPr>
              <a:defRPr/>
            </a:pPr>
            <a:r>
              <a:rPr lang="en-US" sz="2900"/>
              <a:t>How should you adjust your mirrors?</a:t>
            </a:r>
            <a:endParaRPr lang="en-US" sz="2900">
              <a:cs typeface="Calibri"/>
            </a:endParaRPr>
          </a:p>
        </p:txBody>
      </p:sp>
      <p:sp>
        <p:nvSpPr>
          <p:cNvPr id="4" name="Slide Number Placeholder 3">
            <a:extLst>
              <a:ext uri="{FF2B5EF4-FFF2-40B4-BE49-F238E27FC236}">
                <a16:creationId xmlns:a16="http://schemas.microsoft.com/office/drawing/2014/main" id="{A18D334D-58FA-4BCA-9FFF-954C5B52610D}"/>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51</a:t>
            </a:fld>
            <a:endParaRPr lang="en-US"/>
          </a:p>
        </p:txBody>
      </p:sp>
      <p:sp>
        <p:nvSpPr>
          <p:cNvPr id="10" name="Oval 9">
            <a:extLst>
              <a:ext uri="{FF2B5EF4-FFF2-40B4-BE49-F238E27FC236}">
                <a16:creationId xmlns:a16="http://schemas.microsoft.com/office/drawing/2014/main" id="{78BEDD68-723C-B849-8F48-740EB2114A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CCA6AF1-1AE4-FE46-AF69-A8CFB4C739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44E358-F1DB-094E-996B-9C40F9A3BC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986933-5889-8940-B43D-905E9FE754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228017-CBA6-5C46-93F4-695D1BAFE4E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AB01307-CF50-3647-9663-8022DD847C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4BC3C2-D2B7-7946-BEBE-84D653A8583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1B8108-A19E-3244-9F99-86056C2118F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03A5D2-A09E-9A40-8A39-5DB4C12881B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6FDECA-285D-7B44-A953-FA493B70C7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F0EBCB-F4DB-B946-B0E0-8CAC0D7698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21850C-4D8F-1843-9E81-3372D935BC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B49DA6-73AF-1B49-9FD2-C064DDFEFD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24B073-C380-E340-B2EB-913743298CD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E7DF0CD-09E5-7249-A3D5-AEA9DAC4D4B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26BF03FA-7CC6-CC42-ABEA-1F1430A388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1193F69-4376-B148-BE28-3BA127C0AB3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CDCAFC89-62C5-7E40-8AD3-D04A73482A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C0706956-AC38-4A4B-ACF0-ACE1F29DC44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3C7B498D-22C7-074B-A825-EA97F1313C7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499318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700" dirty="0">
                <a:solidFill>
                  <a:srgbClr val="000000"/>
                </a:solidFill>
                <a:ea typeface="+mj-lt"/>
                <a:cs typeface="+mj-lt"/>
              </a:rPr>
            </a:br>
            <a:r>
              <a:rPr lang="en-US" sz="270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137160" indent="0">
              <a:buNone/>
            </a:pPr>
            <a:r>
              <a:rPr lang="en-US" sz="2800" b="1">
                <a:ea typeface="+mn-lt"/>
                <a:cs typeface="+mn-lt"/>
              </a:rPr>
              <a:t>Passenger Safety Issue One: Pre-trip Inspection - Prepare for vehicle walk-around</a:t>
            </a:r>
            <a:endParaRPr lang="en-US" sz="2800">
              <a:cs typeface="Calibri"/>
            </a:endParaRPr>
          </a:p>
          <a:p>
            <a:pPr marL="0" indent="0">
              <a:buNone/>
            </a:pPr>
            <a:endParaRPr lang="en-US" sz="800" b="1">
              <a:cs typeface="Calibri" panose="020F0502020204030204"/>
            </a:endParaRPr>
          </a:p>
          <a:p>
            <a:pPr marL="457200" indent="-457200">
              <a:buAutoNum type="arabicPeriod"/>
            </a:pPr>
            <a:r>
              <a:rPr lang="en-US" sz="2400"/>
              <a:t>Start the engine</a:t>
            </a:r>
            <a:r>
              <a:rPr lang="uk-UA" sz="2400"/>
              <a:t> &amp; </a:t>
            </a:r>
            <a:r>
              <a:rPr lang="en-US" sz="2400"/>
              <a:t>turn on the fast idle. </a:t>
            </a:r>
            <a:endParaRPr lang="en-US" sz="2400">
              <a:cs typeface="Calibri" panose="020F0502020204030204"/>
            </a:endParaRPr>
          </a:p>
          <a:p>
            <a:pPr marL="457200" indent="-457200">
              <a:buAutoNum type="arabicPeriod"/>
            </a:pPr>
            <a:r>
              <a:rPr lang="en-US" sz="2400"/>
              <a:t>Make sure the transmission is in neutral or park</a:t>
            </a:r>
            <a:r>
              <a:rPr lang="uk-UA" sz="2400"/>
              <a:t> &amp; </a:t>
            </a:r>
            <a:r>
              <a:rPr lang="en-US" sz="2400"/>
              <a:t>the parking brake is set. </a:t>
            </a:r>
            <a:endParaRPr lang="en-US" sz="2400">
              <a:cs typeface="Calibri" panose="020F0502020204030204"/>
            </a:endParaRPr>
          </a:p>
          <a:p>
            <a:pPr marL="457200" indent="-457200">
              <a:buAutoNum type="arabicPeriod"/>
            </a:pPr>
            <a:r>
              <a:rPr lang="en-US" sz="2400"/>
              <a:t>Turn on inside &amp; outside lights &amp; 4-way flashers. </a:t>
            </a:r>
            <a:endParaRPr lang="en-US" sz="2400">
              <a:cs typeface="Calibri" panose="020F0502020204030204"/>
            </a:endParaRPr>
          </a:p>
          <a:p>
            <a:pPr marL="457200" indent="-457200">
              <a:buAutoNum type="arabicPeriod"/>
            </a:pPr>
            <a:r>
              <a:rPr lang="en-US" sz="2400"/>
              <a:t>Turn on heater or A/C, depending on weather. </a:t>
            </a:r>
            <a:endParaRPr lang="en-US" sz="2400">
              <a:cs typeface="Calibri" panose="020F0502020204030204"/>
            </a:endParaRPr>
          </a:p>
          <a:p>
            <a:pPr marL="457200" indent="-457200">
              <a:buAutoNum type="arabicPeriod"/>
            </a:pPr>
            <a:r>
              <a:rPr lang="en-US" sz="2400"/>
              <a:t>Briefly test horn</a:t>
            </a:r>
            <a:r>
              <a:rPr lang="uk-UA" sz="2400"/>
              <a:t> &amp; </a:t>
            </a:r>
            <a:r>
              <a:rPr lang="en-US" sz="2400"/>
              <a:t>windshield washer/wipers. </a:t>
            </a:r>
            <a:endParaRPr lang="en-US" sz="2400">
              <a:cs typeface="Calibri"/>
            </a:endParaRPr>
          </a:p>
          <a:p>
            <a:pPr marL="0" indent="0">
              <a:spcBef>
                <a:spcPts val="1200"/>
              </a:spcBef>
              <a:buNone/>
            </a:pPr>
            <a:r>
              <a:rPr lang="en-US" sz="2400" i="1"/>
              <a:t>* It is important to check that the parking brake is working</a:t>
            </a:r>
            <a:endParaRPr lang="en-US" sz="2400" i="1">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52</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577AE0D-128F-2448-8718-7AA4B307B6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BD6802-67BC-1541-BEE9-3EEABDD4DA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17C884-C6FB-C248-9D05-2BA5783197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6EE1B5-99AF-7542-BC4A-13786874C7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524FCD-3D18-4643-852F-0E2CD49D72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27B8B50-6041-334F-BF53-F8B4FA9B50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E7B9E9-0BDC-9F44-BA0F-11E5A17024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414917-D437-6E41-9D89-CD32415140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42F1F45-C99F-494E-90D3-233E372237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97C719-065E-9F4A-98F8-476967B38A5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676394-A841-7B4B-9B62-4DF3BAA7308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B405ED-2086-3C4B-A161-C7083A91FB2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37BAC3CE-4C5B-EE44-AA7A-BCD6969646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882996B-2D98-FE4A-B9D4-946DFE9FA94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A42D8769-7303-6A4C-88F5-184758896D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DB69FFCA-0DC5-294D-BE88-78EF28B054C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6109F4A4-9E30-2644-8443-EFF5C529199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15834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660"/>
            <a:ext cx="7886700" cy="1325563"/>
          </a:xfrm>
        </p:spPr>
        <p:txBody>
          <a:bodyPr>
            <a:normAutofit fontScale="90000"/>
          </a:bodyPr>
          <a:lstStyle/>
          <a:p>
            <a:br>
              <a:rPr lang="en-US" sz="3000" b="0" dirty="0">
                <a:solidFill>
                  <a:srgbClr val="000000"/>
                </a:solidFill>
                <a:cs typeface="Calibri Light"/>
              </a:rPr>
            </a:br>
            <a:r>
              <a:rPr lang="en-US" sz="3000" b="0" dirty="0">
                <a:ea typeface="+mj-lt"/>
                <a:cs typeface="+mj-lt"/>
              </a:rPr>
              <a:t>Pre-Trip, Enroute, and Post-Trip Inspections (Referred to as Vehicle Inspections in the CDL Manual)</a:t>
            </a:r>
            <a:endParaRPr lang="en-US" sz="3000" b="0" dirty="0">
              <a:solidFill>
                <a:srgbClr val="000000"/>
              </a:solidFill>
              <a:ea typeface="+mj-lt"/>
              <a:cs typeface="+mj-lt"/>
            </a:endParaRPr>
          </a:p>
          <a:p>
            <a:endParaRPr lang="en-US" b="0" dirty="0"/>
          </a:p>
        </p:txBody>
      </p:sp>
      <p:sp>
        <p:nvSpPr>
          <p:cNvPr id="3" name="Content Placeholder 2"/>
          <p:cNvSpPr>
            <a:spLocks noGrp="1"/>
          </p:cNvSpPr>
          <p:nvPr>
            <p:ph sz="half" idx="1"/>
          </p:nvPr>
        </p:nvSpPr>
        <p:spPr/>
        <p:txBody>
          <a:bodyPr vert="horz" wrap="square" lIns="91440" tIns="45720" rIns="91440" bIns="45720" numCol="1" anchor="t" anchorCtr="0" compatLnSpc="1">
            <a:prstTxWarp prst="textNoShape">
              <a:avLst/>
            </a:prstTxWarp>
            <a:noAutofit/>
          </a:bodyPr>
          <a:lstStyle/>
          <a:p>
            <a:pPr marL="0" indent="0">
              <a:buNone/>
            </a:pPr>
            <a:r>
              <a:rPr lang="en-US" sz="1800" b="1">
                <a:ea typeface="+mj-lt"/>
                <a:cs typeface="+mj-lt"/>
              </a:rPr>
              <a:t>FMCSA § 392.7</a:t>
            </a:r>
            <a:r>
              <a:rPr lang="en-US" sz="1800" b="1"/>
              <a:t> and </a:t>
            </a:r>
            <a:r>
              <a:rPr lang="en-US" sz="1800" b="1">
                <a:ea typeface="+mj-lt"/>
                <a:cs typeface="+mj-lt"/>
              </a:rPr>
              <a:t>§</a:t>
            </a:r>
            <a:r>
              <a:rPr lang="en-US" sz="1800" b="1"/>
              <a:t> 396.11 </a:t>
            </a:r>
          </a:p>
          <a:p>
            <a:pPr marL="0" indent="0">
              <a:buNone/>
            </a:pPr>
            <a:r>
              <a:rPr lang="en-US" sz="1800">
                <a:ea typeface="+mn-lt"/>
                <a:cs typeface="+mn-lt"/>
              </a:rPr>
              <a:t>This law states that no CMV shall be driven unless the driver is satisfied that the following parts and accessories are in good working order or fail to use these parts when needed</a:t>
            </a:r>
            <a:endParaRPr lang="en-US" sz="1800">
              <a:cs typeface="Calibri"/>
            </a:endParaRPr>
          </a:p>
          <a:p>
            <a:r>
              <a:rPr lang="en-US" sz="1800">
                <a:ea typeface="+mn-lt"/>
                <a:cs typeface="+mn-lt"/>
              </a:rPr>
              <a:t>Service brakes, including trailer brake connections</a:t>
            </a:r>
          </a:p>
          <a:p>
            <a:r>
              <a:rPr lang="en-US" sz="1800">
                <a:ea typeface="+mn-lt"/>
                <a:cs typeface="+mn-lt"/>
              </a:rPr>
              <a:t>Parking (hand) brake</a:t>
            </a:r>
            <a:endParaRPr lang="en-US" sz="1800">
              <a:cs typeface="Calibri"/>
            </a:endParaRPr>
          </a:p>
          <a:p>
            <a:r>
              <a:rPr lang="en-US" sz="1800">
                <a:ea typeface="+mn-lt"/>
                <a:cs typeface="+mn-lt"/>
              </a:rPr>
              <a:t>Steering mechanism</a:t>
            </a:r>
          </a:p>
          <a:p>
            <a:r>
              <a:rPr lang="en-US" sz="1800">
                <a:ea typeface="+mn-lt"/>
                <a:cs typeface="+mn-lt"/>
              </a:rPr>
              <a:t>Lighting devices and reflectors</a:t>
            </a:r>
          </a:p>
          <a:p>
            <a:r>
              <a:rPr lang="en-US" sz="1800">
                <a:ea typeface="+mn-lt"/>
                <a:cs typeface="+mn-lt"/>
              </a:rPr>
              <a:t>Wheels and rims</a:t>
            </a:r>
            <a:endParaRPr lang="en-US" sz="1800">
              <a:cs typeface="Calibri" panose="020F0502020204030204"/>
            </a:endParaRPr>
          </a:p>
          <a:p>
            <a:r>
              <a:rPr lang="en-US" sz="1800">
                <a:ea typeface="+mn-lt"/>
                <a:cs typeface="+mn-lt"/>
              </a:rPr>
              <a:t>Emergency equipment</a:t>
            </a:r>
            <a:endParaRPr lang="en-US" sz="1800">
              <a:cs typeface="Calibri" panose="020F0502020204030204"/>
            </a:endParaRPr>
          </a:p>
          <a:p>
            <a:pPr>
              <a:buNone/>
            </a:pPr>
            <a:endParaRPr lang="en-US" sz="1800">
              <a:cs typeface="Calibri" panose="020F0502020204030204"/>
            </a:endParaRPr>
          </a:p>
          <a:p>
            <a:pPr marL="137160" indent="0">
              <a:buNone/>
            </a:pPr>
            <a:endParaRPr lang="en-US" sz="1800" b="1">
              <a:cs typeface="Calibri" panose="020F0502020204030204"/>
            </a:endParaRPr>
          </a:p>
        </p:txBody>
      </p:sp>
      <p:sp>
        <p:nvSpPr>
          <p:cNvPr id="25" name="Content Placeholder 24">
            <a:extLst>
              <a:ext uri="{FF2B5EF4-FFF2-40B4-BE49-F238E27FC236}">
                <a16:creationId xmlns:a16="http://schemas.microsoft.com/office/drawing/2014/main" id="{0FE737D7-B190-D645-BB86-3A55296743A5}"/>
              </a:ext>
            </a:extLst>
          </p:cNvPr>
          <p:cNvSpPr>
            <a:spLocks noGrp="1"/>
          </p:cNvSpPr>
          <p:nvPr>
            <p:ph sz="half" idx="2"/>
          </p:nvPr>
        </p:nvSpPr>
        <p:spPr/>
        <p:txBody>
          <a:bodyPr/>
          <a:lstStyle/>
          <a:p>
            <a:r>
              <a:rPr lang="en-US" sz="1800">
                <a:ea typeface="+mn-lt"/>
                <a:cs typeface="+mn-lt"/>
              </a:rPr>
              <a:t>Tires</a:t>
            </a:r>
            <a:endParaRPr lang="en-US" sz="1800">
              <a:cs typeface="Calibri" panose="020F0502020204030204"/>
            </a:endParaRPr>
          </a:p>
          <a:p>
            <a:r>
              <a:rPr lang="en-US" sz="1800">
                <a:ea typeface="+mn-lt"/>
                <a:cs typeface="+mn-lt"/>
              </a:rPr>
              <a:t>Horn</a:t>
            </a:r>
          </a:p>
          <a:p>
            <a:r>
              <a:rPr lang="en-US" sz="1800">
                <a:ea typeface="+mn-lt"/>
                <a:cs typeface="+mn-lt"/>
              </a:rPr>
              <a:t>Windshield wiper or wipers</a:t>
            </a:r>
          </a:p>
          <a:p>
            <a:r>
              <a:rPr lang="en-US" sz="1800">
                <a:ea typeface="+mn-lt"/>
                <a:cs typeface="+mn-lt"/>
              </a:rPr>
              <a:t>Rear-vision mirror or mirrors</a:t>
            </a:r>
            <a:endParaRPr lang="en-US" sz="1800">
              <a:cs typeface="Calibri"/>
            </a:endParaRPr>
          </a:p>
          <a:p>
            <a:r>
              <a:rPr lang="en-US" sz="1800">
                <a:ea typeface="+mn-lt"/>
                <a:cs typeface="+mn-lt"/>
              </a:rPr>
              <a:t>Coupling devices</a:t>
            </a:r>
            <a:endParaRPr lang="en-US" sz="1800">
              <a:cs typeface="Calibri" panose="020F0502020204030204"/>
            </a:endParaRPr>
          </a:p>
          <a:p>
            <a:endParaRPr lang="en-US" sz="1800"/>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AD43EB-BA67-774F-AF31-A5EAA2613D6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45BB09-6991-C74B-A9AF-DC5253C1EFF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99C61F-7B56-9645-BC28-A9F5B2C1D44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D15F10-1292-7B4C-9CA6-49C2E81A3F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0654A4-A7B2-6B44-8F77-BC936D94EE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AFE9F4-7AC4-4444-888E-0BC3B5765E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25536-1F69-2B4C-BE45-967C21AC0E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C1DE3A-698A-434B-B066-B93006BA82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8E2D6D-C821-9441-AE80-AC8A7B8B2C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DF08D9C-0A2B-F44F-A153-44C5EF53FA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02C317-E859-8346-83C8-B0343A8A8E4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69609A1-6F58-2A41-B45E-35CF045AA97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2BBE55B5-A739-EA4F-B493-2636932D84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A8A570-4479-104A-BE74-39C6240871F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375B176-532B-3245-9E40-2C26E030577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D2DC8894-6532-7249-9723-DF87E09A0EF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115B614D-11CE-ED4A-ACDA-6AEE2E9DDFB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951419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0" indent="0">
              <a:buNone/>
            </a:pPr>
            <a:r>
              <a:rPr lang="en-US" sz="1800" b="1">
                <a:ea typeface="+mj-lt"/>
                <a:cs typeface="+mj-lt"/>
              </a:rPr>
              <a:t>FMCSA § 392.7</a:t>
            </a:r>
            <a:r>
              <a:rPr lang="en-US" sz="1800" b="1"/>
              <a:t> and </a:t>
            </a:r>
            <a:r>
              <a:rPr lang="en-US" sz="1800" b="1">
                <a:ea typeface="+mj-lt"/>
                <a:cs typeface="+mj-lt"/>
              </a:rPr>
              <a:t>§</a:t>
            </a:r>
            <a:r>
              <a:rPr lang="en-US" sz="1800" b="1"/>
              <a:t> 396.11 </a:t>
            </a:r>
          </a:p>
          <a:p>
            <a:pPr marL="0" indent="0">
              <a:buNone/>
            </a:pPr>
            <a:r>
              <a:rPr lang="en-US" sz="1800">
                <a:ea typeface="+mn-lt"/>
                <a:cs typeface="+mn-lt"/>
              </a:rPr>
              <a:t>Drivers transporting intermodal equipment (like trailers) must additionally inspect the following: </a:t>
            </a:r>
            <a:endParaRPr lang="en-US"/>
          </a:p>
          <a:p>
            <a:pPr marL="285750" indent="-285750"/>
            <a:r>
              <a:rPr lang="en-US" sz="1800">
                <a:ea typeface="+mn-lt"/>
                <a:cs typeface="+mn-lt"/>
              </a:rPr>
              <a:t>Lighting devices, lamps, markers, and conspicuity marking material </a:t>
            </a:r>
            <a:endParaRPr lang="en-US">
              <a:cs typeface="Calibri" panose="020F0502020204030204"/>
            </a:endParaRPr>
          </a:p>
          <a:p>
            <a:pPr marL="285750" indent="-285750"/>
            <a:r>
              <a:rPr lang="en-US" sz="1800">
                <a:ea typeface="+mn-lt"/>
                <a:cs typeface="+mn-lt"/>
              </a:rPr>
              <a:t>Wheels, rims, lugs, tires </a:t>
            </a:r>
            <a:endParaRPr lang="en-US">
              <a:cs typeface="Calibri" panose="020F0502020204030204"/>
            </a:endParaRPr>
          </a:p>
          <a:p>
            <a:pPr marL="285750" indent="-285750"/>
            <a:r>
              <a:rPr lang="en-US" sz="1800">
                <a:ea typeface="+mn-lt"/>
                <a:cs typeface="+mn-lt"/>
              </a:rPr>
              <a:t>Air line connections, hoses, and couplers </a:t>
            </a:r>
            <a:endParaRPr lang="en-US">
              <a:cs typeface="Calibri" panose="020F0502020204030204"/>
            </a:endParaRPr>
          </a:p>
          <a:p>
            <a:pPr marL="285750" indent="-285750"/>
            <a:r>
              <a:rPr lang="en-US" sz="1800">
                <a:ea typeface="+mn-lt"/>
                <a:cs typeface="+mn-lt"/>
              </a:rPr>
              <a:t>King pin upper coupling device </a:t>
            </a:r>
            <a:endParaRPr lang="en-US">
              <a:cs typeface="Calibri" panose="020F0502020204030204"/>
            </a:endParaRPr>
          </a:p>
          <a:p>
            <a:pPr marL="285750" indent="-285750"/>
            <a:r>
              <a:rPr lang="en-US" sz="1800">
                <a:ea typeface="+mn-lt"/>
                <a:cs typeface="+mn-lt"/>
              </a:rPr>
              <a:t>Rails or support frames </a:t>
            </a:r>
            <a:endParaRPr lang="en-US">
              <a:cs typeface="Calibri" panose="020F0502020204030204"/>
            </a:endParaRPr>
          </a:p>
          <a:p>
            <a:pPr marL="285750" indent="-285750"/>
            <a:r>
              <a:rPr lang="en-US" sz="1800">
                <a:ea typeface="+mn-lt"/>
                <a:cs typeface="+mn-lt"/>
              </a:rPr>
              <a:t>Tie down bolsters </a:t>
            </a:r>
            <a:endParaRPr lang="en-US">
              <a:cs typeface="Calibri" panose="020F0502020204030204"/>
            </a:endParaRPr>
          </a:p>
          <a:p>
            <a:pPr marL="285750" indent="-285750"/>
            <a:r>
              <a:rPr lang="en-US" sz="1800">
                <a:ea typeface="+mn-lt"/>
                <a:cs typeface="+mn-lt"/>
              </a:rPr>
              <a:t>Locking pins, clevises, clamps, or hooks </a:t>
            </a:r>
            <a:endParaRPr lang="en-US">
              <a:cs typeface="Calibri" panose="020F0502020204030204"/>
            </a:endParaRPr>
          </a:p>
          <a:p>
            <a:pPr marL="285750" indent="-285750"/>
            <a:r>
              <a:rPr lang="en-US" sz="1800">
                <a:ea typeface="+mn-lt"/>
                <a:cs typeface="+mn-lt"/>
              </a:rPr>
              <a:t>Sliders or sliding frame lock</a:t>
            </a:r>
            <a:endParaRPr lang="en-US">
              <a:cs typeface="Calibri" panose="020F0502020204030204"/>
            </a:endParaRPr>
          </a:p>
          <a:p>
            <a:pPr marL="0" indent="0">
              <a:buNone/>
            </a:pPr>
            <a:endParaRPr lang="en-US" sz="1800">
              <a:cs typeface="Calibri"/>
            </a:endParaRPr>
          </a:p>
          <a:p>
            <a:pPr>
              <a:buNone/>
            </a:pPr>
            <a:endParaRPr lang="en-US" sz="2800">
              <a:cs typeface="Calibri"/>
            </a:endParaRPr>
          </a:p>
          <a:p>
            <a:pPr marL="137160" indent="0">
              <a:buNone/>
            </a:pPr>
            <a:endParaRPr lang="en-US" sz="2800" b="1">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A18BD1E-5D7B-ED40-B1FB-120EA7DC85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06D912-9A25-CA42-A219-6366F15C33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2E502A-00E0-964D-AA4C-77142B3A9A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0A477C-056C-7C49-8DBF-85DBCF2446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CB2CCE-42B3-934F-BF39-3084AB86F5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F865D6-8A69-5C4F-96C5-E62BCD4738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66B78E-75EA-0A41-B95B-F27C4FDC58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157CC9-4C0C-4F47-8682-B79C886FD1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98D50C-58F5-0647-A124-F3AF779AB8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5E5C9F-0BB0-DA4E-B62B-9EC49D3A6C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F246AF6-476C-6246-9919-0214669231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EC1C486-FAB9-FC45-9EA2-CD94ED1366A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EA4548FA-D239-B643-A30D-1C56D6A3A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84BFB3-B23A-B24F-BC27-A0AF2C37EB4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011CFC23-D5BE-214B-9475-7647855DDD0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51337CDB-E50A-2640-853E-7CCCFAD4AA8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05A9AAB8-4CB4-A648-BEE1-3F7E3F169DD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688615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12" y="283273"/>
            <a:ext cx="8874766" cy="1325563"/>
          </a:xfrm>
        </p:spPr>
        <p:txBody>
          <a:bodyPr>
            <a:noAutofit/>
          </a:bodyPr>
          <a:lstStyle/>
          <a:p>
            <a:br>
              <a:rPr lang="en-US" sz="2700" dirty="0"/>
            </a:br>
            <a:r>
              <a:rPr lang="en-US" sz="2700" dirty="0">
                <a:ea typeface="+mj-lt"/>
                <a:cs typeface="+mj-lt"/>
              </a:rPr>
              <a:t>Pre-Trip, Enroute, &amp; Post-Trip Inspections (Referred to as Vehicle Inspections in the CDL Manual)</a:t>
            </a:r>
            <a:br>
              <a:rPr lang="en-US" sz="2700" dirty="0"/>
            </a:br>
            <a:endParaRPr lang="en-US" sz="2700">
              <a:cs typeface="Calibri Ligh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7406A0-B3D9-9643-9225-CFC7F438AA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F96E967-FEA0-3D44-BB39-38761D6EF1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0F9345-7011-FC44-B577-64C7F0D42C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7D96C2-D647-7A43-A762-6880D50D6C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AF7DB8-E195-FA4F-83E3-E0776383F9A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FB4C44-BFFB-9345-8D18-1AD48B92E07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E3D6D0-FBE1-574B-B185-141A9DF1FE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8151B3-EF5E-CE42-985F-AA3AD106CF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92B43D-6BA7-3E4D-9AF9-FC74B53096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1FEF03-E83A-2941-A740-1E9987E82D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D9CEAD-3241-294D-991C-E443E44FF5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B56D10D-9F2C-264C-AC30-AC55E864C6F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23AF431-C5A3-524A-B37D-892E545604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A9C051-049F-8B43-82E6-CE52774DDB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61DF1D67-C503-614B-BAC2-0CF3D0FDCBF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FBEAF02-2C39-4B49-A0AC-8316D8E3E39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CA9EB681-D046-0F42-B540-4854177802E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Content Placeholder 25">
            <a:extLst>
              <a:ext uri="{FF2B5EF4-FFF2-40B4-BE49-F238E27FC236}">
                <a16:creationId xmlns:a16="http://schemas.microsoft.com/office/drawing/2014/main" id="{4091D3CF-F470-94EC-7284-1EBE121E1D18}"/>
              </a:ext>
            </a:extLst>
          </p:cNvPr>
          <p:cNvSpPr>
            <a:spLocks noGrp="1"/>
          </p:cNvSpPr>
          <p:nvPr>
            <p:ph idx="1"/>
          </p:nvPr>
        </p:nvSpPr>
        <p:spPr/>
        <p:txBody>
          <a:bodyPr/>
          <a:lstStyle/>
          <a:p>
            <a:pPr marL="0" indent="0">
              <a:buNone/>
            </a:pPr>
            <a:r>
              <a:rPr lang="en-US" sz="2400" dirty="0">
                <a:ea typeface="+mn-lt"/>
                <a:cs typeface="+mn-lt"/>
              </a:rPr>
              <a:t>American Association of Motor Vehicle Administrators (</a:t>
            </a:r>
            <a:r>
              <a:rPr lang="en-US" sz="2400" b="1" dirty="0">
                <a:cs typeface="Calibri" panose="020F0502020204030204"/>
              </a:rPr>
              <a:t>AAMVA)'s Vehicle Inspection Checklist Instructions</a:t>
            </a:r>
          </a:p>
          <a:p>
            <a:pPr marL="0" indent="0">
              <a:buNone/>
            </a:pPr>
            <a:endParaRPr lang="en-US" sz="2400" b="1" dirty="0">
              <a:cs typeface="Calibri" panose="020F0502020204030204"/>
            </a:endParaRPr>
          </a:p>
          <a:p>
            <a:pPr marL="0" indent="0">
              <a:buNone/>
            </a:pPr>
            <a:r>
              <a:rPr lang="en-US" sz="2400" dirty="0">
                <a:cs typeface="Calibri" panose="020F0502020204030204"/>
              </a:rPr>
              <a:t>"</a:t>
            </a:r>
            <a:r>
              <a:rPr lang="en-US" sz="2400" dirty="0">
                <a:ea typeface="+mn-lt"/>
                <a:cs typeface="+mn-lt"/>
              </a:rPr>
              <a:t>You are only required to inspect the items on the CDL Vehicle Inspection checklist. You may use this checklist for your test and check off items as you have completed them, NO additional markings or writing may be placed on this list. You MUST name, point to and/or touch and fully explain what you are inspecting each safety critical item for. If you do not do so, you will not get credit for the item(s)"</a:t>
            </a:r>
          </a:p>
        </p:txBody>
      </p:sp>
    </p:spTree>
    <p:extLst>
      <p:ext uri="{BB962C8B-B14F-4D97-AF65-F5344CB8AC3E}">
        <p14:creationId xmlns:p14="http://schemas.microsoft.com/office/powerpoint/2010/main" val="2157071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71" y="278245"/>
            <a:ext cx="8429693" cy="1320133"/>
          </a:xfrm>
        </p:spPr>
        <p:txBody>
          <a:bodyPr>
            <a:normAutofit/>
          </a:bodyPr>
          <a:lstStyle/>
          <a:p>
            <a:r>
              <a:rPr lang="en-US" sz="2700" dirty="0">
                <a:ea typeface="+mj-lt"/>
                <a:cs typeface="+mj-lt"/>
              </a:rPr>
              <a:t>Pre-Trip, Enroute, and Post-Trip Inspections (Referred to as Vehicle Inspections in the CDL Manual) </a:t>
            </a:r>
            <a:endParaRPr lang="en-US" sz="2700">
              <a:cs typeface="Calibri Light" panose="020F03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1139A12-2E3B-554A-9772-644B5E47E0E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F30EC6-CE31-E24D-82C9-16EBA8BD9F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8DE1B7-1452-524C-96DE-C0BE254800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A13D21-56D5-264A-8A54-44866AD37A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738AD6-E2B9-3E4F-959E-A2D8CA9AD4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C9C24EF-43D2-D74D-A2BF-CF4729AE42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F6CFF0-BD14-EF47-B41B-7271CC3A99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EDDC2CE-DC88-7E4C-A193-D6EE20290E5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E3082E-8BCC-5C46-A318-192AB63E1B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ADC646-21E6-764A-8420-4A60900B3B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2E50172-51CF-3A4C-B12D-38B3886C6A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2689B17-E85A-DF47-9193-A1DAD3FBABF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1E287F1-54F2-3B41-8A70-9783BB38F6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2A9AB2-F15A-A247-9BB3-2551705ED46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4A5C334-A093-2847-9D7E-C7BF8665885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50177F0C-C8DB-3646-BE37-78DA086C4C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FFE5601C-6001-A242-A63A-5581FF4A249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pic>
        <p:nvPicPr>
          <p:cNvPr id="39" name="Picture 38">
            <a:extLst>
              <a:ext uri="{FF2B5EF4-FFF2-40B4-BE49-F238E27FC236}">
                <a16:creationId xmlns:a16="http://schemas.microsoft.com/office/drawing/2014/main" id="{96C9869B-6640-D71F-BEE1-104BFDAB7759}"/>
              </a:ext>
            </a:extLst>
          </p:cNvPr>
          <p:cNvPicPr>
            <a:picLocks noChangeAspect="1"/>
          </p:cNvPicPr>
          <p:nvPr/>
        </p:nvPicPr>
        <p:blipFill>
          <a:blip r:embed="rId3"/>
          <a:stretch>
            <a:fillRect/>
          </a:stretch>
        </p:blipFill>
        <p:spPr>
          <a:xfrm>
            <a:off x="334501" y="1310907"/>
            <a:ext cx="4915414" cy="5514145"/>
          </a:xfrm>
          <a:prstGeom prst="rect">
            <a:avLst/>
          </a:prstGeom>
        </p:spPr>
      </p:pic>
      <p:sp>
        <p:nvSpPr>
          <p:cNvPr id="40" name="TextBox 39">
            <a:extLst>
              <a:ext uri="{FF2B5EF4-FFF2-40B4-BE49-F238E27FC236}">
                <a16:creationId xmlns:a16="http://schemas.microsoft.com/office/drawing/2014/main" id="{8C18227E-BF0F-359F-7C61-D579A40D438D}"/>
              </a:ext>
            </a:extLst>
          </p:cNvPr>
          <p:cNvSpPr txBox="1"/>
          <p:nvPr/>
        </p:nvSpPr>
        <p:spPr>
          <a:xfrm>
            <a:off x="5652128" y="2706653"/>
            <a:ext cx="27199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From the </a:t>
            </a:r>
            <a:r>
              <a:rPr lang="en-US" dirty="0">
                <a:latin typeface="Calibri"/>
                <a:cs typeface="Calibri"/>
                <a:hlinkClick r:id="rId4"/>
              </a:rPr>
              <a:t>Minnesota CDL Manual</a:t>
            </a:r>
            <a:r>
              <a:rPr lang="en-US" dirty="0">
                <a:latin typeface="Calibri"/>
                <a:cs typeface="Calibri"/>
              </a:rPr>
              <a:t>. See the manual for a larger version. </a:t>
            </a:r>
            <a:endParaRPr lang="en-US" dirty="0"/>
          </a:p>
        </p:txBody>
      </p:sp>
    </p:spTree>
    <p:extLst>
      <p:ext uri="{BB962C8B-B14F-4D97-AF65-F5344CB8AC3E}">
        <p14:creationId xmlns:p14="http://schemas.microsoft.com/office/powerpoint/2010/main" val="1959767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9106"/>
            <a:ext cx="7886700" cy="1325563"/>
          </a:xfrm>
        </p:spPr>
        <p:txBody>
          <a:bodyPr>
            <a:normAutofit/>
          </a:bodyPr>
          <a:lstStyle/>
          <a:p>
            <a:r>
              <a:rPr lang="en-US" sz="2700" dirty="0">
                <a:cs typeface="Calibri Light"/>
              </a:rPr>
              <a:t>Pre-Trip, Enroute, and Post-Trip Inspections (Referred to as Vehicle Inspections in the CDL Manual)</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1139A12-2E3B-554A-9772-644B5E47E0E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F30EC6-CE31-E24D-82C9-16EBA8BD9F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8DE1B7-1452-524C-96DE-C0BE254800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A13D21-56D5-264A-8A54-44866AD37A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738AD6-E2B9-3E4F-959E-A2D8CA9AD4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C9C24EF-43D2-D74D-A2BF-CF4729AE42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F6CFF0-BD14-EF47-B41B-7271CC3A99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EDDC2CE-DC88-7E4C-A193-D6EE20290E5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E3082E-8BCC-5C46-A318-192AB63E1B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ADC646-21E6-764A-8420-4A60900B3B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2E50172-51CF-3A4C-B12D-38B3886C6A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2689B17-E85A-DF47-9193-A1DAD3FBABF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1E287F1-54F2-3B41-8A70-9783BB38F6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2A9AB2-F15A-A247-9BB3-2551705ED46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4A5C334-A093-2847-9D7E-C7BF8665885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50177F0C-C8DB-3646-BE37-78DA086C4C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FFE5601C-6001-A242-A63A-5581FF4A249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pic>
        <p:nvPicPr>
          <p:cNvPr id="9" name="Picture 8">
            <a:extLst>
              <a:ext uri="{FF2B5EF4-FFF2-40B4-BE49-F238E27FC236}">
                <a16:creationId xmlns:a16="http://schemas.microsoft.com/office/drawing/2014/main" id="{ECC3DB2A-ECB5-69E4-C178-622CA744541F}"/>
              </a:ext>
            </a:extLst>
          </p:cNvPr>
          <p:cNvPicPr>
            <a:picLocks noChangeAspect="1"/>
          </p:cNvPicPr>
          <p:nvPr/>
        </p:nvPicPr>
        <p:blipFill>
          <a:blip r:embed="rId3"/>
          <a:stretch>
            <a:fillRect/>
          </a:stretch>
        </p:blipFill>
        <p:spPr>
          <a:xfrm>
            <a:off x="487263" y="1370154"/>
            <a:ext cx="5959156" cy="5471924"/>
          </a:xfrm>
          <a:prstGeom prst="rect">
            <a:avLst/>
          </a:prstGeom>
        </p:spPr>
      </p:pic>
      <p:sp>
        <p:nvSpPr>
          <p:cNvPr id="27" name="TextBox 26">
            <a:extLst>
              <a:ext uri="{FF2B5EF4-FFF2-40B4-BE49-F238E27FC236}">
                <a16:creationId xmlns:a16="http://schemas.microsoft.com/office/drawing/2014/main" id="{299B0C9A-9C0C-05BB-7D1C-3CBCF3065021}"/>
              </a:ext>
            </a:extLst>
          </p:cNvPr>
          <p:cNvSpPr txBox="1"/>
          <p:nvPr/>
        </p:nvSpPr>
        <p:spPr>
          <a:xfrm>
            <a:off x="6128629" y="3430452"/>
            <a:ext cx="27199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From the </a:t>
            </a:r>
            <a:r>
              <a:rPr lang="en-US" dirty="0">
                <a:latin typeface="Calibri"/>
                <a:cs typeface="Calibri"/>
                <a:hlinkClick r:id="rId4"/>
              </a:rPr>
              <a:t>Minnesota CDL Manual</a:t>
            </a:r>
            <a:r>
              <a:rPr lang="en-US" dirty="0">
                <a:latin typeface="Calibri"/>
                <a:cs typeface="Calibri"/>
              </a:rPr>
              <a:t>. See the manual for a larger version. </a:t>
            </a:r>
            <a:endParaRPr lang="en-US" dirty="0"/>
          </a:p>
        </p:txBody>
      </p:sp>
    </p:spTree>
    <p:extLst>
      <p:ext uri="{BB962C8B-B14F-4D97-AF65-F5344CB8AC3E}">
        <p14:creationId xmlns:p14="http://schemas.microsoft.com/office/powerpoint/2010/main" val="3159193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85590E5-CBCB-2841-BEA1-F5C16B5B5DB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0B2C81-1EDD-2741-9D39-8F733FC6B61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40D131F-59D8-DE4B-B07C-8ECBDF056AC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E6AFC7-B8D0-8141-A64E-A38A59074B1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1C7106B-B691-C54B-B9DD-6C2119CFA68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A8A9B3-D7CA-9F43-A1E5-EC3D5AF47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FA083C-6BB8-C541-95C8-ED142A5CC8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77AB0D-BD7F-1342-B464-DA3E16E358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EBC672-EE20-9C47-8032-70A7E762F3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955E3C-76D5-A14A-8E88-EC4DEE5EC76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0E0B89-1B0B-2845-9DA8-CE38196724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1CE2B84-B877-AF4F-9189-BE51B4A163E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E14C707-082D-D14F-949E-FBBFBC03B5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F1EA9C-19F1-9B4E-B974-320D813AF1C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46935554-01F9-8D4D-B72F-B24D212C97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8EEE5B1-3FD4-9B4A-97F5-A6C3E771DB9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FCAC567-C805-2C49-889F-B43B2062E05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pic>
        <p:nvPicPr>
          <p:cNvPr id="27" name="Content Placeholder 26">
            <a:extLst>
              <a:ext uri="{FF2B5EF4-FFF2-40B4-BE49-F238E27FC236}">
                <a16:creationId xmlns:a16="http://schemas.microsoft.com/office/drawing/2014/main" id="{B0A1B9C2-A8E9-8311-B957-5D47467562CF}"/>
              </a:ext>
            </a:extLst>
          </p:cNvPr>
          <p:cNvPicPr>
            <a:picLocks noGrp="1" noChangeAspect="1"/>
          </p:cNvPicPr>
          <p:nvPr>
            <p:ph idx="1"/>
          </p:nvPr>
        </p:nvPicPr>
        <p:blipFill>
          <a:blip r:embed="rId3"/>
          <a:stretch>
            <a:fillRect/>
          </a:stretch>
        </p:blipFill>
        <p:spPr>
          <a:xfrm>
            <a:off x="491370" y="1373752"/>
            <a:ext cx="5220316" cy="5459860"/>
          </a:xfrm>
        </p:spPr>
      </p:pic>
      <p:sp>
        <p:nvSpPr>
          <p:cNvPr id="29" name="TextBox 28">
            <a:extLst>
              <a:ext uri="{FF2B5EF4-FFF2-40B4-BE49-F238E27FC236}">
                <a16:creationId xmlns:a16="http://schemas.microsoft.com/office/drawing/2014/main" id="{2A73B1E7-6585-9ACA-8E18-4BD908BC1A5C}"/>
              </a:ext>
            </a:extLst>
          </p:cNvPr>
          <p:cNvSpPr txBox="1"/>
          <p:nvPr/>
        </p:nvSpPr>
        <p:spPr>
          <a:xfrm>
            <a:off x="5712445" y="3183154"/>
            <a:ext cx="27199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From the </a:t>
            </a:r>
            <a:r>
              <a:rPr lang="en-US" dirty="0">
                <a:latin typeface="Calibri"/>
                <a:cs typeface="Calibri"/>
                <a:hlinkClick r:id="rId4"/>
              </a:rPr>
              <a:t>Minnesota CDL Manual</a:t>
            </a:r>
            <a:r>
              <a:rPr lang="en-US" dirty="0">
                <a:latin typeface="Calibri"/>
                <a:cs typeface="Calibri"/>
              </a:rPr>
              <a:t>. See the manual for a larger version. </a:t>
            </a:r>
            <a:endParaRPr lang="en-US" dirty="0"/>
          </a:p>
        </p:txBody>
      </p:sp>
    </p:spTree>
    <p:extLst>
      <p:ext uri="{BB962C8B-B14F-4D97-AF65-F5344CB8AC3E}">
        <p14:creationId xmlns:p14="http://schemas.microsoft.com/office/powerpoint/2010/main" val="2355201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b="1">
                <a:cs typeface="Calibri" panose="020F0502020204030204"/>
              </a:rPr>
              <a:t>Basic Pre-trip Inspection</a:t>
            </a:r>
            <a:endParaRPr lang="en-US" b="1"/>
          </a:p>
          <a:p>
            <a:pPr marL="457200" indent="-457200">
              <a:buFont typeface="+mj-lt"/>
              <a:buAutoNum type="arabicPeriod"/>
            </a:pPr>
            <a:r>
              <a:rPr lang="en-US">
                <a:ea typeface="+mn-lt"/>
                <a:cs typeface="+mn-lt"/>
              </a:rPr>
              <a:t>Check the overall appearance of the coach when approaching</a:t>
            </a:r>
            <a:endParaRPr lang="en-US"/>
          </a:p>
          <a:p>
            <a:pPr marL="457200" indent="-457200">
              <a:buFont typeface="+mj-lt"/>
              <a:buAutoNum type="arabicPeriod"/>
            </a:pPr>
            <a:r>
              <a:rPr lang="en-US">
                <a:ea typeface="+mn-lt"/>
                <a:cs typeface="+mn-lt"/>
              </a:rPr>
              <a:t>Review the previous trip vehicle inspection report</a:t>
            </a:r>
            <a:endParaRPr lang="en-US"/>
          </a:p>
          <a:p>
            <a:pPr marL="457200" indent="-457200">
              <a:buFont typeface="+mj-lt"/>
              <a:buAutoNum type="arabicPeriod"/>
            </a:pPr>
            <a:r>
              <a:rPr lang="en-US">
                <a:ea typeface="+mn-lt"/>
                <a:cs typeface="+mn-lt"/>
              </a:rPr>
              <a:t>Conduct a walk-around inspection</a:t>
            </a:r>
          </a:p>
          <a:p>
            <a:pPr marL="457200" indent="-457200">
              <a:buFont typeface="+mj-lt"/>
              <a:buAutoNum type="arabicPeriod"/>
            </a:pPr>
            <a:r>
              <a:rPr lang="en-US">
                <a:ea typeface="+mn-lt"/>
                <a:cs typeface="+mn-lt"/>
              </a:rPr>
              <a:t>Check the headlights, auxiliary lights, and four-way flashers</a:t>
            </a:r>
            <a:endParaRPr lang="en-US"/>
          </a:p>
          <a:p>
            <a:pPr marL="457200" indent="-457200">
              <a:buFont typeface="+mj-lt"/>
              <a:buAutoNum type="arabicPeriod"/>
            </a:pPr>
            <a:r>
              <a:rPr lang="en-US">
                <a:ea typeface="+mn-lt"/>
                <a:cs typeface="+mn-lt"/>
              </a:rPr>
              <a:t>Check the stop lights and turn signals</a:t>
            </a:r>
            <a:endParaRPr lang="en-US"/>
          </a:p>
          <a:p>
            <a:pPr marL="457200" indent="-457200">
              <a:buFont typeface="+mj-lt"/>
              <a:buAutoNum type="arabicPeriod"/>
            </a:pPr>
            <a:r>
              <a:rPr lang="en-US">
                <a:ea typeface="+mn-lt"/>
                <a:cs typeface="+mn-lt"/>
              </a:rPr>
              <a:t>Check the engine compartment</a:t>
            </a:r>
            <a:endParaRPr lang="en-US"/>
          </a:p>
          <a:p>
            <a:pPr marL="457200" indent="-457200">
              <a:buFont typeface="+mj-lt"/>
              <a:buAutoNum type="arabicPeriod"/>
            </a:pPr>
            <a:r>
              <a:rPr lang="en-US">
                <a:ea typeface="+mn-lt"/>
                <a:cs typeface="+mn-lt"/>
              </a:rPr>
              <a:t>Adjust the seat/mirrors and inspect the interior compartment</a:t>
            </a:r>
            <a:endParaRPr lang="en-US"/>
          </a:p>
          <a:p>
            <a:pPr marL="457200" indent="-457200">
              <a:buFont typeface="+mj-lt"/>
              <a:buAutoNum type="arabicPeriod"/>
            </a:pPr>
            <a:r>
              <a:rPr lang="en-US">
                <a:ea typeface="+mn-lt"/>
                <a:cs typeface="+mn-lt"/>
              </a:rPr>
              <a:t>Air-brake system check</a:t>
            </a: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3BCC8D-BEAB-9044-8DF9-37DD1AA15A0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294943-BCA8-F94D-9DFE-A073DC509F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F5B642-F55A-7E4D-8498-028974DB79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E2F42F-DDAC-4340-89BF-290E8C7C7BB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939C3A-9BB4-2E4F-BD59-4D677540216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C53F5F-AC1A-AC44-A9A8-148AC0E686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91B18C-4287-7046-B826-DF5CE74D26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52842E-F312-0646-B7A8-B3767BAA66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6AE83E2-2750-1A44-BC69-69AFCFEC5B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0A52A1-2939-8244-9F04-4918A5621C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A7F8E0-14C6-CA42-9D7C-6E18579978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37FF97-DA66-EE40-B5B8-E0ADF1D913C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4E6F2E4-1833-9D4A-9A3F-51EA202AD0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B4251A0-52F9-6341-BB58-D7BF459DFA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3EEE6FA-27D4-934D-9136-A111507AE74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27E1927-38B7-A347-883B-1E431A54AB1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88F7CE61-E019-C148-9F51-6DD128D5EDF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46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342900" indent="-342900" algn="l">
              <a:buChar char="•"/>
            </a:pPr>
            <a:r>
              <a:rPr lang="en-US">
                <a:cs typeface="Calibri"/>
              </a:rPr>
              <a:t>This training is for new drivers pursuing a CDL. </a:t>
            </a:r>
          </a:p>
          <a:p>
            <a:pPr marL="0" indent="0" algn="l">
              <a:buNone/>
            </a:pPr>
            <a:endParaRPr lang="en-US">
              <a:cs typeface="Calibri"/>
            </a:endParaRPr>
          </a:p>
          <a:p>
            <a:pPr marL="342900" indent="-342900" algn="l">
              <a:buChar char="•"/>
            </a:pPr>
            <a:r>
              <a:rPr lang="en-US">
                <a:cs typeface="Calibri"/>
              </a:rPr>
              <a:t>Many subjects will be reviewed to ensure that you understand safety fundamentals and essential regulatory requirements for driving.</a:t>
            </a:r>
          </a:p>
          <a:p>
            <a:pPr algn="l"/>
            <a:endParaRPr lang="en-US">
              <a:cs typeface="Calibri"/>
            </a:endParaRPr>
          </a:p>
          <a:p>
            <a:pPr marL="342900" indent="-342900" algn="l">
              <a:buChar char="•"/>
            </a:pPr>
            <a:r>
              <a:rPr lang="en-US">
                <a:cs typeface="Calibri"/>
              </a:rPr>
              <a:t>In this curriculum, you will also be taught your responsibilities not directly related to CMV driving, such as proper cargo securement. </a:t>
            </a:r>
            <a:r>
              <a:rPr lang="en-US" sz="2400">
                <a:cs typeface="Calibri"/>
              </a:rPr>
              <a:t> </a:t>
            </a:r>
          </a:p>
          <a:p>
            <a:pPr marL="342900" indent="-342900" algn="l">
              <a:buChar char="•"/>
            </a:pPr>
            <a:endParaRPr lang="en-US" sz="2400">
              <a:cs typeface="Calibri"/>
            </a:endParaRPr>
          </a:p>
          <a:p>
            <a:endParaRPr lang="en-US">
              <a:cs typeface="Calibri"/>
            </a:endParaRPr>
          </a:p>
        </p:txBody>
      </p:sp>
      <p:sp>
        <p:nvSpPr>
          <p:cNvPr id="5" name="Slide Number Placeholder 4">
            <a:extLst>
              <a:ext uri="{FF2B5EF4-FFF2-40B4-BE49-F238E27FC236}">
                <a16:creationId xmlns:a16="http://schemas.microsoft.com/office/drawing/2014/main" id="{E66B3318-0A85-264B-B4E8-0042ABF57961}"/>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6</a:t>
            </a:fld>
            <a:endParaRPr lang="en-US"/>
          </a:p>
        </p:txBody>
      </p:sp>
      <p:sp>
        <p:nvSpPr>
          <p:cNvPr id="4" name="Title 3">
            <a:extLst>
              <a:ext uri="{FF2B5EF4-FFF2-40B4-BE49-F238E27FC236}">
                <a16:creationId xmlns:a16="http://schemas.microsoft.com/office/drawing/2014/main" id="{DA9AE528-3F27-4197-838B-B7088F2E5605}"/>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2" name="Oval 11">
            <a:extLst>
              <a:ext uri="{FF2B5EF4-FFF2-40B4-BE49-F238E27FC236}">
                <a16:creationId xmlns:a16="http://schemas.microsoft.com/office/drawing/2014/main" id="{111482BB-7EA3-A741-9DF6-842FDD8B433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F4931-A807-1A49-9CA5-5B09E78C31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5473D8-E650-1B43-80AB-63F4E20F7E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861180-DB50-8048-AF9E-1A18EC839F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C0D8152-37A6-1740-9D82-DCB8222756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6F7D4C-13E9-7B47-893C-4F305919F6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1" name="Oval 10">
            <a:extLst>
              <a:ext uri="{FF2B5EF4-FFF2-40B4-BE49-F238E27FC236}">
                <a16:creationId xmlns:a16="http://schemas.microsoft.com/office/drawing/2014/main" id="{6ABECB9E-8949-F848-A8F8-6F5435F7D5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F76969-8C88-6E45-901F-E9D74237338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6" name="TextBox 15">
            <a:extLst>
              <a:ext uri="{FF2B5EF4-FFF2-40B4-BE49-F238E27FC236}">
                <a16:creationId xmlns:a16="http://schemas.microsoft.com/office/drawing/2014/main" id="{FFE0ACFA-7328-2749-9770-B4C6A2D3D48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7" name="Oval 16">
            <a:extLst>
              <a:ext uri="{FF2B5EF4-FFF2-40B4-BE49-F238E27FC236}">
                <a16:creationId xmlns:a16="http://schemas.microsoft.com/office/drawing/2014/main" id="{DDE3BDDE-ADAD-4344-81A4-7F912228B28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8" name="TextBox 17">
            <a:extLst>
              <a:ext uri="{FF2B5EF4-FFF2-40B4-BE49-F238E27FC236}">
                <a16:creationId xmlns:a16="http://schemas.microsoft.com/office/drawing/2014/main" id="{3AADE7E2-74A4-F046-B75E-73C5F0E484B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104792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Enroute, and 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Overall Appearance</a:t>
            </a:r>
            <a:endParaRPr lang="en-US" b="1">
              <a:cs typeface="Calibri"/>
            </a:endParaRPr>
          </a:p>
          <a:p>
            <a:pPr>
              <a:buNone/>
            </a:pPr>
            <a:r>
              <a:rPr lang="en-US"/>
              <a:t>As you approach the bus, note its general condition.</a:t>
            </a:r>
          </a:p>
          <a:p>
            <a:r>
              <a:rPr lang="en-US"/>
              <a:t>Do you notice any damage?</a:t>
            </a:r>
            <a:endParaRPr lang="en-US">
              <a:cs typeface="Calibri" panose="020F0502020204030204"/>
            </a:endParaRPr>
          </a:p>
          <a:p>
            <a:r>
              <a:rPr lang="en-US"/>
              <a:t>Is it leaning to one side?</a:t>
            </a:r>
            <a:endParaRPr lang="en-US">
              <a:cs typeface="Calibri" panose="020F0502020204030204"/>
            </a:endParaRPr>
          </a:p>
          <a:p>
            <a:r>
              <a:rPr lang="en-US"/>
              <a:t>Is there anything hanging from underneath?</a:t>
            </a:r>
            <a:endParaRPr lang="en-US">
              <a:cs typeface="Calibri" panose="020F0502020204030204"/>
            </a:endParaRPr>
          </a:p>
          <a:p>
            <a:pPr marL="0" indent="0">
              <a:buNone/>
            </a:pPr>
            <a:endParaRPr lang="en-US"/>
          </a:p>
          <a:p>
            <a:pPr marL="0" indent="0">
              <a:buNone/>
            </a:pPr>
            <a:r>
              <a:rPr lang="en-US"/>
              <a:t>Look under the bus for any fresh fluids. If fresh fluid is observed under the engine area, a leak can be further investigated/confirmed by inspecting the engine compartment. If you see any confirmed leaks or suspicious fresh fluid puddles, try to determine the fluid type and have the leak evaluated by a mechanic or supervisor.</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71707C-5BB7-4B4E-91D2-BC1C942BF4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8856ED-75ED-AA42-AD3B-BA5DDA432D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50B774-E7A8-3A41-8837-A75B7B35E6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DF97C6-8F61-5F4A-8D02-C8E03EFE0F6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35794A7-81F2-A947-A826-6732D996BF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B9BB1C-8F47-B34D-96E9-B4062310F8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8ACD9D-DA79-1246-AF40-358F399B17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4A04C99-99F6-1A4C-861F-79A281AEB88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D0D246-CE87-3747-BDEA-AD95AF145C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9D7DC4-AE67-134D-81F9-C2D9FD74F5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641690-3C0F-DB45-989A-E7A6205F79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020682-CA1E-7C48-AF93-31B56BB7DF0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FC99A45-6F4B-8144-B600-B3ABC4EDB35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2B49F3D-1A3F-3246-800E-760B075FCA0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16CF013-73F0-5D43-B740-6F74A260F2B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5A4B2AF-81F2-744E-8782-730567203E3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BBA601C5-FD14-3B45-8A32-89E799E8D2E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63706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Review the Previous Trip Vehicle Inspection Report (VIR)</a:t>
            </a:r>
          </a:p>
          <a:p>
            <a:r>
              <a:rPr lang="en-US"/>
              <a:t>Check the previous VIR and make a mental note of any reported defects or issues – you will be checking the status of these during the rest of your inspection. Any safety-related defects must be corrected before the vehicle is used again and any repairs performed should be accompanied by the mechanic’s signature.</a:t>
            </a:r>
          </a:p>
          <a:p>
            <a:endParaRPr lang="en-US"/>
          </a:p>
          <a:p>
            <a:r>
              <a:rPr lang="en-US"/>
              <a:t>After verifying that any safety deficiencies have been repaired, you must sign the appropriate area at the bottom of the VIR (Driver’s Signature).</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61</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16481B-B69B-6341-89ED-C8725355FB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F9AAE6D-1307-3840-AD6B-9DF281ADCA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371CC63-5456-EA4C-9219-A22CD67582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9AB399F-D6AB-B94C-8509-D26A767F63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8A7B874-61EB-E84E-ABCA-51FC555473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1C8434-F7B3-4846-8046-1977216E9F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2124B-F7F5-FE47-83FF-84CDFEEA47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3C94BD-4421-FF48-BC2E-3351ED7176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988C3A-0EEE-9345-BC0A-3CC650EF3AE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E8DEA3B-0802-3C4B-A49B-0E5E5A589F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11BD5A-1A96-444C-9EF9-762DA02F91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D93086-4C82-5F46-9F70-629F39AF00D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3818860-109D-014D-A730-D842E469CD1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1043F50-53A8-3B40-96EF-E934BE3558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E2BA0797-106A-0744-ADB1-39CAB53E770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1E4E27CE-F197-CA48-96B3-BEBA0C900D5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23E2B4D6-AD50-B446-99F8-616870CE63F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81672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Conduct a Walk-Around Inspection</a:t>
            </a:r>
            <a:endParaRPr lang="en-US" b="1">
              <a:cs typeface="Calibri"/>
            </a:endParaRPr>
          </a:p>
          <a:p>
            <a:pPr>
              <a:buNone/>
            </a:pPr>
            <a:endParaRPr lang="en-US"/>
          </a:p>
          <a:p>
            <a:r>
              <a:rPr lang="en-US"/>
              <a:t>Enter the vehicle and unlock all luggage bays (if applicable).  Exit the coach, checking to see that the stairwell is clear of debris. Once outside, check to see that the door(s) opens and closes properly.</a:t>
            </a:r>
            <a:endParaRPr lang="en-US">
              <a:cs typeface="Calibri"/>
            </a:endParaRPr>
          </a:p>
          <a:p>
            <a:endParaRPr lang="en-US">
              <a:cs typeface="Calibri"/>
            </a:endParaRPr>
          </a:p>
          <a:p>
            <a:r>
              <a:rPr lang="en-US"/>
              <a:t>Check to make sure the mirror support brackets are firmly fixed.</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62</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F540D7-3054-7E47-BFB5-9B8932D7A54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2E00D30-68E6-3341-879F-C2E3D8A124F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44C231-1FEF-F64A-A776-E0407D730A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30D30FC-09FE-384C-8B62-66BDB4E156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C890CCE-D40C-2648-90D2-2B59A69D9E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9A2588-4844-4F4A-9FEF-A9D842C5D70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F61A2DE-D12F-D942-A0E4-11F85544DA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95AE99-95D4-AD4E-B643-172E9CA1C6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618CA0-2622-1B4F-BB4D-D00FABE9A9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76CE833-DD2D-6B45-880C-2D7440AB9C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0687FE-6D65-0946-8116-45D679E89E3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0E1715-0D5A-6B47-AA1A-CE1EAD524CC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126C309-74AA-CC4B-B2FA-96CDD91594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DB73559-FC01-9A43-8611-B764E18D9BC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8395C84-87BB-B840-BED9-4D5BBD5EE15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962E071-E7E5-4148-A874-D139DEB5934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5BBDED17-DBA3-AE4D-8B4F-5AE08CA074C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9C9B6524-E3D1-40A2-93DB-13A3603667EA}"/>
              </a:ext>
            </a:extLst>
          </p:cNvPr>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2547508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As you walk around the bus, check:</a:t>
            </a:r>
          </a:p>
          <a:p>
            <a:r>
              <a:rPr lang="en-US">
                <a:ea typeface="+mn-lt"/>
                <a:cs typeface="+mn-lt"/>
              </a:rPr>
              <a:t>The condition of each tire and wheel.   </a:t>
            </a:r>
          </a:p>
          <a:p>
            <a:r>
              <a:rPr lang="en-US">
                <a:ea typeface="+mn-lt"/>
                <a:cs typeface="+mn-lt"/>
              </a:rPr>
              <a:t>Each tire to ensure it is not flat.  </a:t>
            </a:r>
            <a:endParaRPr lang="en-US">
              <a:cs typeface="Calibri"/>
            </a:endParaRPr>
          </a:p>
          <a:p>
            <a:r>
              <a:rPr lang="en-US">
                <a:ea typeface="+mn-lt"/>
                <a:cs typeface="+mn-lt"/>
              </a:rPr>
              <a:t>Loose or missing lug nuts, rust marks, and cracked wheels</a:t>
            </a:r>
            <a:endParaRPr lang="en-US">
              <a:cs typeface="Calibri" panose="020F0502020204030204"/>
            </a:endParaRPr>
          </a:p>
          <a:p>
            <a:r>
              <a:rPr lang="en-US">
                <a:ea typeface="+mn-lt"/>
                <a:cs typeface="+mn-lt"/>
              </a:rPr>
              <a:t>For oil on tires or wheels</a:t>
            </a:r>
            <a:endParaRPr lang="en-US">
              <a:cs typeface="Calibri" panose="020F0502020204030204"/>
            </a:endParaRPr>
          </a:p>
          <a:p>
            <a:r>
              <a:rPr lang="en-US">
                <a:ea typeface="+mn-lt"/>
                <a:cs typeface="+mn-lt"/>
              </a:rPr>
              <a:t>Cuts, bulges, cracks, not enough tread, or uneven tread wear on the tires</a:t>
            </a:r>
            <a:endParaRPr lang="en-US">
              <a:cs typeface="Calibri" panose="020F0502020204030204"/>
            </a:endParaRPr>
          </a:p>
          <a:p>
            <a:r>
              <a:rPr lang="en-US">
                <a:ea typeface="+mn-lt"/>
                <a:cs typeface="+mn-lt"/>
              </a:rPr>
              <a:t>Loose or separated treads</a:t>
            </a:r>
          </a:p>
          <a:p>
            <a:r>
              <a:rPr lang="en-US">
                <a:cs typeface="Calibri" panose="020F0502020204030204"/>
              </a:rPr>
              <a:t>All auxiliary lights and reflectors are clean and not broken. </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ED590DF-D075-3D45-A98E-A737039541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AFB9E1-9E78-F64E-9EF2-3A6E82478A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8BC140-8F47-7446-A7AA-99382DE26EB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1E8745-75A9-784C-9726-1525AEF685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401B71-A4D6-B343-A2B6-EF8394A78D3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A94448-C61D-6E48-8A5A-4F2405501FA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ADA3F2-D19A-804B-BBC3-E144DB738E1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6909D5-0420-2F44-8769-BAB3DC8DAD0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42F0F3-0828-A64D-81B6-8D5F3A2F94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8EC310-6F1A-794C-B4B1-E80D424CDA7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6E084D-8366-2E47-BC80-49473A669A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D06C3B4-17EB-A34D-9AF5-500FD36846A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0E8825BA-01FF-6947-B58C-58A460F83A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93F9741-FD1D-1C4F-9A81-0F9D80987C8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B027A26E-DB80-194C-A1B0-DC8D9E2C90D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DF1CAF9-8223-AB40-89D8-7458312EA76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CBC933A-0200-6E44-8E19-78BAAE95099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0EC4F83E-9B7C-4E51-8418-ECEEF0231B65}"/>
              </a:ext>
            </a:extLst>
          </p:cNvPr>
          <p:cNvSpPr>
            <a:spLocks noGrp="1"/>
          </p:cNvSpPr>
          <p:nvPr>
            <p:ph type="title"/>
          </p:nvPr>
        </p:nvSpPr>
        <p:spPr>
          <a:xfrm>
            <a:off x="628650" y="341739"/>
            <a:ext cx="7886700" cy="1325563"/>
          </a:xfrm>
        </p:spPr>
        <p:txBody>
          <a:bodyPr>
            <a:normAutofit/>
          </a:bodyPr>
          <a:lstStyle/>
          <a:p>
            <a:br>
              <a:rPr lang="en-US" sz="2700" dirty="0">
                <a:solidFill>
                  <a:srgbClr val="000000"/>
                </a:solidFill>
                <a:ea typeface="+mj-lt"/>
                <a:cs typeface="+mj-lt"/>
              </a:rPr>
            </a:br>
            <a:r>
              <a:rPr lang="en-US" sz="270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2149444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a:ea typeface="+mn-lt"/>
                <a:cs typeface="+mn-lt"/>
              </a:rPr>
              <a:t>Check the windshield for cleanliness and damage. Allowable conditions:</a:t>
            </a:r>
          </a:p>
          <a:p>
            <a:pPr lvl="1"/>
            <a:r>
              <a:rPr lang="en-US" sz="2000">
                <a:ea typeface="+mn-lt"/>
                <a:cs typeface="+mn-lt"/>
              </a:rPr>
              <a:t>Any crack not over 1-inch wide, as long as it’s not intersected by any other crack.</a:t>
            </a:r>
          </a:p>
          <a:p>
            <a:pPr lvl="1"/>
            <a:r>
              <a:rPr lang="en-US" sz="2000">
                <a:ea typeface="+mn-lt"/>
                <a:cs typeface="+mn-lt"/>
              </a:rPr>
              <a:t>Any damaged area that can be covered by a quarter, as long as it’s more than three inches from any other damaged area.</a:t>
            </a:r>
            <a:endParaRPr lang="en-US" sz="2000">
              <a:cs typeface="Calibri" panose="020F0502020204030204"/>
            </a:endParaRPr>
          </a:p>
          <a:p>
            <a:pPr lvl="1">
              <a:buNone/>
            </a:pPr>
            <a:endParaRPr lang="en-US" sz="600">
              <a:cs typeface="Calibri" panose="020F0502020204030204"/>
            </a:endParaRPr>
          </a:p>
          <a:p>
            <a:r>
              <a:rPr lang="en-US">
                <a:ea typeface="+mn-lt"/>
                <a:cs typeface="+mn-lt"/>
              </a:rPr>
              <a:t>Check the spring tension on the wiper arms and check the wiper blades for damage and signs of age (stiff rubber).</a:t>
            </a:r>
            <a:endParaRPr lang="en-US">
              <a:cs typeface="Calibri" panose="020F0502020204030204"/>
            </a:endParaRPr>
          </a:p>
          <a:p>
            <a:r>
              <a:rPr lang="en-US">
                <a:ea typeface="+mn-lt"/>
                <a:cs typeface="+mn-lt"/>
              </a:rPr>
              <a:t>Check each luggage and service access bay for unusual objects or packages, utilizing door pins or other locking mechanisms when present to ensure the bay doors remain open. Check door operation in the process.</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020AB9-3F9A-7F49-BF86-F67BF71896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AE3082-C7F3-F740-A876-491A7D13BA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CA552C-3FA4-CD44-8907-419A93A540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DDD7B3-741C-D444-A83D-D184AED89B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5DCDEE-4568-6A41-8001-8D68B6C562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3A734D-6B70-344B-A03D-9447339305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0460F8-1F24-5A47-BBFA-943B642858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32DA2E-F290-8246-9D3C-3BE050DA6F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FEFF1C-E350-374B-87DE-C7C6809B63A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06AEBB-EA33-5940-9FCE-EF198F8919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738537-E172-9545-8FD6-FAC0EAC3F47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D10655-1EA8-524A-A740-ECD17BDCA0E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46558BFE-E413-F840-A4AF-0BDABB9A88B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A758A8-7F1B-B943-88F1-68525100C66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0CE39F1-09FB-2345-9D77-6AB77C061E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DAF730C-2BE5-1448-94E7-2D50875CF15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6BB62D03-8CF5-A443-B032-869FA2ABC5D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03765DA9-0046-444E-99ED-C47626128525}"/>
              </a:ext>
            </a:extLst>
          </p:cNvPr>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1204982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sz="1800">
                <a:ea typeface="+mn-lt"/>
                <a:cs typeface="+mn-lt"/>
              </a:rPr>
              <a:t>Check the exterior safety equipment:</a:t>
            </a:r>
          </a:p>
          <a:p>
            <a:r>
              <a:rPr lang="en-US" sz="1800">
                <a:ea typeface="+mn-lt"/>
                <a:cs typeface="+mn-lt"/>
              </a:rPr>
              <a:t>Spare tire</a:t>
            </a:r>
            <a:endParaRPr lang="en-US" sz="1800">
              <a:cs typeface="Calibri" panose="020F0502020204030204"/>
            </a:endParaRPr>
          </a:p>
          <a:p>
            <a:r>
              <a:rPr lang="en-US" sz="1800">
                <a:ea typeface="+mn-lt"/>
                <a:cs typeface="+mn-lt"/>
              </a:rPr>
              <a:t>Tire chains or similar traction aides (if needed)</a:t>
            </a:r>
            <a:endParaRPr lang="en-US" sz="1800">
              <a:cs typeface="Calibri" panose="020F0502020204030204"/>
            </a:endParaRPr>
          </a:p>
          <a:p>
            <a:r>
              <a:rPr lang="en-US" sz="1800">
                <a:ea typeface="+mn-lt"/>
                <a:cs typeface="+mn-lt"/>
              </a:rPr>
              <a:t>Reflective triangles (three) and spare fuses (if not kept inside passenger compartment)</a:t>
            </a:r>
          </a:p>
          <a:p>
            <a:pPr>
              <a:buNone/>
            </a:pPr>
            <a:endParaRPr lang="en-US" sz="1800">
              <a:ea typeface="+mn-lt"/>
              <a:cs typeface="+mn-lt"/>
            </a:endParaRPr>
          </a:p>
          <a:p>
            <a:pPr>
              <a:buNone/>
            </a:pPr>
            <a:r>
              <a:rPr lang="en-US" sz="1800">
                <a:ea typeface="+mn-lt"/>
                <a:cs typeface="+mn-lt"/>
              </a:rPr>
              <a:t>As you walk around the bus, check for damages or missing parts.</a:t>
            </a:r>
          </a:p>
          <a:p>
            <a:pPr>
              <a:buNone/>
            </a:pPr>
            <a:endParaRPr lang="en-US" sz="1800">
              <a:ea typeface="+mn-lt"/>
              <a:cs typeface="+mn-lt"/>
            </a:endParaRPr>
          </a:p>
          <a:p>
            <a:pPr>
              <a:buNone/>
            </a:pPr>
            <a:r>
              <a:rPr lang="en-US" sz="1800">
                <a:ea typeface="+mn-lt"/>
                <a:cs typeface="+mn-lt"/>
              </a:rPr>
              <a:t>If you find a problem during any of the above checks, have the condition checked/fixed if it would affect the safe operation of the bus.  You should not use a bus that is not in safe operating condition.</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8E526D-0FE5-2143-B3BD-88FCF26708B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9596A-234F-5A42-A888-AEB65EFEA8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83F1F2-615C-EE42-8E98-6B7EA8AD1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17D30DB-8044-BE4D-86B3-B70BE61DC1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1F4C95-DEE1-AF43-8C83-61DA481A11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FABB2A-C1F2-4A45-A31B-9EE3BAFA7D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9DD85D-13BF-6C40-B3E1-40676CAE3B5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B2D4D0-77CE-D442-B044-2E8138C03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1BCA0E-3627-FA42-BEF4-4EC8CC983F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DBA090-1FF9-2F4F-B579-F59E7AA154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E7461B-879F-DB49-95D2-94410184C1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F1B532-E8E1-344D-9D70-A3F6B1E3528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2EF9996D-23E3-714E-87B6-7AFC8BEBF1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EF5942D-A709-534A-894D-C5FEF74362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746993A4-62DC-2543-9EA7-85C696D9AC5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A2CA6488-B2A4-C44D-A37E-A2C7003C4DF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67A81600-8251-DA44-B245-12054295CCC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B5BCCC4F-868A-44CF-8D7A-1B0700335279}"/>
              </a:ext>
            </a:extLst>
          </p:cNvPr>
          <p:cNvSpPr>
            <a:spLocks noGrp="1"/>
          </p:cNvSpPr>
          <p:nvPr>
            <p:ph type="title"/>
          </p:nvPr>
        </p:nvSpPr>
        <p:spPr>
          <a:xfrm>
            <a:off x="628650" y="259887"/>
            <a:ext cx="7886700" cy="1325563"/>
          </a:xfrm>
        </p:spPr>
        <p:txBody>
          <a:bodyPr>
            <a:normAutofit fontScale="90000"/>
          </a:bodyPr>
          <a:lstStyle/>
          <a:p>
            <a:br>
              <a:rPr lang="en-US" sz="3000" dirty="0">
                <a:solidFill>
                  <a:srgbClr val="000000"/>
                </a:solidFill>
                <a:ea typeface="+mj-lt"/>
                <a:cs typeface="+mj-lt"/>
              </a:rPr>
            </a:br>
            <a:r>
              <a:rPr lang="en-US" sz="3000">
                <a:ea typeface="+mj-lt"/>
                <a:cs typeface="+mj-lt"/>
              </a:rPr>
              <a:t>Pre-Trip Inspections (Referred to as Vehicle Inspections in the CDL Manual)</a:t>
            </a:r>
            <a:endParaRPr lang="en-US" sz="3000" dirty="0">
              <a:solidFill>
                <a:srgbClr val="000000"/>
              </a:solidFill>
              <a:ea typeface="+mj-lt"/>
              <a:cs typeface="+mj-lt"/>
            </a:endParaRPr>
          </a:p>
          <a:p>
            <a:endParaRPr lang="en-US" sz="2700" dirty="0">
              <a:cs typeface="Calibri Light"/>
            </a:endParaRPr>
          </a:p>
        </p:txBody>
      </p:sp>
    </p:spTree>
    <p:extLst>
      <p:ext uri="{BB962C8B-B14F-4D97-AF65-F5344CB8AC3E}">
        <p14:creationId xmlns:p14="http://schemas.microsoft.com/office/powerpoint/2010/main" val="3102694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Headlights, Auxiliary Lights and Four-way Flashers</a:t>
            </a:r>
          </a:p>
          <a:p>
            <a:r>
              <a:rPr lang="en-US"/>
              <a:t>With the engine off and the parking brake on, turn on your four-way flashers, headlights, and all auxiliary lights (parking, clearance and identification lights).</a:t>
            </a:r>
          </a:p>
          <a:p>
            <a:endParaRPr lang="en-US"/>
          </a:p>
          <a:p>
            <a:r>
              <a:rPr lang="en-US"/>
              <a:t>Exit the coach, checking the operation of the stairwell and landing lights. Walk around the coach and check to see operation of all the headlights, tail lamps, four-ways and auxiliary lights.  Go back inside and, watching the light patterns in front of the coach, toggle your high beams to ensure they are operational.</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45A8C1-23FC-7040-B151-21E1C6894E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E3031-A314-1248-859E-94B025BE57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517C83-652A-5542-9B19-CE10E31CA4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2D8004-B46D-CA4E-A29B-585436A0D8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68D225-0CA7-9D4D-BB21-3045FED8814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261E7C-4AFF-E74D-A6FA-7188C52A48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32656C-C692-C646-82E1-A37BFFD021C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265315-E3AD-2C4C-ABE9-C24B302E43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17BEFA-B05F-9547-BE0A-235DE9C267C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1C2DB1-D2D7-DF4F-A565-B650D1636E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AD47AA-A95D-5748-B517-37EAE98B48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A603477-2D12-0841-AA59-30E9BBCB396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63D8FB36-054F-C14E-B67B-6A715D55848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E45F610-B1A9-FD43-8C3C-4EA4531FCD9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8D60D7E5-C8C7-744E-8448-A2F7B8EC7F3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CD2F1C1-2E09-6A40-B63C-4445A9AA584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A3B2DD7-1D4F-A549-9535-9945D8074EC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50BBF6F9-EE97-44C9-83E0-5DD1C60E078F}"/>
              </a:ext>
            </a:extLst>
          </p:cNvPr>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533776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Engine Compartment</a:t>
            </a:r>
          </a:p>
          <a:p>
            <a:r>
              <a:rPr lang="en-US"/>
              <a:t>Check the overall condition of the belts and hoses.   Are any of the belts loose or frayed? Are any of the hoses cracked, loose, or rotting?</a:t>
            </a:r>
            <a:endParaRPr lang="en-US">
              <a:cs typeface="Calibri" panose="020F0502020204030204"/>
            </a:endParaRPr>
          </a:p>
          <a:p>
            <a:r>
              <a:rPr lang="en-US"/>
              <a:t>Look for signs of leaking fluids in engine compartment and underneath the coach.</a:t>
            </a:r>
            <a:endParaRPr lang="en-US">
              <a:cs typeface="Calibri" panose="020F0502020204030204"/>
            </a:endParaRPr>
          </a:p>
          <a:p>
            <a:r>
              <a:rPr lang="en-US"/>
              <a:t>Check the engine bay for unnecessary or unusual buildup of grease, oil, dirt or other materials that could fuel a potential fire.  If the engine is equipped with a fire suppression system, check disbursement nozzles for cleanliness and potential obstruction.</a:t>
            </a:r>
            <a:endParaRPr lang="en-US">
              <a:cs typeface="Calibri" panose="020F0502020204030204"/>
            </a:endParaRPr>
          </a:p>
          <a:p>
            <a:r>
              <a:rPr lang="en-US"/>
              <a:t>Locate the alternator. Ensure that all battery cables leading to/from the alternator are secured and not chaffed or free to rub against another component.</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A21FEC-682E-7C4A-93F3-25771BC9F6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C5D547B-5B22-0840-8248-B4D774EEDC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FBD33A-A3A1-C04D-8829-7EC6654330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F8BD8C-7BAE-DE42-B702-643C63189EE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7BEB51-18FF-0245-86D7-F0C099E8185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57BBF8F-E9C8-2E49-8EF9-7857459CCA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B4E815-B6F0-6A40-805B-D6AA21E016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D3756E4-7743-1B4C-98CC-6F443B502E6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2C32C60-567F-7B42-975F-EB612ABD69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349046-A096-4941-B998-72CDE2B711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7AB40E-6A74-5B4D-89E5-BE49C3460A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F8A7F9-4409-B34D-AF05-0A6630382C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B8B53955-DCD4-6840-B797-E327A89EB6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62419F4-AC59-9140-A6EC-779B3C9CAC5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94D4CEF2-2442-584F-B755-F564B1353E2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FC79331F-2B05-D249-A8C3-70EFBB9EDA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679DCCB-7480-ED46-B198-C7108CF95F5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4FA3F48F-421A-4BF9-B004-EE53522DF98D}"/>
              </a:ext>
            </a:extLst>
          </p:cNvPr>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1158137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Engine Compartment (continued)</a:t>
            </a:r>
          </a:p>
          <a:p>
            <a:r>
              <a:rPr lang="en-US">
                <a:ea typeface="+mn-lt"/>
                <a:cs typeface="+mn-lt"/>
              </a:rPr>
              <a:t>With the engine off, check the oil level by taking the dipstick out, wiping it with a paper towel, re-inserting it all the way, and examining the dipstick. If the level is low, oil should be added and a close inspection for leaks should be performed before the trip.</a:t>
            </a:r>
          </a:p>
          <a:p>
            <a:r>
              <a:rPr lang="en-US">
                <a:ea typeface="+mn-lt"/>
                <a:cs typeface="+mn-lt"/>
              </a:rPr>
              <a:t>With the engine turned off, check the coolant level using the sight glass or alternate method. If it is low on a pre-trip inspection, have it serviced and inspect closely for any evidence of leaks.</a:t>
            </a:r>
          </a:p>
          <a:p>
            <a:r>
              <a:rPr lang="en-US">
                <a:ea typeface="+mn-lt"/>
                <a:cs typeface="+mn-lt"/>
              </a:rPr>
              <a:t>Turn the engine on.  Check the transmission fluid level after letting the engine idle for at least two minutes.</a:t>
            </a:r>
          </a:p>
          <a:p>
            <a:r>
              <a:rPr lang="en-US">
                <a:ea typeface="+mn-lt"/>
                <a:cs typeface="+mn-lt"/>
              </a:rPr>
              <a:t>CAUTION: Never remove the radiator cap when the engine is hot or has recently been running.  Severe steam burns could result.</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20FF04-E42B-0B42-BB8D-7601F689B6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6C7567-2742-EC44-975F-FBD7C8247F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D6F4E9-CC91-D347-BE2E-8949C0530C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F4B824-4E83-8743-B62F-862514063C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650ECD-10A2-7841-BF4D-6E773DF390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062E52E-D38C-7A4A-9963-E575188C0C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957B86-E33E-AD43-96EB-3E549BE370E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BD6F38-B427-AD4C-AC00-F2F250FCD9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240BC1-A5C3-9C45-8B82-C4381A4A7A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F57BA1-18B0-4640-893C-5E37414668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217601-FDAF-3948-87B5-473295D718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14A5CD-EFE6-4B49-BAE2-ADF8333F943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EC27D3C-11DF-BF4F-8169-41EA442B57A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0E7CC-15D3-9D44-AA6C-016A7520B65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70C12CE-9F49-C64D-A830-CB5AF0DE561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DBBD235E-BC17-1142-8EA0-E6C739E94CE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AA59FE4-2DBC-7A41-B936-AE309E22234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702A2EC1-C491-4B84-B40E-D18497B3EDB2}"/>
              </a:ext>
            </a:extLst>
          </p:cNvPr>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2949465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t>Adjust seat/mirrors and inspect the interior.</a:t>
            </a:r>
          </a:p>
          <a:p>
            <a:r>
              <a:rPr lang="en-US"/>
              <a:t>Adjust the seat for yourself and check the seat belt for proper operation.</a:t>
            </a:r>
            <a:endParaRPr lang="en-US">
              <a:cs typeface="Calibri" panose="020F0502020204030204"/>
            </a:endParaRPr>
          </a:p>
          <a:p>
            <a:r>
              <a:rPr lang="en-US"/>
              <a:t>After you have adjusted your seat, adjust your mirrors for optimal vision.</a:t>
            </a:r>
            <a:endParaRPr lang="en-US">
              <a:cs typeface="Calibri" panose="020F0502020204030204"/>
            </a:endParaRPr>
          </a:p>
          <a:p>
            <a:r>
              <a:rPr lang="en-US"/>
              <a:t>Make sure that the parking brake is on and the gearshift is in “neutral.”</a:t>
            </a:r>
            <a:endParaRPr lang="en-US">
              <a:cs typeface="Calibri" panose="020F0502020204030204"/>
            </a:endParaRPr>
          </a:p>
          <a:p>
            <a:r>
              <a:rPr lang="en-US"/>
              <a:t>Turn on the master control switch and ensure the engine is running.</a:t>
            </a:r>
          </a:p>
          <a:p>
            <a:r>
              <a:rPr lang="en-US">
                <a:ea typeface="+mn-lt"/>
                <a:cs typeface="+mn-lt"/>
              </a:rPr>
              <a:t>Operate the windshield wipers and washer. Inspect the windshield for damage.</a:t>
            </a:r>
            <a:endParaRPr lang="en-US">
              <a:cs typeface="Calibri" panose="020F0502020204030204"/>
            </a:endParaRPr>
          </a:p>
          <a:p>
            <a:endParaRPr lang="en-US" b="1">
              <a:cs typeface="Calibri" panose="020F0502020204030204"/>
            </a:endParaRPr>
          </a:p>
          <a:p>
            <a:pPr>
              <a:buNone/>
            </a:pP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FA78B02-B1FC-604D-BA3A-7395BEB764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252915-D13C-0C47-A172-DBDC355FC7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96A1A2-0B1C-2446-91C6-F3B4B437A9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6F6D55-A69D-7242-8E8B-62D6ACBBA0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3FB8FF8-55EB-EE4F-AC29-554DB0C6910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EDCDFBC-33D7-C140-87C4-F7E0E083D3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A0EE40-41E1-4641-AD27-C39F5E3C481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63A7EC-31B1-2048-869D-5031936006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67588A-F915-E746-B43B-D8B0BC9209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B7BC72-26E4-444B-ACF4-4E9E8FC7FB6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7501A6-DF6C-BD4A-8446-00C9831C6F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8E8A34C-E746-244C-AC03-55ABB188AE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97AF747-CA0B-D440-B795-7B1DF61708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7CBDC0F-4CB0-AC4B-B09C-CBDFDB1754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7360C884-6F09-C648-BB40-4A9A3236193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4ED2B79B-BCCC-9F4D-8FD9-9E6CC162B1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0C5CEF4-96ED-8946-A66A-F4094B611CB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D1544F84-D015-406F-AFF9-126FB424A4A9}"/>
              </a:ext>
            </a:extLst>
          </p:cNvPr>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263331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a:cs typeface="Calibri"/>
              </a:rPr>
              <a:t>The training will also cover the ramifications, including driver disqualification provisions and fines for non-compliance along with an overview of the applicability of state and local laws relating to the safe operation of the CMV, stopping at weigh stations/scales, hazard awareness of vehicle size and weight limitations, low clearance areas. and bridge formulas. </a:t>
            </a:r>
          </a:p>
          <a:p>
            <a:endParaRPr lang="en-US">
              <a:cs typeface="Calibri"/>
            </a:endParaRPr>
          </a:p>
          <a:p>
            <a:r>
              <a:rPr lang="en-US">
                <a:cs typeface="Calibri"/>
              </a:rPr>
              <a:t>Consequences for non-compliance may include loss of CDL driving privileges and fines for you and the carrier/employer. </a:t>
            </a:r>
          </a:p>
          <a:p>
            <a:pPr marL="0" indent="0" algn="l">
              <a:buNone/>
            </a:pPr>
            <a:endParaRPr lang="en-US">
              <a:cs typeface="Calibri"/>
            </a:endParaRPr>
          </a:p>
          <a:p>
            <a:endParaRPr lang="en-US">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D495FE-0896-3A40-8CA0-EE6DEE39E7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5B6054-BB14-4148-967A-B6829ECB16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B8EFD6-C6DF-114E-BB74-AD063B758CB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862FB828-6E0C-9941-B0EB-636EBFE299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DEE684-D674-8249-B842-DD2D8442D2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124CCA51-857A-3B48-AEB2-AA614E84F3D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16552E5B-21B4-DF4F-AF8C-856A7A94EDD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9E5722DF-A405-E34E-B382-1B1CB4B9038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599953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ea typeface="+mn-lt"/>
                <a:cs typeface="+mn-lt"/>
              </a:rPr>
              <a:t>Check the oil pressure. If you have a gauge, you should have pressure immediately; if you have a warning light only, the warning light should go off.  If not, shut the engine off; otherwise, leave the engine running.   If you have an oil gauge, the oil pressure may not reach its normal level until the engine warms up.  Listen for any unusual noises.</a:t>
            </a:r>
            <a:endParaRPr lang="en-US"/>
          </a:p>
          <a:p>
            <a:r>
              <a:rPr lang="en-US">
                <a:ea typeface="+mn-lt"/>
                <a:cs typeface="+mn-lt"/>
              </a:rPr>
              <a:t> Check the coolant temperature gauge:  temperature should begin to climb to the normal operating range.  If you only have a coolant temperature warning light, the light should go off.</a:t>
            </a:r>
          </a:p>
          <a:p>
            <a:r>
              <a:rPr lang="en-US">
                <a:ea typeface="+mn-lt"/>
                <a:cs typeface="+mn-lt"/>
              </a:rPr>
              <a:t>Check the voltmeter/battery gauge to see that alternator is charging. If you only have a battery/alternator warning light, the light should go off.</a:t>
            </a:r>
          </a:p>
          <a:p>
            <a:pPr>
              <a:buNone/>
            </a:pPr>
            <a:endParaRPr lang="en-US">
              <a:cs typeface="Calibri"/>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ED71A2-C3A4-804C-995C-38EB40FED0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5D77C1-937D-2048-A952-399620E4F7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C4A2B9-CD0A-E246-AE60-203E2B6A0C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24CC82-8A49-8C4C-86D1-7F7B871656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C4EB71-287D-7040-B949-933ECC630D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9AE218-8126-8C4A-8EC1-B6AD9C39E0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F57F2F-A275-A244-B7C5-4AE0BEF36E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AD37DB-8B72-8149-A53A-C62ACA21128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301D4E9-B5BF-5D4F-963F-A32CD5812F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24BCAC-34B7-1042-81BD-83C9162DBC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3FC6B1-C878-EF43-94F7-3F15D2ABB7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BCCC49-BFC3-624C-8C8C-F9DBE56FD0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F76B46F-6FE3-B949-82F2-F513242ABAE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0065D18-20CE-BB4C-8148-29349574F45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46079453-1821-A342-AD0F-EB53BA2E405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AA39E02-2C33-894E-B47E-AACFBBD7AD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54D17A60-71E0-BB4D-BA86-F0DACF37E8D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51FB15F3-2C2A-49FD-A3A2-0B1DAF88AEEA}"/>
              </a:ext>
            </a:extLst>
          </p:cNvPr>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39416175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ea typeface="+mn-lt"/>
                <a:cs typeface="+mn-lt"/>
              </a:rPr>
              <a:t>Check that the air pressure gauge indicates that air pressure is building </a:t>
            </a:r>
          </a:p>
          <a:p>
            <a:r>
              <a:rPr lang="en-US">
                <a:ea typeface="+mn-lt"/>
                <a:cs typeface="+mn-lt"/>
              </a:rPr>
              <a:t>Check that the coach’s heating, air conditioning, defroster and ventilation system is working properly.</a:t>
            </a:r>
            <a:endParaRPr lang="en-US">
              <a:cs typeface="Calibri" panose="020F0502020204030204"/>
            </a:endParaRPr>
          </a:p>
          <a:p>
            <a:r>
              <a:rPr lang="en-US">
                <a:ea typeface="+mn-lt"/>
                <a:cs typeface="+mn-lt"/>
              </a:rPr>
              <a:t>Check the public-address system and adjust as necessary.</a:t>
            </a:r>
            <a:endParaRPr lang="en-US">
              <a:cs typeface="Calibri" panose="020F0502020204030204"/>
            </a:endParaRPr>
          </a:p>
          <a:p>
            <a:r>
              <a:rPr lang="en-US">
                <a:ea typeface="+mn-lt"/>
                <a:cs typeface="+mn-lt"/>
              </a:rPr>
              <a:t>Test your horn.</a:t>
            </a:r>
            <a:endParaRPr lang="en-US">
              <a:cs typeface="Calibri" panose="020F0502020204030204"/>
            </a:endParaRPr>
          </a:p>
          <a:p>
            <a:r>
              <a:rPr lang="en-US">
                <a:ea typeface="+mn-lt"/>
                <a:cs typeface="+mn-lt"/>
              </a:rPr>
              <a:t>Check the play in your steering wheel.   As you turn the wheel left and right, you should feel tension after turning the wheel 1 to 2 inches. Listen for unusual noises.</a:t>
            </a:r>
            <a:endParaRPr lang="en-US">
              <a:cs typeface="Calibri" panose="020F0502020204030204"/>
            </a:endParaRPr>
          </a:p>
          <a:p>
            <a:r>
              <a:rPr lang="en-US">
                <a:ea typeface="+mn-lt"/>
                <a:cs typeface="+mn-lt"/>
              </a:rPr>
              <a:t>Check the instrument and other panels for any warning lights, such as anti-lock braking system (ABS), tire pressure monitor, etc.</a:t>
            </a:r>
            <a:endParaRPr lang="en-US">
              <a:cs typeface="Calibri" panose="020F0502020204030204"/>
            </a:endParaRPr>
          </a:p>
          <a:p>
            <a:r>
              <a:rPr lang="en-US">
                <a:ea typeface="+mn-lt"/>
                <a:cs typeface="+mn-lt"/>
              </a:rPr>
              <a:t>Release and re-apply the parking brake.</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71</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DEEE0-5B31-A941-B68B-59051C2CC0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DB332D-5BF8-AF44-900C-EB7E2FF13D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F0CA47-6D9D-E044-B1E8-4F2FFC199F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3D57EED-0968-9848-977E-965863D850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D86443-AA92-FB4C-B25B-121A0D4C72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5DB48F-6EB2-1A4C-93C0-CA4C075B9E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0CCFC-CAD3-B542-9126-BAE269FF20B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78B8C62-1532-324D-AD55-6B6347CA4A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B856B1-88D4-974F-963C-BE2300C967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A5ECA0-2388-E041-9E38-F36683CC832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6A1DEE2-8309-3E40-96DC-E25F27651E0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89908-21AE-1F41-BCBF-00064BCA2F7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F88E4993-F6F8-E347-BEEF-158D742DCA9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5CC4BA-C527-7C46-B85E-325AB85D52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54B5AAA9-067B-2645-ADBF-E80B8C78449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2D137CA-4C8E-914E-A6D0-B6E719D677D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C0EB6A5-E9D1-924E-A835-C924C0EFF74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CD148F2B-E57C-4EF0-808B-509A1EB7C529}"/>
              </a:ext>
            </a:extLst>
          </p:cNvPr>
          <p:cNvSpPr>
            <a:spLocks noGrp="1"/>
          </p:cNvSpPr>
          <p:nvPr>
            <p:ph type="title"/>
          </p:nvPr>
        </p:nvSpPr>
        <p:spPr>
          <a:xfrm>
            <a:off x="628650" y="318353"/>
            <a:ext cx="7886700" cy="1325563"/>
          </a:xfrm>
        </p:spPr>
        <p:txBody>
          <a:bodyPr>
            <a:normAutofit/>
          </a:bodyPr>
          <a:lstStyle/>
          <a:p>
            <a:br>
              <a:rPr lang="en-US" sz="2700" dirty="0">
                <a:solidFill>
                  <a:srgbClr val="000000"/>
                </a:solidFill>
                <a:ea typeface="+mj-lt"/>
                <a:cs typeface="+mj-lt"/>
              </a:rPr>
            </a:br>
            <a:r>
              <a:rPr lang="en-US" sz="270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Tree>
    <p:extLst>
      <p:ext uri="{BB962C8B-B14F-4D97-AF65-F5344CB8AC3E}">
        <p14:creationId xmlns:p14="http://schemas.microsoft.com/office/powerpoint/2010/main" val="404296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sz="1800" b="1">
                <a:ea typeface="+mn-lt"/>
                <a:cs typeface="+mn-lt"/>
              </a:rPr>
              <a:t>Check Emergency Equipment</a:t>
            </a:r>
            <a:endParaRPr lang="en-US" sz="1800" b="1"/>
          </a:p>
          <a:p>
            <a:r>
              <a:rPr lang="en-US" sz="1800">
                <a:ea typeface="+mn-lt"/>
                <a:cs typeface="+mn-lt"/>
              </a:rPr>
              <a:t>Check the fire extinguisher for proper mounting and charge.</a:t>
            </a:r>
          </a:p>
          <a:p>
            <a:r>
              <a:rPr lang="en-US" sz="1800">
                <a:ea typeface="+mn-lt"/>
                <a:cs typeface="+mn-lt"/>
              </a:rPr>
              <a:t>Locate emergency triangles and spare fuses (if these are kept in a storage area outside/under the coach, they should be checked during the exterior walk-around).</a:t>
            </a:r>
            <a:endParaRPr lang="en-US" sz="1800"/>
          </a:p>
          <a:p>
            <a:r>
              <a:rPr lang="en-US" sz="1800">
                <a:ea typeface="+mn-lt"/>
                <a:cs typeface="+mn-lt"/>
              </a:rPr>
              <a:t>Check the passenger seats and seat belts (if equipped) for damage.</a:t>
            </a:r>
          </a:p>
          <a:p>
            <a:r>
              <a:rPr lang="en-US" sz="1800">
                <a:ea typeface="+mn-lt"/>
                <a:cs typeface="+mn-lt"/>
              </a:rPr>
              <a:t>Check that emergency exit windows and roof hatches are marked and releases are functional.  Re-secure any unlatched emergency exit windows and hatches.</a:t>
            </a:r>
          </a:p>
          <a:p>
            <a:r>
              <a:rPr lang="en-US" sz="1800">
                <a:ea typeface="+mn-lt"/>
                <a:cs typeface="+mn-lt"/>
              </a:rPr>
              <a:t>Check each overhead rack (if so equipped) and areas under seats for any suspicious objects or packages.</a:t>
            </a:r>
          </a:p>
          <a:p>
            <a:r>
              <a:rPr lang="en-US" sz="1800">
                <a:ea typeface="+mn-lt"/>
                <a:cs typeface="+mn-lt"/>
              </a:rPr>
              <a:t>Check the restroom for damage, cleanliness and supplies, such as toilet tissue and paper towels. Check the restroom door lock and “occupied” sign.</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72</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B47325-5C42-CE4E-8B04-EA8270B8F4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39B3D7-F625-3249-9EE4-2E515164DA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06CC3F-DE90-BF4E-ACEE-DA71D03914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0E458E6-0CEA-EF4F-B155-ADD1512B44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C26C14-895F-F747-8D10-E2EBBA56F8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77268E-7C43-9445-BFD8-2BC700F3CB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A54975-ACB3-6941-B4CB-26914EBC86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F537FD-D9A0-5C45-B081-6C1FF873A5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D479DB-927B-3B42-B405-613CA1951B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D21630-48C9-CF4A-A2E8-93E83C428C8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CCDE924-EA76-A84A-BC65-C37FCFECF6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074374-62B1-9243-BBE7-407F9EDF4BB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A3CCDCC-379E-4F4B-803D-F94B142A3D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79BCB8D-9A79-F34C-B1FD-3BE3CF775A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BBFACB00-8148-9E42-9B01-0370EF1E68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480DEE53-942A-E44B-BDE5-8F0728AF90B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8F4E128-A351-F94E-8253-F01FDC695C9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18943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7488"/>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lgn="just">
              <a:buNone/>
            </a:pPr>
            <a:r>
              <a:rPr lang="en-US" b="1">
                <a:ea typeface="+mn-lt"/>
                <a:cs typeface="+mn-lt"/>
              </a:rPr>
              <a:t>Check the Air Brake System</a:t>
            </a:r>
            <a:endParaRPr lang="en-US"/>
          </a:p>
          <a:p>
            <a:pPr algn="just">
              <a:buNone/>
            </a:pPr>
            <a:r>
              <a:rPr lang="en-US">
                <a:ea typeface="+mn-lt"/>
                <a:cs typeface="+mn-lt"/>
              </a:rPr>
              <a:t>Brakes are a critical safety component.  If any of the following tests are not passed, be sure the condition is corrected before starting your trip.</a:t>
            </a:r>
            <a:endParaRPr lang="en-US"/>
          </a:p>
          <a:p>
            <a:pPr algn="just">
              <a:buNone/>
            </a:pPr>
            <a:endParaRPr lang="en-US"/>
          </a:p>
          <a:p>
            <a:pPr marL="0" indent="0">
              <a:buNone/>
            </a:pPr>
            <a:r>
              <a:rPr lang="en-US" i="1">
                <a:ea typeface="+mn-lt"/>
                <a:cs typeface="+mn-lt"/>
              </a:rPr>
              <a:t>When conducting brake system checks, be sure the coach is on a flat surface, as there will be times when no brakes are engaged.  If the coach is not or cannot be located on a flat surface, wheel chocks should be used from the beginning of the system check until just prior to the “parking brake test”.</a:t>
            </a: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8EFEDB4-2602-6542-BA63-6F6B52624B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7DC79B-E658-424C-946B-BFEDFA5C82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C53155-DA39-7B4C-AE8E-F3D7A5103A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78AA0D-1121-5A40-95FD-6855B82FAE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A191E2-3E7B-FF4E-AEC5-5B32BFB5B5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F56819-E448-DA4A-A770-D14F309D880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AD5825-0AF5-5047-A5F4-C0207D8E5A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CDF18F-D9FE-4844-9CC0-98624AAB9F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A58129-ACBD-5C45-8F8C-1FD7EECD7D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471A83C-3ADD-4049-8111-F45BD77104E0}"/>
              </a:ext>
            </a:extLst>
          </p:cNvPr>
          <p:cNvSpPr/>
          <p:nvPr/>
        </p:nvSpPr>
        <p:spPr>
          <a:xfrm>
            <a:off x="742685" y="214971"/>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A76F39-9FF6-BD4A-A1C4-D87CC210F2A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4762C70-2CBC-A444-A6B5-E91890A9AF1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021FE23D-3B29-6D4A-B135-C383B89F5B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B62D0AA-8E24-9D43-B07F-13C72470224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1EA4CD29-17EF-6C44-89F6-C377DD235A1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5857FBC-FAAE-884F-B934-CC82C9A2E3B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E51EB12-B689-1148-B7DB-47D4042C801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67485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Static Leakage Test</a:t>
            </a:r>
            <a:endParaRPr lang="en-US" b="1">
              <a:cs typeface="Calibri"/>
            </a:endParaRPr>
          </a:p>
          <a:p>
            <a:pPr marL="0" indent="0">
              <a:buNone/>
            </a:pPr>
            <a:r>
              <a:rPr lang="en-US"/>
              <a:t>Place the transmission in neutral, apply the parking brake (if not already applied) and stop the engine.  Take note of the air pressure reading and wait for one minute - the air pressure must not drop more than 2 psi during this minute. Now release the parking brake and wait another minute.  The air pressure gauge must not drop more than 2 psi in this second minute. Reapply the parking brake.</a:t>
            </a:r>
            <a:endParaRPr lang="en-US">
              <a:cs typeface="Calibri" panose="020F0502020204030204"/>
            </a:endParaRPr>
          </a:p>
          <a:p>
            <a:pPr>
              <a:buNone/>
            </a:pPr>
            <a:r>
              <a:rPr lang="en-US" b="1"/>
              <a:t>Applied Leakage Test</a:t>
            </a:r>
            <a:endParaRPr lang="en-US" b="1">
              <a:cs typeface="Calibri"/>
            </a:endParaRPr>
          </a:p>
          <a:p>
            <a:pPr marL="0" indent="0">
              <a:buNone/>
            </a:pPr>
            <a:r>
              <a:rPr lang="en-US"/>
              <a:t>With the engine still off and the parking brake released, apply the service brake firmly and hold. The initial drop in air pressure must not be more than 10 psi. After the system settles (needle stops moving) continue to hold the pedal down for one full minute. The pressure should not drop by more than 3 psi in this minute. Re-apply the parking brake.</a:t>
            </a:r>
            <a:endParaRPr lang="en-US" sz="2700">
              <a:cs typeface="Calibri"/>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E8E097-B1B8-A94C-A99D-856CA8ED33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8C045DE-81DF-BD41-8351-AB82BD93AB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46624B-EF5C-7F41-8098-E0E884CD04A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2B7438-451F-4D41-A210-51E7042CAF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205305-CC24-7A4C-BC03-C48AE5363D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9C0FF6-1CFB-F841-B183-93097C6C30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D2DBFE-7840-844C-9813-3797953CF8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D65376-7287-174E-981D-78DBE7C360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7B723E-E177-E449-BE57-188B356D4A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A4BA91-4A31-9E4D-B0C9-0533863BFC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3ED22C-9516-2844-9DA8-D778721A31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529F4FA-3205-B048-A6EF-29975E1167E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566EAAB-5E3A-9749-9DEC-6AFA0CBAA2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FB63F44-FB35-E249-82E5-83A056BDE8E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69174EB7-A18E-AE4B-B55D-51050C39BA5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9F79A2A-B66E-1745-A79C-9D5F1170024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2ED67E7-9DEC-AC41-96FA-FBD4C178F63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23915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1739"/>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Low Air Warning System Test</a:t>
            </a:r>
            <a:endParaRPr lang="en-US">
              <a:ea typeface="+mn-lt"/>
              <a:cs typeface="+mn-lt"/>
            </a:endParaRPr>
          </a:p>
          <a:p>
            <a:pPr marL="0" indent="0">
              <a:buNone/>
            </a:pPr>
            <a:r>
              <a:rPr lang="en-US">
                <a:ea typeface="+mn-lt"/>
                <a:cs typeface="+mn-lt"/>
              </a:rPr>
              <a:t>The purpose of this test is to be sure that the low-air pressure warning system is functioning properly.</a:t>
            </a:r>
            <a:endParaRPr lang="en-US">
              <a:cs typeface="Calibri" panose="020F0502020204030204"/>
            </a:endParaRPr>
          </a:p>
          <a:p>
            <a:pPr>
              <a:buNone/>
            </a:pPr>
            <a:endParaRPr lang="en-US"/>
          </a:p>
          <a:p>
            <a:pPr marL="0" indent="0">
              <a:buNone/>
            </a:pPr>
            <a:r>
              <a:rPr lang="en-US">
                <a:ea typeface="+mn-lt"/>
                <a:cs typeface="+mn-lt"/>
              </a:rPr>
              <a:t>With the engine still off, release the parking brake, apply and release the service brake repeatedly to reduce the air pressure.   When the air pressure gauge reaches 80 psi, turn on the master control switch, but do not turn on the engine.  Continue reducing the air pressure until the low air pressure warning light and buzzer come on. This should occur between 75 psi and 55 psi.</a:t>
            </a: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0888E9-BA0E-0643-8469-EA9308E4BE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EED537E-0ACD-014A-A621-A1E4C9FCF60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5E499D-9CE5-3D40-B5F6-373162EA49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279FDFB-4715-9847-8DAA-8C54FAF1558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CE0AFE-F120-7246-8C23-E777CEA112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0F5560-4196-044B-98FF-DD08A3E0A8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21A015-D78C-1343-BA6E-B7D98EB6F3C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C3FC5A-C992-7343-9678-45BC3B5A7D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5586C42-7D65-D441-A25B-400C9DE4742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87D302-B6D1-234E-A938-120610BEEC1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7844A06-0574-C34E-AAFA-FD61B759E49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A05E97-B47A-E640-8337-CCB2584BA0D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3A84C6C5-6EBA-6244-B5AA-AF855DD6B1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93C8D40-E22E-744E-B6FC-E9CC480A21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CE3F653B-7955-BF41-81AE-46AE914254D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C65EFE2-FA0F-134A-8402-6DAA038CB55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A68EF33-0BFA-A841-82D9-89BB269C8C0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7704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Emergency Brake Test</a:t>
            </a:r>
            <a:endParaRPr lang="en-US">
              <a:ea typeface="+mn-lt"/>
              <a:cs typeface="+mn-lt"/>
            </a:endParaRPr>
          </a:p>
          <a:p>
            <a:pPr marL="0" indent="0">
              <a:buNone/>
            </a:pPr>
            <a:r>
              <a:rPr lang="en-US">
                <a:ea typeface="+mn-lt"/>
                <a:cs typeface="+mn-lt"/>
              </a:rPr>
              <a:t>Next, continue reducing the air pressure. When the system air pressure reaches about 20 psi, the parking brake knob should “pop out” to indicate that the emergency brake system has activated the spring/parking brake.</a:t>
            </a:r>
          </a:p>
          <a:p>
            <a:pPr marL="0" indent="0">
              <a:buNone/>
            </a:pPr>
            <a:endParaRPr lang="en-US">
              <a:ea typeface="+mn-lt"/>
              <a:cs typeface="+mn-lt"/>
            </a:endParaRPr>
          </a:p>
          <a:p>
            <a:pPr>
              <a:buNone/>
            </a:pPr>
            <a:r>
              <a:rPr lang="en-US" b="1">
                <a:ea typeface="+mn-lt"/>
                <a:cs typeface="+mn-lt"/>
              </a:rPr>
              <a:t>Air Pressure Build-Up Test</a:t>
            </a:r>
            <a:endParaRPr lang="en-US"/>
          </a:p>
          <a:p>
            <a:pPr marL="0" indent="0">
              <a:buNone/>
            </a:pPr>
            <a:r>
              <a:rPr lang="en-US">
                <a:ea typeface="+mn-lt"/>
                <a:cs typeface="+mn-lt"/>
              </a:rPr>
              <a:t>Start the engine - the air pressure should begin building.  Let the air pressure build up until the low air pressure warning buzzer stops.  Continue to let the air pressure build.   It should not require more than about one minute for the air pressure to go from discharged (5-20 psi) up to between 120 and 130 psi.</a:t>
            </a:r>
            <a:endParaRPr lang="en-US"/>
          </a:p>
          <a:p>
            <a:pPr>
              <a:buNone/>
            </a:pPr>
            <a:endParaRPr lang="en-US" b="1">
              <a:ea typeface="+mn-lt"/>
              <a:cs typeface="+mn-lt"/>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3AB8E5-EC6C-3D4F-963A-234CADC09F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B1EF47-3F20-C949-88C0-C7BBBF8F78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AA74C5-202A-2440-B5B6-61EBB3129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90A700-5528-6646-BD13-20F908D3DD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E67160-61D1-3547-9C09-B3F86ADE84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1D6943-A60A-B647-8ED8-E0ADA6416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245955-C7B2-F948-9075-B9816E5B62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E58EC5-F3BB-6645-8624-8F23AAC5E8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8C56E0-FBBA-4341-8DDD-23017E17B0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6008F51-91B9-C54C-9563-6E035CAD47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4D03002-03C2-D94E-8602-84CA95255D6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99473C6-4A34-D349-B0B8-B036F9C652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3D21CDC-7E42-374C-944E-A36D50A823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FE27050-ECE4-7249-A90B-FBDF642CA81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486E82C-E56D-D84E-95CA-3234B3C9286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4DE46B5-8D0B-D541-92D6-8E341EB7A59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B56785C-96DC-3846-B1D8-6839D4AA2DB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515149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Governor Cut-Out Test</a:t>
            </a:r>
            <a:endParaRPr lang="en-US">
              <a:ea typeface="+mn-lt"/>
              <a:cs typeface="+mn-lt"/>
            </a:endParaRPr>
          </a:p>
          <a:p>
            <a:pPr marL="0" indent="0">
              <a:buNone/>
            </a:pPr>
            <a:r>
              <a:rPr lang="en-US">
                <a:ea typeface="+mn-lt"/>
                <a:cs typeface="+mn-lt"/>
              </a:rPr>
              <a:t>When the pressure has climbed to between 120 and 130 psi, the governor should cause the air compressor to cut out.   When it cuts out, the compressor sound will stop, and the gauge needle will stop moving.</a:t>
            </a:r>
          </a:p>
          <a:p>
            <a:pPr>
              <a:buNone/>
            </a:pPr>
            <a:endParaRPr lang="en-US"/>
          </a:p>
          <a:p>
            <a:pPr>
              <a:buNone/>
            </a:pPr>
            <a:r>
              <a:rPr lang="en-US" b="1">
                <a:ea typeface="+mn-lt"/>
                <a:cs typeface="+mn-lt"/>
              </a:rPr>
              <a:t>Governor Cut-In Test</a:t>
            </a:r>
            <a:endParaRPr lang="en-US">
              <a:ea typeface="+mn-lt"/>
              <a:cs typeface="+mn-lt"/>
            </a:endParaRPr>
          </a:p>
          <a:p>
            <a:pPr marL="0" indent="0">
              <a:buNone/>
            </a:pPr>
            <a:r>
              <a:rPr lang="en-US">
                <a:ea typeface="+mn-lt"/>
                <a:cs typeface="+mn-lt"/>
              </a:rPr>
              <a:t>Reduce the air pressure by making applications of the service brake.  Before the pressure drops below 85 psi, the compressor should cut-in and begin to build air into the system.</a:t>
            </a:r>
          </a:p>
          <a:p>
            <a:pPr>
              <a:buNone/>
            </a:pPr>
            <a:endParaRPr lang="en-US" b="1">
              <a:ea typeface="+mn-lt"/>
              <a:cs typeface="+mn-lt"/>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2A2E02-2CA9-694C-9909-D1106625F0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C69CD3-4BC1-EC49-8016-80CA1FA001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390240-F917-A24E-ACC1-08E67E70C7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286377C-DD48-C545-BF20-627B0039912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884E87-7A5B-E340-9F5E-00AA5832630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0C6213-DD90-384F-A9BF-3356123E19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301629-C332-8E4A-9DD9-7C05B41769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C33215A-7135-DC4E-81AE-5282779A46D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BD1DE7-860D-7D45-AC68-5F12FEFB35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FE3C56-7451-8247-99F6-6081AC7523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54304CF-4814-5540-8EF9-7D18F0F55B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8F5D83-3E65-2C4E-B4A2-81DBF87DC14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64C518E-97DC-3348-99BE-A65315A2B3A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E319066-3EDE-DF4A-BC41-2CFAF9A6417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3ED8D3B-F624-344B-B50E-777DEFD2744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A0CF94CC-E4DD-C142-AAFB-D178440191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112CE83-34F3-3D4E-8403-15952355F32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1680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Pre-Trip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Parking Brake Test</a:t>
            </a:r>
            <a:endParaRPr lang="en-US">
              <a:ea typeface="+mn-lt"/>
              <a:cs typeface="+mn-lt"/>
            </a:endParaRPr>
          </a:p>
          <a:p>
            <a:pPr marL="0" indent="0">
              <a:buNone/>
            </a:pPr>
            <a:r>
              <a:rPr lang="en-US">
                <a:ea typeface="+mn-lt"/>
                <a:cs typeface="+mn-lt"/>
              </a:rPr>
              <a:t>With the parking brake still engaged, place the bus into gear and try to move the coach – applied parking brakes should keep the coach from moving.</a:t>
            </a:r>
          </a:p>
          <a:p>
            <a:pPr>
              <a:spcBef>
                <a:spcPts val="1800"/>
              </a:spcBef>
              <a:buNone/>
            </a:pPr>
            <a:r>
              <a:rPr lang="en-US" b="1">
                <a:ea typeface="+mn-lt"/>
                <a:cs typeface="+mn-lt"/>
              </a:rPr>
              <a:t>Service Brake Test</a:t>
            </a:r>
            <a:endParaRPr lang="en-US"/>
          </a:p>
          <a:p>
            <a:r>
              <a:rPr lang="en-US">
                <a:ea typeface="+mn-lt"/>
                <a:cs typeface="+mn-lt"/>
              </a:rPr>
              <a:t>Release the parking brake and drive forward slowly – the coach should move freely with no brake drag.</a:t>
            </a:r>
            <a:endParaRPr lang="en-US">
              <a:cs typeface="Calibri" panose="020F0502020204030204"/>
            </a:endParaRPr>
          </a:p>
          <a:p>
            <a:r>
              <a:rPr lang="en-US">
                <a:ea typeface="+mn-lt"/>
                <a:cs typeface="+mn-lt"/>
              </a:rPr>
              <a:t>Apply the service brake while holding the steering wheel lightly to determine whether the brakes apply without pulling to either side. Drive forward slowly a third time and apply the service brake gradually to check for smoothness (make sure there is no unusual jerkiness when stopping).</a:t>
            </a:r>
            <a:endParaRPr lang="en-US">
              <a:cs typeface="Calibri" panose="020F0502020204030204"/>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F54629F-F340-C648-9350-65EF5DC2BF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FD8800B-FDD6-B041-BF68-B5BD36D301E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E34E0-DC8B-FF41-BD70-B017177F2B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9B8D19-C5D7-5B42-BDC0-159E2CBCB6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F073C7-0286-C64E-8CA6-6CA91E6427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D5B0EE-541F-C54C-B03D-3238580FC3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C60694A-DDB2-BB46-9E67-78A7E41984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137472-B178-E041-808A-885B9EDC26B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3F3D22-78F0-4741-9FD5-3D7C5BEE22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2B5782-CA4A-3A4A-964A-30C13BFE1C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A57B4D-D421-C64F-8D0D-582B010CA0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A69AF3-35BE-7745-97D9-A8CAA4C9F2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BEDD4A6A-F5D7-CC46-831A-D025367F9E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FC0F455-8F00-A94A-980B-2174E1C043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70591AE-FA2A-8C48-9BF2-49E6DECA821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CC42978-6E3F-014F-A5C0-A94D6CB6DB7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8735F93F-E571-C848-B25C-370F428C408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9404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046"/>
            <a:ext cx="7886700" cy="1325563"/>
          </a:xfrm>
        </p:spPr>
        <p:txBody>
          <a:bodyPr>
            <a:normAutofit/>
          </a:bodyPr>
          <a:lstStyle/>
          <a:p>
            <a:br>
              <a:rPr lang="en-US" sz="2700" dirty="0">
                <a:solidFill>
                  <a:srgbClr val="000000"/>
                </a:solidFill>
                <a:ea typeface="+mj-lt"/>
                <a:cs typeface="+mj-lt"/>
              </a:rPr>
            </a:br>
            <a:r>
              <a:rPr lang="en-US" sz="2700" dirty="0">
                <a:ea typeface="+mj-lt"/>
                <a:cs typeface="+mj-lt"/>
              </a:rPr>
              <a:t>Enroute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b="1">
                <a:ea typeface="+mn-lt"/>
                <a:cs typeface="+mn-lt"/>
              </a:rPr>
              <a:t>If you have interim stops on the way to your final destination check for: </a:t>
            </a:r>
            <a:endParaRPr lang="en-US">
              <a:ea typeface="+mn-lt"/>
              <a:cs typeface="+mn-lt"/>
            </a:endParaRPr>
          </a:p>
          <a:p>
            <a:r>
              <a:rPr lang="en-US">
                <a:cs typeface="Calibri"/>
              </a:rPr>
              <a:t>Tires/wheels: are there any flats or tires leaking air? Look for signs of hub oil on wheels and check tires/wheels for excessive heat. </a:t>
            </a:r>
          </a:p>
          <a:p>
            <a:r>
              <a:rPr lang="en-US">
                <a:ea typeface="+mn-lt"/>
                <a:cs typeface="+mn-lt"/>
              </a:rPr>
              <a:t>Lights</a:t>
            </a:r>
          </a:p>
          <a:p>
            <a:r>
              <a:rPr lang="en-US">
                <a:ea typeface="+mn-lt"/>
                <a:cs typeface="+mn-lt"/>
              </a:rPr>
              <a:t>Leaks (oil, coolant, etc.)</a:t>
            </a:r>
          </a:p>
          <a:p>
            <a:r>
              <a:rPr lang="en-US">
                <a:ea typeface="+mn-lt"/>
                <a:cs typeface="+mn-lt"/>
              </a:rPr>
              <a:t>Verify all compartments are closed</a:t>
            </a:r>
          </a:p>
          <a:p>
            <a:r>
              <a:rPr lang="en-US">
                <a:ea typeface="+mn-lt"/>
                <a:cs typeface="+mn-lt"/>
              </a:rPr>
              <a:t>Check for damage</a:t>
            </a:r>
          </a:p>
          <a:p>
            <a:r>
              <a:rPr lang="en-US">
                <a:ea typeface="+mn-lt"/>
                <a:cs typeface="+mn-lt"/>
              </a:rPr>
              <a:t>Note obstacles to pulling out/backing out </a:t>
            </a: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70BD6D-6EC2-AC48-B9A9-7F785A901D8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391C70-3E4A-B44C-9B2D-B8E9ED3E398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BAEC2A-4BAA-2C48-9FD3-3438A887023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5092F8-8D42-2349-B2ED-9FE50C2B208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92C6F5-5384-4B45-9172-D21D3DA728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B547E8-33F4-BC45-A7FA-7B55C08254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9BC4CE5-D6AD-B94E-8B02-307A4F709F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353360-3343-5344-B717-C4C31E2D97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0F8978-F976-8544-9C65-86FC37D31E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23A405-824D-0648-96A1-89F7DB54E2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5D858-C7B3-C24E-A444-D999B3F0F55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296DC5-572D-3441-8DB9-55DD861FE07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20F522E9-462E-8C4C-9489-52AA7AA7F8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31846D0-5A0B-8F46-B576-AA73DDAB67B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0621624B-D92E-1649-B42E-39512E6EC69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9B661DEA-0CCF-024F-BFC5-41F2F921DED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D4C1456F-0A52-2449-A57A-CFF3DE4CC4C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6768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Knowing the weight of your vehicle is important to safety. Roads and other road structures (such as parking lots) are built to handle maximum weights. There is a significant weight difference between large trucks and buses and other vehicles on the road, which means there are greater consequences with there is an accident.</a:t>
            </a:r>
          </a:p>
          <a:p>
            <a:r>
              <a:rPr lang="en-US" sz="1800">
                <a:cs typeface="Calibri"/>
              </a:rPr>
              <a:t>GVW - Gross vehicle weight. The greater of the unloaded weight of a vehicle plus the weight of the load; or the value specified by the manufacturer as the maximum gross weight or gross vehicle weight rating (GVWR).</a:t>
            </a:r>
          </a:p>
          <a:p>
            <a:r>
              <a:rPr lang="en-US" sz="1800">
                <a:cs typeface="Calibri"/>
              </a:rPr>
              <a:t>GVWR - Gross vehicle weight rating. Means the value specified by the vehicle manufacturer as the loaded weight of a single motor vehicle.</a:t>
            </a:r>
          </a:p>
          <a:p>
            <a:r>
              <a:rPr lang="en-US" sz="1800">
                <a:cs typeface="Calibri"/>
              </a:rPr>
              <a:t>Axle Weight = The weight transmitted to the ground by one axle or one set of axles. </a:t>
            </a:r>
          </a:p>
          <a:p>
            <a:pPr marL="0" indent="0">
              <a:buNone/>
            </a:pPr>
            <a:endParaRPr lang="en-US" sz="1400">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and </a:t>
            </a:r>
            <a:r>
              <a:rPr lang="en-US" sz="1400" i="1">
                <a:cs typeface="Calibri"/>
                <a:hlinkClick r:id="rId4"/>
              </a:rPr>
              <a:t>Minnesota Commercial Truck and Passenger Regulations, 2021</a:t>
            </a:r>
            <a:endParaRPr lang="en-US" sz="1400" i="1">
              <a:cs typeface="Calibri"/>
            </a:endParaRPr>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87EA5E-4780-854B-B7AC-6AE0FF12CA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E17314-5557-B948-9CE3-97202EBB06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C46A98-EFC5-954F-86B6-88208DD58BB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3A5DD2E3-4125-2946-8796-55524A2824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079494-8280-484F-A628-151E9BFB5E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5BDC2F40-211B-9D4D-AC69-1A1FE1495AC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B848A503-C4D0-A84C-A877-2A1AED80348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CEAEB3B7-CCB2-6542-8522-B73D57D7936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40762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700" dirty="0">
                <a:solidFill>
                  <a:srgbClr val="000000"/>
                </a:solidFill>
                <a:ea typeface="+mj-lt"/>
                <a:cs typeface="+mj-lt"/>
              </a:rPr>
            </a:br>
            <a:r>
              <a:rPr lang="en-US" sz="2700" dirty="0">
                <a:ea typeface="+mj-lt"/>
                <a:cs typeface="+mj-lt"/>
              </a:rPr>
              <a:t>Post-Trip Inspections (Referred to as Vehicle Inspections in the CDL Manual)</a:t>
            </a:r>
            <a:endParaRPr lang="en-US" sz="2700" dirty="0">
              <a:solidFill>
                <a:srgbClr val="000000"/>
              </a:solidFill>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sz="1900">
                <a:ea typeface="+mn-lt"/>
                <a:cs typeface="+mn-lt"/>
              </a:rPr>
              <a:t>At the end of your trip, you may need to document your trip and any defects discovered during your pre-trip, enroute or post-trip inspection on a Driver Vehicle Inspection Report (DVIR). This varies by industry and agency. </a:t>
            </a:r>
            <a:endParaRPr lang="en-US" sz="1900">
              <a:cs typeface="Calibri"/>
            </a:endParaRPr>
          </a:p>
          <a:p>
            <a:r>
              <a:rPr lang="en-US" sz="1900">
                <a:ea typeface="+mn-lt"/>
                <a:cs typeface="+mn-lt"/>
              </a:rPr>
              <a:t>At a minimum you would note the condition of the following on your report: </a:t>
            </a:r>
          </a:p>
          <a:p>
            <a:pPr lvl="1"/>
            <a:r>
              <a:rPr lang="en-US">
                <a:ea typeface="+mn-lt"/>
                <a:cs typeface="+mn-lt"/>
              </a:rPr>
              <a:t>Service Brake</a:t>
            </a:r>
          </a:p>
          <a:p>
            <a:pPr lvl="1"/>
            <a:r>
              <a:rPr lang="en-US">
                <a:ea typeface="+mn-lt"/>
                <a:cs typeface="+mn-lt"/>
              </a:rPr>
              <a:t>Parking Brake</a:t>
            </a:r>
            <a:endParaRPr lang="en-US">
              <a:cs typeface="Calibri"/>
            </a:endParaRPr>
          </a:p>
          <a:p>
            <a:pPr lvl="1"/>
            <a:r>
              <a:rPr lang="en-US">
                <a:ea typeface="+mn-lt"/>
                <a:cs typeface="+mn-lt"/>
              </a:rPr>
              <a:t>Steering Mechanism</a:t>
            </a:r>
            <a:endParaRPr lang="en-US">
              <a:cs typeface="Calibri"/>
            </a:endParaRPr>
          </a:p>
          <a:p>
            <a:pPr lvl="1"/>
            <a:r>
              <a:rPr lang="en-US">
                <a:ea typeface="+mn-lt"/>
                <a:cs typeface="+mn-lt"/>
              </a:rPr>
              <a:t>Lighting Devices &amp; Reflectors</a:t>
            </a:r>
            <a:endParaRPr lang="en-US">
              <a:cs typeface="Calibri"/>
            </a:endParaRPr>
          </a:p>
          <a:p>
            <a:pPr lvl="1"/>
            <a:r>
              <a:rPr lang="en-US">
                <a:ea typeface="+mn-lt"/>
                <a:cs typeface="+mn-lt"/>
              </a:rPr>
              <a:t>Tires</a:t>
            </a:r>
            <a:endParaRPr lang="en-US">
              <a:cs typeface="Calibri"/>
            </a:endParaRPr>
          </a:p>
          <a:p>
            <a:pPr lvl="1"/>
            <a:r>
              <a:rPr lang="en-US">
                <a:ea typeface="+mn-lt"/>
                <a:cs typeface="+mn-lt"/>
              </a:rPr>
              <a:t>Wheels &amp; Rims</a:t>
            </a:r>
            <a:endParaRPr lang="en-US">
              <a:cs typeface="Calibri"/>
            </a:endParaRPr>
          </a:p>
          <a:p>
            <a:pPr lvl="1"/>
            <a:r>
              <a:rPr lang="en-US">
                <a:ea typeface="+mn-lt"/>
                <a:cs typeface="+mn-lt"/>
              </a:rPr>
              <a:t>Mirrors</a:t>
            </a:r>
            <a:endParaRPr lang="en-US">
              <a:cs typeface="Calibri"/>
            </a:endParaRPr>
          </a:p>
          <a:p>
            <a:pPr lvl="1"/>
            <a:r>
              <a:rPr lang="en-US">
                <a:ea typeface="+mn-lt"/>
                <a:cs typeface="+mn-lt"/>
              </a:rPr>
              <a:t>Horn</a:t>
            </a:r>
            <a:endParaRPr lang="en-US">
              <a:cs typeface="Calibri"/>
            </a:endParaRPr>
          </a:p>
          <a:p>
            <a:pPr lvl="1"/>
            <a:r>
              <a:rPr lang="en-US">
                <a:ea typeface="+mn-lt"/>
                <a:cs typeface="+mn-lt"/>
              </a:rPr>
              <a:t>Windshield Wipers</a:t>
            </a:r>
            <a:endParaRPr lang="en-US">
              <a:cs typeface="Calibri"/>
            </a:endParaRPr>
          </a:p>
          <a:p>
            <a:pPr lvl="1"/>
            <a:r>
              <a:rPr lang="en-US">
                <a:ea typeface="+mn-lt"/>
                <a:cs typeface="+mn-lt"/>
              </a:rPr>
              <a:t>Emergency Equipment</a:t>
            </a:r>
            <a:endParaRPr lang="en-US">
              <a:cs typeface="Calibri"/>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80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0B1B9C-D4DC-E041-8511-A9BB64641B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41F886D-5609-DE49-8C3D-02AC63A416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FC93E6-6533-594D-9E54-012078C280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DAC615-78C6-E146-BF99-D132D24C57A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8FE5C2-C90A-A644-B37A-5FBE7F907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C8221AB-2F06-7948-AA0A-118A7866BE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D78ADA-E4A8-6240-AA20-AC0FB3765B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CD1965-CFBA-8A4C-8639-F86A0DC614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07A0E6-F088-564B-999B-36F93E01DA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5A8948-C6FC-4A48-A7EB-C3FBF18F4C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F96F6C-B71A-D24E-96BA-5B3A28673E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7973E5-7286-444B-A526-4DC510F9E3B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AD7F3C82-B57B-7E45-AD81-C77A8E3F9B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24368B-9E56-0046-85CB-820B8EBAB90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24966026-C0BE-D346-BEFA-B76048183BF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CD8C856-1D80-1549-8A82-17C647EEB3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147E9246-AD5E-E34E-A214-F489F930412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925795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682-0F34-4408-B2AF-CCDC3D581E82}"/>
              </a:ext>
            </a:extLst>
          </p:cNvPr>
          <p:cNvSpPr>
            <a:spLocks noGrp="1"/>
          </p:cNvSpPr>
          <p:nvPr>
            <p:ph type="title"/>
          </p:nvPr>
        </p:nvSpPr>
        <p:spPr/>
        <p:txBody>
          <a:bodyPr/>
          <a:lstStyle/>
          <a:p>
            <a:r>
              <a:rPr lang="en-US">
                <a:cs typeface="Calibri Light"/>
              </a:rPr>
              <a:t>Cycling Accessible Lifts</a:t>
            </a:r>
            <a:endParaRPr lang="en-US"/>
          </a:p>
        </p:txBody>
      </p:sp>
      <p:pic>
        <p:nvPicPr>
          <p:cNvPr id="8" name="Online Media 7" title="How to Operate a Wheelchair Lift">
            <a:hlinkClick r:id="" action="ppaction://media"/>
            <a:extLst>
              <a:ext uri="{FF2B5EF4-FFF2-40B4-BE49-F238E27FC236}">
                <a16:creationId xmlns:a16="http://schemas.microsoft.com/office/drawing/2014/main" id="{A2C877C6-2EF4-4786-9A90-F676FA32CE10}"/>
              </a:ext>
            </a:extLst>
          </p:cNvPr>
          <p:cNvPicPr>
            <a:picLocks noGrp="1" noRot="1" noChangeAspect="1"/>
          </p:cNvPicPr>
          <p:nvPr>
            <p:ph idx="1"/>
            <a:videoFile r:link="rId1"/>
          </p:nvPr>
        </p:nvPicPr>
        <p:blipFill>
          <a:blip r:embed="rId3"/>
          <a:stretch>
            <a:fillRect/>
          </a:stretch>
        </p:blipFill>
        <p:spPr>
          <a:xfrm>
            <a:off x="1490663" y="2344738"/>
            <a:ext cx="5570537" cy="3148012"/>
          </a:xfrm>
        </p:spPr>
      </p:pic>
      <p:sp>
        <p:nvSpPr>
          <p:cNvPr id="4" name="Slide Number Placeholder 3">
            <a:extLst>
              <a:ext uri="{FF2B5EF4-FFF2-40B4-BE49-F238E27FC236}">
                <a16:creationId xmlns:a16="http://schemas.microsoft.com/office/drawing/2014/main" id="{A273FB66-7BCC-41E2-AA7B-8E614F13F8C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81</a:t>
            </a:fld>
            <a:endParaRPr lang="en-US"/>
          </a:p>
        </p:txBody>
      </p:sp>
      <p:sp>
        <p:nvSpPr>
          <p:cNvPr id="7" name="Oval 6">
            <a:extLst>
              <a:ext uri="{FF2B5EF4-FFF2-40B4-BE49-F238E27FC236}">
                <a16:creationId xmlns:a16="http://schemas.microsoft.com/office/drawing/2014/main" id="{F67E6570-A232-114B-92C6-A8FE818811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99257E1-80EB-514F-B756-D19371066DE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516F26-6C92-C14A-B2DB-983E3A8E09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12138D-CCD9-0540-A6D3-31FB75297E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19C23B9-1E39-2A4A-AD18-2148D7CD7D7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Content Placeholder 3">
            <a:extLst>
              <a:ext uri="{FF2B5EF4-FFF2-40B4-BE49-F238E27FC236}">
                <a16:creationId xmlns:a16="http://schemas.microsoft.com/office/drawing/2014/main" id="{E3B5DE11-AF10-4772-9D5A-F54382CA1EC2}"/>
              </a:ext>
            </a:extLst>
          </p:cNvPr>
          <p:cNvSpPr txBox="1">
            <a:spLocks/>
          </p:cNvSpPr>
          <p:nvPr/>
        </p:nvSpPr>
        <p:spPr bwMode="auto">
          <a:xfrm>
            <a:off x="628650" y="1825625"/>
            <a:ext cx="788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cs typeface="Calibri"/>
              </a:rPr>
              <a:t>Video: </a:t>
            </a:r>
            <a:r>
              <a:rPr lang="en-US" dirty="0">
                <a:cs typeface="Calibri"/>
                <a:hlinkClick r:id="rId4"/>
              </a:rPr>
              <a:t>How to Operate a Wheelchair Lift. </a:t>
            </a:r>
            <a:r>
              <a:rPr lang="en-US" dirty="0">
                <a:cs typeface="Calibri"/>
              </a:rPr>
              <a:t>Braun—15:47 minutes</a:t>
            </a:r>
          </a:p>
        </p:txBody>
      </p:sp>
    </p:spTree>
    <p:extLst>
      <p:ext uri="{BB962C8B-B14F-4D97-AF65-F5344CB8AC3E}">
        <p14:creationId xmlns:p14="http://schemas.microsoft.com/office/powerpoint/2010/main" val="3377932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682-0F34-4408-B2AF-CCDC3D581E82}"/>
              </a:ext>
            </a:extLst>
          </p:cNvPr>
          <p:cNvSpPr>
            <a:spLocks noGrp="1"/>
          </p:cNvSpPr>
          <p:nvPr>
            <p:ph type="title"/>
          </p:nvPr>
        </p:nvSpPr>
        <p:spPr/>
        <p:txBody>
          <a:bodyPr/>
          <a:lstStyle/>
          <a:p>
            <a:r>
              <a:rPr lang="en-US">
                <a:cs typeface="Calibri Light"/>
              </a:rPr>
              <a:t>Cycling Accessible Lifts</a:t>
            </a:r>
            <a:endParaRPr lang="en-US"/>
          </a:p>
        </p:txBody>
      </p:sp>
      <p:sp>
        <p:nvSpPr>
          <p:cNvPr id="5" name="Content Placeholder 4">
            <a:extLst>
              <a:ext uri="{FF2B5EF4-FFF2-40B4-BE49-F238E27FC236}">
                <a16:creationId xmlns:a16="http://schemas.microsoft.com/office/drawing/2014/main" id="{16D2B128-49FD-4AFC-9366-2514FA927335}"/>
              </a:ext>
            </a:extLst>
          </p:cNvPr>
          <p:cNvSpPr>
            <a:spLocks noGrp="1"/>
          </p:cNvSpPr>
          <p:nvPr>
            <p:ph idx="1"/>
          </p:nvPr>
        </p:nvSpPr>
        <p:spPr/>
        <p:txBody>
          <a:bodyPr/>
          <a:lstStyle/>
          <a:p>
            <a:r>
              <a:rPr lang="en-US">
                <a:ea typeface="+mn-lt"/>
                <a:cs typeface="+mn-lt"/>
              </a:rPr>
              <a:t>Cycle the lift or ramp, checking for smooth operation</a:t>
            </a:r>
            <a:endParaRPr lang="en-US">
              <a:cs typeface="Calibri" panose="020F0502020204030204"/>
            </a:endParaRPr>
          </a:p>
          <a:p>
            <a:r>
              <a:rPr lang="en-US">
                <a:ea typeface="+mn-lt"/>
                <a:cs typeface="+mn-lt"/>
              </a:rPr>
              <a:t>Inspect the securement system, including floor tracks, anchorages, straps/tie-downs, seat belts and folding seats to ensure necessary components are present and functional</a:t>
            </a:r>
            <a:endParaRPr lang="en-US"/>
          </a:p>
          <a:p>
            <a:pPr marL="0" indent="0" algn="ctr">
              <a:buNone/>
            </a:pPr>
            <a:endParaRPr lang="en-US" i="1">
              <a:ea typeface="+mn-lt"/>
              <a:cs typeface="+mn-lt"/>
            </a:endParaRPr>
          </a:p>
          <a:p>
            <a:pPr marL="0" indent="0">
              <a:buNone/>
            </a:pPr>
            <a:r>
              <a:rPr lang="en-US" i="1">
                <a:ea typeface="+mn-lt"/>
                <a:cs typeface="+mn-lt"/>
              </a:rPr>
              <a:t>* If lift is not operational, check with dispatch to determine </a:t>
            </a:r>
            <a:br>
              <a:rPr lang="en-US" i="1">
                <a:ea typeface="+mn-lt"/>
                <a:cs typeface="+mn-lt"/>
              </a:rPr>
            </a:br>
            <a:r>
              <a:rPr lang="en-US" i="1">
                <a:ea typeface="+mn-lt"/>
                <a:cs typeface="+mn-lt"/>
              </a:rPr>
              <a:t>if you must change buses</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A273FB66-7BCC-41E2-AA7B-8E614F13F8C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82</a:t>
            </a:fld>
            <a:endParaRPr lang="en-US"/>
          </a:p>
        </p:txBody>
      </p:sp>
      <p:sp>
        <p:nvSpPr>
          <p:cNvPr id="8" name="Oval 7">
            <a:extLst>
              <a:ext uri="{FF2B5EF4-FFF2-40B4-BE49-F238E27FC236}">
                <a16:creationId xmlns:a16="http://schemas.microsoft.com/office/drawing/2014/main" id="{0652B204-8DF4-7043-90BE-A8B43E86B0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21D3772-8CDC-3949-ABF8-7084F76594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4BB5D1F-A0A1-E245-A36D-6BBD786E4B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14DB96-9272-9C40-81F2-9478AFBF2E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B9A278A-CCBA-984B-A654-E7026BF1229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C342A921-01E2-3B4B-9635-566333E288B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143116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55963" y="3296199"/>
            <a:ext cx="6858000" cy="845496"/>
          </a:xfrm>
        </p:spPr>
        <p:txBody>
          <a:bodyPr/>
          <a:lstStyle/>
          <a:p>
            <a:r>
              <a:rPr lang="en-US" b="0">
                <a:ea typeface="+mj-lt"/>
                <a:cs typeface="+mj-lt"/>
              </a:rPr>
              <a:t>Unit 2.3 Distracted Driving</a:t>
            </a:r>
            <a:br>
              <a:rPr lang="en-US" b="0">
                <a:ea typeface="+mj-lt"/>
                <a:cs typeface="+mj-lt"/>
              </a:rPr>
            </a:br>
            <a:endParaRPr lang="en-US" sz="1500">
              <a:cs typeface="Calibri Light"/>
            </a:endParaRPr>
          </a:p>
          <a:p>
            <a:endParaRPr lang="en-US" b="0">
              <a:cs typeface="Calibri Light"/>
            </a:endParaRPr>
          </a:p>
        </p:txBody>
      </p:sp>
      <p:sp>
        <p:nvSpPr>
          <p:cNvPr id="13" name="Oval 12">
            <a:extLst>
              <a:ext uri="{FF2B5EF4-FFF2-40B4-BE49-F238E27FC236}">
                <a16:creationId xmlns:a16="http://schemas.microsoft.com/office/drawing/2014/main" id="{742EBA9B-93AE-CD45-A3AE-E013C2A055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8F2071-A07D-1144-B6C6-362D5C220E8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9E6F8E-2D44-F842-8C9F-6BC39A042D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DA0E20-2527-114B-A537-96DA8E6592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219546-3786-C448-B7AA-3F5FC7C20E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9F9040-19D9-A648-95E8-90D86206C4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440CDEE-65E3-334B-809F-4FA65132472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38A6E7-74E7-384F-B984-5E81E5DEE4B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7B9F75-9E2F-7946-88C4-3BCC890B6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C435ED1-7923-3F4B-B1A9-4F06493D44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A75E44D-3812-D34B-8E13-F7E6407768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815561-78E0-564D-9F5D-D9B1993E71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A20A47-7F33-CE41-B994-993D1F7FBE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9CDFC91-0AA4-5D40-99A1-CB667E8AFC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4740D8-E68A-C642-9B90-9D696C65CD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F69933-CFE6-2D44-976B-AAD16CDD37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A05E03-FDCF-6249-83BE-DE89BEE69F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FAA5C6-DF46-5042-B9D2-B7B94EB91E8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4B4AC037-E0B1-3A40-A7ED-4813A0105B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015825-C50B-4D4F-9151-254F984F595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6CB6DC3D-52A6-9046-AEDB-E939864FFB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A8F0782C-20AD-FF4F-838E-FB61D7C14DE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5DCF3FE7-649F-8D4B-8769-ED7EE6D5BFD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671D25B3-C1C5-7246-8FF1-D7B3C15720CB}"/>
              </a:ext>
            </a:extLst>
          </p:cNvPr>
          <p:cNvSpPr txBox="1"/>
          <p:nvPr/>
        </p:nvSpPr>
        <p:spPr>
          <a:xfrm>
            <a:off x="1721530" y="6345191"/>
            <a:ext cx="5721118" cy="276999"/>
          </a:xfrm>
          <a:prstGeom prst="rect">
            <a:avLst/>
          </a:prstGeom>
          <a:noFill/>
        </p:spPr>
        <p:txBody>
          <a:bodyPr wrap="none" rtlCol="0">
            <a:spAutoFit/>
          </a:bodyPr>
          <a:lstStyle/>
          <a:p>
            <a:r>
              <a:rPr lang="en-US" sz="1200" i="1"/>
              <a:t>This unit satisfies FMCSA’s ELDT requirements for units A1.2.3, BA1.2.3, B1.2.3, and C1.13</a:t>
            </a:r>
          </a:p>
        </p:txBody>
      </p:sp>
    </p:spTree>
    <p:extLst>
      <p:ext uri="{BB962C8B-B14F-4D97-AF65-F5344CB8AC3E}">
        <p14:creationId xmlns:p14="http://schemas.microsoft.com/office/powerpoint/2010/main" val="824040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b="1"/>
              <a:t>FMCSRs prohibit the use of cellphones and texting while driving</a:t>
            </a:r>
            <a:endParaRPr lang="en-US"/>
          </a:p>
          <a:p>
            <a:pPr marL="342900" indent="-342900"/>
            <a:r>
              <a:rPr lang="en-US">
                <a:ea typeface="+mn-lt"/>
                <a:cs typeface="+mn-lt"/>
              </a:rPr>
              <a:t>The rule applies to interstate truck and bus drivers and drivers who transport </a:t>
            </a:r>
            <a:r>
              <a:rPr lang="en-US" err="1">
                <a:ea typeface="+mn-lt"/>
                <a:cs typeface="+mn-lt"/>
              </a:rPr>
              <a:t>placardable</a:t>
            </a:r>
            <a:r>
              <a:rPr lang="en-US">
                <a:ea typeface="+mn-lt"/>
                <a:cs typeface="+mn-lt"/>
              </a:rPr>
              <a:t> quantities of hazardous materials.</a:t>
            </a:r>
            <a:endParaRPr lang="en-US">
              <a:cs typeface="Calibri" panose="020F0502020204030204"/>
            </a:endParaRPr>
          </a:p>
          <a:p>
            <a:pPr marL="0" indent="0">
              <a:buNone/>
            </a:pPr>
            <a:endParaRPr lang="en-US">
              <a:cs typeface="Calibri" panose="020F0502020204030204"/>
            </a:endParaRPr>
          </a:p>
          <a:p>
            <a:pPr marL="0" indent="0">
              <a:buNone/>
            </a:pPr>
            <a:r>
              <a:rPr lang="en-US" b="1">
                <a:ea typeface="+mn-lt"/>
                <a:cs typeface="+mn-lt"/>
              </a:rPr>
              <a:t>What’s prohibited: </a:t>
            </a:r>
          </a:p>
          <a:p>
            <a:pPr marL="342900" indent="-342900"/>
            <a:r>
              <a:rPr lang="en-US">
                <a:ea typeface="+mn-lt"/>
                <a:cs typeface="+mn-lt"/>
              </a:rPr>
              <a:t>Texting, defined as entering alphanumeric text into, or reading text from, an electronic device. This includes, but is not limited to, short message service, e-mailing, instant messaging, a command or request to access a Web page, or pressing more than a single button to initiate or terminate a voice communication using a mobile phone or engaging in any other form of electronic text retrieval or entry, for present or future communication.</a:t>
            </a:r>
            <a:endParaRPr lang="en-US">
              <a:cs typeface="Calibri"/>
            </a:endParaRPr>
          </a:p>
        </p:txBody>
      </p:sp>
      <p:sp>
        <p:nvSpPr>
          <p:cNvPr id="2" name="Slide Number Placeholder 1">
            <a:extLst>
              <a:ext uri="{FF2B5EF4-FFF2-40B4-BE49-F238E27FC236}">
                <a16:creationId xmlns:a16="http://schemas.microsoft.com/office/drawing/2014/main" id="{B8A38857-C760-A642-BA3F-49CCC0FEE96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84</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235B4D-4470-404F-B279-4CAB31F3E9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2DB4C2-7DE0-D74D-A03B-499704FDFC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AD1762-8F38-5B4A-BBCC-E5C74C7310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65A4F9B-02CE-8D42-A294-E648EE529D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C9E7BF-1C09-A340-A111-7B284D52C6B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7A2035-DE50-9444-8C74-17801510E8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F9722F-8174-CA4A-AC91-9A46634BA4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E28E92-9FD6-CF4F-AE70-63C87230050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0D81A7C-4742-4843-96DD-BCBC1E8DC6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68B917-7D79-A648-B71C-FEAD4481E49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AD02BF8-7A56-144E-B2C0-E464317531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0DDFB30-84B3-C04A-B1AC-3430E9AC8B1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67FE3B-1882-A046-AC5B-61F8355C40A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D860E6C-130C-ED45-97FC-8477B26306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0833B55-D218-B04A-AB69-A50DEDA1549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D7259CF5-E5AE-E44D-A662-B1B5BE369E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CA5E94-D9BC-5442-A90A-6A50B390079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DEDB2C66-C1A7-F74F-B95E-2C114458C1D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1B54E66A-94D3-7743-AC60-785DCCFB02F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8B79C874-90AF-D647-B03E-BBF1AF38036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415960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400" b="1"/>
              <a:t>FMCSRs prohibit the use of cellphones and texting while driving</a:t>
            </a:r>
            <a:endParaRPr lang="en-US" sz="2400"/>
          </a:p>
          <a:p>
            <a:pPr marL="0" indent="0">
              <a:buNone/>
            </a:pPr>
            <a:r>
              <a:rPr lang="en-US" sz="2400">
                <a:ea typeface="+mn-lt"/>
                <a:cs typeface="+mn-lt"/>
              </a:rPr>
              <a:t>This </a:t>
            </a:r>
            <a:r>
              <a:rPr lang="en-US" sz="2400" u="sng">
                <a:ea typeface="+mn-lt"/>
                <a:cs typeface="+mn-lt"/>
                <a:hlinkClick r:id="rId2"/>
              </a:rPr>
              <a:t>rule</a:t>
            </a:r>
            <a:r>
              <a:rPr lang="en-US" sz="2400">
                <a:ea typeface="+mn-lt"/>
                <a:cs typeface="+mn-lt"/>
              </a:rPr>
              <a:t> restricts a CMV driver from reaching for or holding a mobile phone to conduct a voice communication, as well as dialing by pressing more than a single button. CMV drivers who use a mobile phone while driving can only operate a hands-free phone located in close proximity.</a:t>
            </a:r>
          </a:p>
        </p:txBody>
      </p:sp>
      <p:sp>
        <p:nvSpPr>
          <p:cNvPr id="2" name="Slide Number Placeholder 1">
            <a:extLst>
              <a:ext uri="{FF2B5EF4-FFF2-40B4-BE49-F238E27FC236}">
                <a16:creationId xmlns:a16="http://schemas.microsoft.com/office/drawing/2014/main" id="{FFC0389B-5C1D-1D46-9DDF-46406A0C83A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85</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CC93FC-A2BB-4A43-8FB5-03552999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9EBFE2-A605-3F47-9D0C-2B8E52A45F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126D1D-D8A3-F944-A95C-652453492B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449457-0E73-7446-8AF3-E63B000A62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E3055D-83A8-CD47-B6D2-C97927E59F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551A5A-602A-3146-ADF6-2326114A3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37997-3882-0140-A89F-4F6F0E32D2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24C6B2-21CE-5642-93E9-E27E667E1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8A572E-BB25-9349-A37C-FB6CBDF99A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B22125-D12B-BA4C-9BFC-33DD600677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273746-7F47-8C4C-9A5F-1422F954FB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286434-3CF5-4C43-81AC-AD7187ABF66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1FEDBD-575F-0644-AA9B-E6EC2CC575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3864D7-092E-B044-9F56-0B8591528B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08CB8C-770B-5A42-852A-1693EF0242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345FB0FF-9EDD-D64D-96D0-8949E63520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EB13C79-8A9B-5A47-8CAF-C4F389B007D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774344DF-8C79-D04A-8C93-B2B4BB5444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531F5EB4-587F-6149-8C20-A35B125D514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EB95AF2-826F-9849-9BA6-D25F6362647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069817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400" b="1">
                <a:ea typeface="+mn-lt"/>
                <a:cs typeface="+mn-lt"/>
              </a:rPr>
              <a:t>What happens if a driver is caught using a hand-held phone or texting while driving?</a:t>
            </a:r>
            <a:endParaRPr lang="en-US" sz="2400" b="1"/>
          </a:p>
          <a:p>
            <a:pPr marL="0" indent="0">
              <a:buNone/>
            </a:pPr>
            <a:r>
              <a:rPr lang="en-US" sz="2400">
                <a:ea typeface="+mn-lt"/>
                <a:cs typeface="+mn-lt"/>
              </a:rPr>
              <a:t>The </a:t>
            </a:r>
            <a:r>
              <a:rPr lang="en-US" sz="2400" u="sng">
                <a:ea typeface="+mn-lt"/>
                <a:cs typeface="+mn-lt"/>
                <a:hlinkClick r:id="rId2"/>
              </a:rPr>
              <a:t>rule imposes sanctions</a:t>
            </a:r>
            <a:r>
              <a:rPr lang="en-US" sz="2400">
                <a:ea typeface="+mn-lt"/>
                <a:cs typeface="+mn-lt"/>
              </a:rPr>
              <a:t> for driver offenses, including civil penalties up to $2,750 and driver disqualification for multiple offenses. Motor carriers are also prohibited from requiring or allowing their drivers to text or use a hand-held mobile phone while driving and may be subject to civil penalties up to $11,000. Violations will impact SMS results. Texting and calling on a hand-held phone carry the maximum violation severity weighting.</a:t>
            </a:r>
            <a:endParaRPr lang="en-US" sz="2400"/>
          </a:p>
          <a:p>
            <a:pPr marL="0" indent="0">
              <a:buNone/>
            </a:pPr>
            <a:br>
              <a:rPr lang="en-US"/>
            </a:br>
            <a:endParaRPr lang="en-US"/>
          </a:p>
        </p:txBody>
      </p:sp>
      <p:sp>
        <p:nvSpPr>
          <p:cNvPr id="2" name="Slide Number Placeholder 1">
            <a:extLst>
              <a:ext uri="{FF2B5EF4-FFF2-40B4-BE49-F238E27FC236}">
                <a16:creationId xmlns:a16="http://schemas.microsoft.com/office/drawing/2014/main" id="{FFC0389B-5C1D-1D46-9DDF-46406A0C83A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86</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CC93FC-A2BB-4A43-8FB5-03552999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9EBFE2-A605-3F47-9D0C-2B8E52A45F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126D1D-D8A3-F944-A95C-652453492B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449457-0E73-7446-8AF3-E63B000A62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E3055D-83A8-CD47-B6D2-C97927E59F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551A5A-602A-3146-ADF6-2326114A3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37997-3882-0140-A89F-4F6F0E32D2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24C6B2-21CE-5642-93E9-E27E667E1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8A572E-BB25-9349-A37C-FB6CBDF99A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B22125-D12B-BA4C-9BFC-33DD600677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273746-7F47-8C4C-9A5F-1422F954FB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286434-3CF5-4C43-81AC-AD7187ABF66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1FEDBD-575F-0644-AA9B-E6EC2CC575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3864D7-092E-B044-9F56-0B8591528B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08CB8C-770B-5A42-852A-1693EF0242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345FB0FF-9EDD-D64D-96D0-8949E63520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EB13C79-8A9B-5A47-8CAF-C4F389B007D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774344DF-8C79-D04A-8C93-B2B4BB5444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531F5EB4-587F-6149-8C20-A35B125D514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EB95AF2-826F-9849-9BA6-D25F6362647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531267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800" b="1"/>
              <a:t>Types of Distractions</a:t>
            </a:r>
          </a:p>
          <a:p>
            <a:r>
              <a:rPr lang="en-US" sz="2800"/>
              <a:t>Visual Distractions: Takes eyes off the road</a:t>
            </a:r>
          </a:p>
          <a:p>
            <a:r>
              <a:rPr lang="en-US" sz="2800"/>
              <a:t>Manual Distractions: Takes hands off the wheel</a:t>
            </a:r>
          </a:p>
          <a:p>
            <a:r>
              <a:rPr lang="en-US" sz="2800"/>
              <a:t>Cognitive Distractions: Takes mind away from safe operation</a:t>
            </a:r>
          </a:p>
          <a:p>
            <a:pPr marL="0" indent="0">
              <a:buNone/>
            </a:pPr>
            <a:endParaRPr lang="en-US" sz="2800"/>
          </a:p>
          <a:p>
            <a:pPr marL="0" indent="0" algn="ctr">
              <a:buNone/>
            </a:pPr>
            <a:r>
              <a:rPr lang="en-US" sz="2800"/>
              <a:t>Simply put…</a:t>
            </a:r>
          </a:p>
          <a:p>
            <a:pPr marL="0" indent="0" algn="ctr">
              <a:buNone/>
            </a:pPr>
            <a:r>
              <a:rPr lang="en-US" sz="2800" u="sng"/>
              <a:t>Anything</a:t>
            </a:r>
            <a:r>
              <a:rPr lang="en-US" sz="2800"/>
              <a:t> that takes your eyes off the road is a distraction.</a:t>
            </a:r>
            <a:endParaRPr lang="en-US" sz="2800" u="sng"/>
          </a:p>
        </p:txBody>
      </p:sp>
      <p:sp>
        <p:nvSpPr>
          <p:cNvPr id="2" name="Slide Number Placeholder 1">
            <a:extLst>
              <a:ext uri="{FF2B5EF4-FFF2-40B4-BE49-F238E27FC236}">
                <a16:creationId xmlns:a16="http://schemas.microsoft.com/office/drawing/2014/main" id="{FC1B4308-E074-504D-9D31-225A7F31E19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87</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9F8DF2-D4F8-EB4D-962B-B6DFACA9D3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5C9E87-09AC-A049-A26B-639AF507AC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DA488FF-E9E9-8A45-811C-CEF4F148434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35EC6A-C612-6B4A-8268-AE6493C174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8328F4-4418-4B41-B60F-41F5DBDB949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B589F6-07C3-CE44-89D3-DE289D80D8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AD665E4-D71A-3049-85C9-18FA4DFEFCC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4D579DE-6995-C644-A473-60472FE07D2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2FBE60D-5D10-4D41-B4A4-069EFA0E84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84D75DD-69A6-0B41-A4BB-B66B6CCC04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F5F051-F284-474D-8ECE-14F079D97BC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891DA7-C1EC-194B-9940-C2DBB3D552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68E5ADA-7FA2-7543-8D8A-7CDB578698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1BC86C-95EA-B149-8F40-D434C80AC1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389B715-1759-D24E-B9FD-61EC9D4A433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A390CD6F-C753-8844-9A6E-8C157D7BB3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75B18D9-9C5E-BD48-BF86-2C9FD2C82C6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C0E7DD64-00CD-CC45-9D81-B7781FB8002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1A4B16D-F1EA-2244-8915-2AE22DB7CCB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F2E91B4D-89F0-5245-8FAD-F186198DB95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591028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F864F1-EAED-E142-A67A-E013D600C6FD}"/>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837485E0-3DF0-3A4F-9464-89F7D92DB44E}"/>
              </a:ext>
            </a:extLst>
          </p:cNvPr>
          <p:cNvSpPr>
            <a:spLocks noGrp="1"/>
          </p:cNvSpPr>
          <p:nvPr>
            <p:ph idx="1"/>
          </p:nvPr>
        </p:nvSpPr>
        <p:spPr/>
        <p:txBody>
          <a:bodyPr/>
          <a:lstStyle/>
          <a:p>
            <a:pPr marL="0" indent="0">
              <a:buNone/>
            </a:pPr>
            <a:r>
              <a:rPr lang="en-US" sz="2400" b="1"/>
              <a:t>Self-Created Distractions</a:t>
            </a:r>
          </a:p>
          <a:p>
            <a:r>
              <a:rPr lang="en-US" sz="2400"/>
              <a:t>Texting</a:t>
            </a:r>
          </a:p>
          <a:p>
            <a:r>
              <a:rPr lang="en-US" sz="2400"/>
              <a:t>Speaking on your cell phone</a:t>
            </a:r>
          </a:p>
          <a:p>
            <a:r>
              <a:rPr lang="en-US" sz="2400"/>
              <a:t>Adjusting seat positions while driving</a:t>
            </a:r>
          </a:p>
          <a:p>
            <a:r>
              <a:rPr lang="en-US" sz="2400"/>
              <a:t>Adjusting climate controls</a:t>
            </a:r>
          </a:p>
          <a:p>
            <a:r>
              <a:rPr lang="en-US" sz="2400"/>
              <a:t>Adjusting interior mirrors</a:t>
            </a:r>
          </a:p>
          <a:p>
            <a:r>
              <a:rPr lang="en-US" sz="2400"/>
              <a:t>Using vehicle mirrors for personal grooming</a:t>
            </a:r>
          </a:p>
          <a:p>
            <a:r>
              <a:rPr lang="en-US" sz="2400"/>
              <a:t>Eating and/or drinking</a:t>
            </a:r>
          </a:p>
          <a:p>
            <a:r>
              <a:rPr lang="en-US" sz="2400"/>
              <a:t>Singing with the radio, CD, or other audio</a:t>
            </a:r>
          </a:p>
          <a:p>
            <a:pPr marL="0" indent="0">
              <a:buNone/>
            </a:pPr>
            <a:endParaRPr lang="en-US" sz="2400"/>
          </a:p>
        </p:txBody>
      </p:sp>
      <p:sp>
        <p:nvSpPr>
          <p:cNvPr id="2" name="Slide Number Placeholder 1">
            <a:extLst>
              <a:ext uri="{FF2B5EF4-FFF2-40B4-BE49-F238E27FC236}">
                <a16:creationId xmlns:a16="http://schemas.microsoft.com/office/drawing/2014/main" id="{883ADCA9-008C-9F42-9ED5-C2F163D58E88}"/>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88</a:t>
            </a:fld>
            <a:endParaRPr lang="en-US"/>
          </a:p>
        </p:txBody>
      </p:sp>
      <p:sp>
        <p:nvSpPr>
          <p:cNvPr id="10" name="Oval 9">
            <a:extLst>
              <a:ext uri="{FF2B5EF4-FFF2-40B4-BE49-F238E27FC236}">
                <a16:creationId xmlns:a16="http://schemas.microsoft.com/office/drawing/2014/main" id="{EDDDE162-AA42-3343-8B3A-0190685E49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A9FC02-D1DC-3E49-9663-98482B37FE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2D6F48-B112-9547-98E7-4E01BE12F1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429BDA4-E828-9047-8DF1-90E052A439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60A31E-7667-9742-8C5F-A9205F8254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5DA1F5-AF8A-C54B-B3C3-B66C87D67CB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DB3E58-83AC-0F40-952C-711DA0A9B4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F4EC1DA-11CB-6F41-9770-21D6470EE1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3953C6-F27C-8C48-8AEB-8F2B5F122E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4753E0-0B84-3F4B-95BB-2DF239D2B2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58638D-E35D-B645-87C7-7D5482FF17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55C52B-F4CB-CD44-B687-430E7F71FF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7CAD69-AD5C-1B41-94B0-5571F740C3A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369DA3-CF57-714B-B254-9AD1AB1DBE1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518483-859A-E441-94D6-FDF395F61B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9F8401-D2EF-244A-B084-B2846A94A12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4AE00A8-D998-644F-AAEB-033CC770A50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CC5916F-91DF-E64E-8749-6C55D36ED00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608E9459-203A-0149-A6DB-D2DFBF2EB1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A52C623-474E-E548-9C8A-59C1E894F4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5851334-56B0-D746-9C35-747706F7867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5FA8FCEC-8BD8-A943-A9F3-7BF1D2DA9E2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0BA6F36A-F721-4E49-8B9C-B425C0DDF77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289972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E5D51-1BE5-C44A-8545-DB0E524D0811}"/>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DEE3BF88-A705-E346-A394-055429DC2E75}"/>
              </a:ext>
            </a:extLst>
          </p:cNvPr>
          <p:cNvSpPr>
            <a:spLocks noGrp="1"/>
          </p:cNvSpPr>
          <p:nvPr>
            <p:ph idx="1"/>
          </p:nvPr>
        </p:nvSpPr>
        <p:spPr/>
        <p:txBody>
          <a:bodyPr/>
          <a:lstStyle/>
          <a:p>
            <a:pPr marL="0" indent="0">
              <a:buNone/>
            </a:pPr>
            <a:r>
              <a:rPr lang="en-US" sz="2400" b="1"/>
              <a:t>Company Created Distractions: </a:t>
            </a:r>
          </a:p>
          <a:p>
            <a:r>
              <a:rPr lang="en-US" sz="2400"/>
              <a:t>Communication radios</a:t>
            </a:r>
          </a:p>
          <a:p>
            <a:pPr lvl="1"/>
            <a:r>
              <a:rPr lang="en-US" sz="2400"/>
              <a:t>Does your company require you to respond to dispatch while you are driving? </a:t>
            </a:r>
          </a:p>
          <a:p>
            <a:r>
              <a:rPr lang="en-US" sz="2400"/>
              <a:t>Cell phones, if your company uses them in place of standard communications equipment </a:t>
            </a:r>
          </a:p>
          <a:p>
            <a:r>
              <a:rPr lang="en-US" sz="2400"/>
              <a:t>Fare boxes</a:t>
            </a:r>
          </a:p>
          <a:p>
            <a:r>
              <a:rPr lang="en-US" sz="2400"/>
              <a:t>Destination signs</a:t>
            </a:r>
          </a:p>
        </p:txBody>
      </p:sp>
      <p:sp>
        <p:nvSpPr>
          <p:cNvPr id="2" name="Slide Number Placeholder 1">
            <a:extLst>
              <a:ext uri="{FF2B5EF4-FFF2-40B4-BE49-F238E27FC236}">
                <a16:creationId xmlns:a16="http://schemas.microsoft.com/office/drawing/2014/main" id="{97988BE1-20C7-EF45-9F31-5757561BE5C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89</a:t>
            </a:fld>
            <a:endParaRPr lang="en-US"/>
          </a:p>
        </p:txBody>
      </p:sp>
      <p:sp>
        <p:nvSpPr>
          <p:cNvPr id="10" name="Oval 9">
            <a:extLst>
              <a:ext uri="{FF2B5EF4-FFF2-40B4-BE49-F238E27FC236}">
                <a16:creationId xmlns:a16="http://schemas.microsoft.com/office/drawing/2014/main" id="{F356D167-0394-0C4E-9C4C-5DBFF5474A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F448CD-8842-F442-A95F-DDDF60F553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36E3E9-EE27-D84D-B416-81E24CBCE8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EC3749-A3F6-7640-A787-A67FDD00A3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58C39E-4A09-CF43-8DFA-42F91067C9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D55C9D3-14BA-BC43-880F-F1D4590BD2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D1C59D-4932-7448-8551-19BF8E9129A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93C7BB-0899-3F4A-8FD4-21F4E648F3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B07BA9-6F36-3343-8666-DF7B04C3FE8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DE3D8BC-53F6-404E-9B2F-BF8B550EF59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A1BD9A-B811-784C-98FA-D494AC2C8A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4DEE78-353D-AB4C-9516-C23C784086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21990B0-86BB-FE4E-907F-E86C64DEB2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5371A00-B07F-F64E-8EDA-4A899F29CB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99E7E76-8399-9641-AE1F-27FDDF30CE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547E37-FA1B-6F4C-BB86-B653157D2B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C7BEA9-E41E-9742-83FC-391B55D435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CA60DE1-316E-5342-830E-57FBBC02C78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DE50AE49-9E59-A641-9E33-C3746677A41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17ADA6-78F5-1F45-865E-771B05CB4C5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AC06132-15DA-3C4D-861C-E675591904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204C018D-F55C-4449-B89B-9B0C9CE9C0B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15362DB-5918-5449-93D2-FCF4EE2F5B0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3502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The size and design of your vehicle impacts how it maneuvers and where you can travel.</a:t>
            </a:r>
          </a:p>
          <a:p>
            <a:r>
              <a:rPr lang="en-US" sz="1800">
                <a:cs typeface="Calibri"/>
              </a:rPr>
              <a:t>Height is measured from level road surface to top of load or vehicle. CMVs can be too tall for some of the clearances of bridges and other fixed objects such as canopies at hotels, clinics, etc. Tall vehicles also have a higher center of gravity and have a higher risk of roll overs than smaller vehicles. </a:t>
            </a:r>
          </a:p>
          <a:p>
            <a:r>
              <a:rPr lang="en-US" sz="1800">
                <a:cs typeface="Calibri"/>
              </a:rPr>
              <a:t>Ground Clearance (also known as ride height) is the minimum distance between the lower end of the vehicle body and the road. When you load a vehicle with passengers or cargo, the available height is lowered. Low ground clearance is difficult on rough roads. The underbelly of the vehicle can get scratched, or it can get hung up on the tracks at a railroad crossing. Vehicles with higher ground clearance are more likely to turn over. </a:t>
            </a:r>
            <a:endParaRPr lang="en-US" sz="1200">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 </a:t>
            </a:r>
            <a:r>
              <a:rPr lang="en-US" sz="1400" i="1">
                <a:cs typeface="Calibri"/>
                <a:hlinkClick r:id="rId4"/>
              </a:rPr>
              <a:t>Minnesota Commercial Truck and Passenger Regulations, 2021</a:t>
            </a:r>
            <a:r>
              <a:rPr lang="en-US" sz="1400" i="1">
                <a:cs typeface="Calibri"/>
              </a:rPr>
              <a:t> and  </a:t>
            </a:r>
            <a:r>
              <a:rPr lang="en-US" sz="1400" i="1">
                <a:cs typeface="Calibri"/>
                <a:hlinkClick r:id="rId5"/>
              </a:rPr>
              <a:t>www.fmcsa.dot.gov/ourroads/limited-maneuverability</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21FD8-5F33-5E49-813D-C90F8FCEBE1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768C13-9D04-5C43-A60D-DDFD12EF67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2274A2-3210-E04A-8F84-9AD77FE3E7C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A389989C-6FE3-2C40-87E0-C327317C31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34AB30-C6AD-6843-B633-9805876611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355D53ED-ABA6-2245-B2D9-955255380AE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8FAB3AB6-7CEC-0745-99CA-5BB6EABB3FD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60E782AE-87DB-4F42-B8E1-4C45BE6299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519589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CE155-2FDD-E44F-BE28-3EAA66286D0E}"/>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EDAD6E7E-C37E-D546-AF5A-121E63AF1B75}"/>
              </a:ext>
            </a:extLst>
          </p:cNvPr>
          <p:cNvSpPr>
            <a:spLocks noGrp="1"/>
          </p:cNvSpPr>
          <p:nvPr>
            <p:ph idx="1"/>
          </p:nvPr>
        </p:nvSpPr>
        <p:spPr/>
        <p:txBody>
          <a:bodyPr/>
          <a:lstStyle/>
          <a:p>
            <a:pPr marL="0" indent="0">
              <a:buNone/>
            </a:pPr>
            <a:r>
              <a:rPr lang="en-US" sz="2800" b="1"/>
              <a:t>Distractions created outside of your vehicle: </a:t>
            </a:r>
          </a:p>
          <a:p>
            <a:r>
              <a:rPr lang="en-US" sz="2800"/>
              <a:t>Operating at high speed</a:t>
            </a:r>
          </a:p>
          <a:p>
            <a:r>
              <a:rPr lang="en-US" sz="2800"/>
              <a:t>Calculating speeds and distances</a:t>
            </a:r>
          </a:p>
          <a:p>
            <a:r>
              <a:rPr lang="en-US" sz="2800"/>
              <a:t>Responding to other drivers and obstacles</a:t>
            </a:r>
          </a:p>
          <a:p>
            <a:r>
              <a:rPr lang="en-US" sz="2800"/>
              <a:t>Pedestrians</a:t>
            </a:r>
          </a:p>
          <a:p>
            <a:r>
              <a:rPr lang="en-US" sz="2800"/>
              <a:t>Bicyclists</a:t>
            </a:r>
          </a:p>
          <a:p>
            <a:r>
              <a:rPr lang="en-US" sz="2800"/>
              <a:t>Looking for addresses</a:t>
            </a:r>
          </a:p>
        </p:txBody>
      </p:sp>
      <p:sp>
        <p:nvSpPr>
          <p:cNvPr id="2" name="Slide Number Placeholder 1">
            <a:extLst>
              <a:ext uri="{FF2B5EF4-FFF2-40B4-BE49-F238E27FC236}">
                <a16:creationId xmlns:a16="http://schemas.microsoft.com/office/drawing/2014/main" id="{E788F79F-12AE-8140-AD06-64C0A3425D9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90</a:t>
            </a:fld>
            <a:endParaRPr lang="en-US"/>
          </a:p>
        </p:txBody>
      </p:sp>
      <p:sp>
        <p:nvSpPr>
          <p:cNvPr id="10" name="Oval 9">
            <a:extLst>
              <a:ext uri="{FF2B5EF4-FFF2-40B4-BE49-F238E27FC236}">
                <a16:creationId xmlns:a16="http://schemas.microsoft.com/office/drawing/2014/main" id="{0593CA95-4A8F-094D-9C48-E8D00DCE2D8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60287B-4937-4549-81E1-1304B2036F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DD67A6-270B-9646-8D95-9ACE56C96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1C3A96-31D6-394C-8A3B-1B48253B219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3DCFDC-DA4B-5B48-A24B-01978EA8FA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D4CAD-363C-6740-A2F8-A69F91656A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29B544-9487-A948-93E8-1CBA837704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62145D-77B7-7047-ACF5-052EEBBF0C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7817F5-BA55-3A42-AF62-24C540B1D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9A9FE86-4291-FA45-80E8-528320B60A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9F516B-1A67-5041-9C46-35361BEED6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DB907F-6E36-084B-8A58-64AC39956B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B4EA16-D8FE-F244-84DA-E052A32923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CB90DE-BD23-E94C-B51E-7003004492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39A586-C177-734E-BF3F-32FD004829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35D8E9-8B29-DA42-A7C2-0DEDD4225F6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5CF7F5-0D4C-9946-B073-9537CF34878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BFC78B0-D604-5441-A036-2FAC7841B9D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331A4AD-939A-B34C-8F96-D1C0C4E7F8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6FEED2B-ECF9-6148-92D4-A873C05999C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EA57CAA-39AA-1A47-8772-2D46849E8F9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35602801-9A54-284F-8973-566D7012553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2C77EA52-561D-C149-A661-6EC1057ECCD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064147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BE168-DC3B-F241-8FC5-B852589E04C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91</a:t>
            </a:fld>
            <a:endParaRPr lang="en-US"/>
          </a:p>
        </p:txBody>
      </p:sp>
      <p:sp>
        <p:nvSpPr>
          <p:cNvPr id="6" name="Content Placeholder 5">
            <a:extLst>
              <a:ext uri="{FF2B5EF4-FFF2-40B4-BE49-F238E27FC236}">
                <a16:creationId xmlns:a16="http://schemas.microsoft.com/office/drawing/2014/main" id="{712F0B19-EC09-224A-A4E1-2B3E596B1AF9}"/>
              </a:ext>
            </a:extLst>
          </p:cNvPr>
          <p:cNvSpPr>
            <a:spLocks noGrp="1"/>
          </p:cNvSpPr>
          <p:nvPr>
            <p:ph idx="4294967295"/>
          </p:nvPr>
        </p:nvSpPr>
        <p:spPr>
          <a:xfrm>
            <a:off x="628650" y="3059815"/>
            <a:ext cx="7886700" cy="835910"/>
          </a:xfrm>
        </p:spPr>
        <p:txBody>
          <a:bodyPr/>
          <a:lstStyle/>
          <a:p>
            <a:pPr marL="0" indent="0" algn="ctr">
              <a:buNone/>
            </a:pPr>
            <a:r>
              <a:rPr lang="en-US" sz="4500" b="1">
                <a:latin typeface="+mj-lt"/>
              </a:rPr>
              <a:t>Why is this important? </a:t>
            </a:r>
          </a:p>
        </p:txBody>
      </p:sp>
      <p:sp>
        <p:nvSpPr>
          <p:cNvPr id="10" name="Oval 9">
            <a:extLst>
              <a:ext uri="{FF2B5EF4-FFF2-40B4-BE49-F238E27FC236}">
                <a16:creationId xmlns:a16="http://schemas.microsoft.com/office/drawing/2014/main" id="{3F6B7938-FDEE-F640-8B05-1E8DDF2A69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8A64E1-534D-1D41-94A8-606B70A0D2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70B23A-FE70-4243-BC80-538F205E0C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3227AE-EEF1-BD45-87AC-CCFB2248B47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BEAEBA-F39E-524D-BBF3-9A7F6C6F86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328CCCC-CB15-D64F-8FCF-280E9F8DEB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24FAE1-C0EF-4443-8362-F37721C858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BC2529-3885-3C4D-8AFB-BB2667D7AC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E325DE-BADC-FB49-9649-CED403E76A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26B6BB7-C040-CA48-BC64-4B6595C70B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0E985B-7F85-F745-B5EE-5BA48D359F5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F92157-7304-3640-81E3-F1032FCADC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664760A-D7C1-A747-8CD7-F3700ABDAD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419726-AE18-8A40-B254-D1FD30755A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5B8BDB5-34D3-C342-81BE-ACEE3C6D5D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29A857-E3F3-B941-9A11-5E49FCCD6C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BD3BDB-979B-E34C-BEAB-515EECB76A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68EC595-1F8A-0B43-8430-77092B0AC3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1BC32834-11EF-8040-A5DB-973DFC178A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3AD7B0-4D42-2A4C-9E30-43118E9EE8A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7A1A0BD-EDD6-A746-8A3B-D50FCCE225A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4E302AA5-956E-1A49-990E-DE7A5CE0659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5D183D2C-11EC-4244-80A2-A3C2E6FEC8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636081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DF1269-0F2F-6541-85F2-4BCEB43CFFF4}"/>
              </a:ext>
            </a:extLst>
          </p:cNvPr>
          <p:cNvSpPr>
            <a:spLocks noGrp="1"/>
          </p:cNvSpPr>
          <p:nvPr>
            <p:ph type="title"/>
          </p:nvPr>
        </p:nvSpPr>
        <p:spPr/>
        <p:txBody>
          <a:bodyPr wrap="square" anchor="ctr">
            <a:normAutofit/>
          </a:bodyPr>
          <a:lstStyle/>
          <a:p>
            <a:r>
              <a:rPr lang="en-US" b="0"/>
              <a:t>Distracted Driving</a:t>
            </a:r>
          </a:p>
        </p:txBody>
      </p:sp>
      <p:sp>
        <p:nvSpPr>
          <p:cNvPr id="6" name="Content Placeholder 5">
            <a:extLst>
              <a:ext uri="{FF2B5EF4-FFF2-40B4-BE49-F238E27FC236}">
                <a16:creationId xmlns:a16="http://schemas.microsoft.com/office/drawing/2014/main" id="{BD5C59BF-FC61-6946-8582-8CEB44E0E910}"/>
              </a:ext>
            </a:extLst>
          </p:cNvPr>
          <p:cNvSpPr>
            <a:spLocks noGrp="1"/>
          </p:cNvSpPr>
          <p:nvPr>
            <p:ph sz="half" idx="1"/>
          </p:nvPr>
        </p:nvSpPr>
        <p:spPr/>
        <p:txBody>
          <a:bodyPr wrap="square" anchor="t">
            <a:normAutofit fontScale="92500"/>
          </a:bodyPr>
          <a:lstStyle/>
          <a:p>
            <a:pPr marL="0" indent="0">
              <a:buNone/>
            </a:pPr>
            <a:r>
              <a:rPr lang="en-US" sz="2800" b="1"/>
              <a:t>If you take your eyes off the road for 2 seconds at 65 mph</a:t>
            </a:r>
          </a:p>
          <a:p>
            <a:r>
              <a:rPr lang="en-US" sz="2800"/>
              <a:t>Traveling at 95.33 feet per second for two seconds means you travelled</a:t>
            </a:r>
          </a:p>
          <a:p>
            <a:pPr lvl="1"/>
            <a:r>
              <a:rPr lang="en-US" sz="2800"/>
              <a:t>190.66 feet</a:t>
            </a:r>
          </a:p>
          <a:p>
            <a:pPr lvl="1"/>
            <a:r>
              <a:rPr lang="en-US" sz="2800"/>
              <a:t>63.5 yards</a:t>
            </a:r>
          </a:p>
          <a:p>
            <a:pPr lvl="1"/>
            <a:r>
              <a:rPr lang="en-US" sz="2800"/>
              <a:t>Nearly two-thirds length of a football field</a:t>
            </a:r>
          </a:p>
        </p:txBody>
      </p:sp>
      <p:sp>
        <p:nvSpPr>
          <p:cNvPr id="19" name="Slide Number Placeholder 4">
            <a:extLst>
              <a:ext uri="{FF2B5EF4-FFF2-40B4-BE49-F238E27FC236}">
                <a16:creationId xmlns:a16="http://schemas.microsoft.com/office/drawing/2014/main" id="{51729D94-87C7-404A-9108-9FACED0E2CCC}"/>
              </a:ext>
            </a:extLst>
          </p:cNvPr>
          <p:cNvSpPr>
            <a:spLocks noGrp="1"/>
          </p:cNvSpPr>
          <p:nvPr>
            <p:ph type="sldNum" sz="quarter" idx="10"/>
          </p:nvPr>
        </p:nvSpPr>
        <p:spPr/>
        <p:txBody>
          <a:bodyPr/>
          <a:lstStyle/>
          <a:p>
            <a:pPr>
              <a:spcAft>
                <a:spcPts val="600"/>
              </a:spcAft>
              <a:defRPr/>
            </a:pPr>
            <a:r>
              <a:rPr lang="en-US"/>
              <a:t>/ </a:t>
            </a:r>
            <a:fld id="{7DB954C7-BD7A-4DE3-AB94-1D0BD569C2DE}" type="slidenum">
              <a:rPr lang="en-US" smtClean="0"/>
              <a:pPr>
                <a:spcAft>
                  <a:spcPts val="600"/>
                </a:spcAft>
                <a:defRPr/>
              </a:pPr>
              <a:t>92</a:t>
            </a:fld>
            <a:endParaRPr lang="en-US"/>
          </a:p>
        </p:txBody>
      </p:sp>
      <p:pic>
        <p:nvPicPr>
          <p:cNvPr id="8" name="Picture 7" descr="A picture containing building, stadium&#10;&#10;Description automatically generated">
            <a:extLst>
              <a:ext uri="{FF2B5EF4-FFF2-40B4-BE49-F238E27FC236}">
                <a16:creationId xmlns:a16="http://schemas.microsoft.com/office/drawing/2014/main" id="{4BCB2448-F921-784B-90B5-F99EC08FE3D5}"/>
              </a:ext>
            </a:extLst>
          </p:cNvPr>
          <p:cNvPicPr>
            <a:picLocks noChangeAspect="1"/>
          </p:cNvPicPr>
          <p:nvPr/>
        </p:nvPicPr>
        <p:blipFill rotWithShape="1">
          <a:blip r:embed="rId2">
            <a:extLst>
              <a:ext uri="{28A0092B-C50C-407E-A947-70E740481C1C}">
                <a14:useLocalDpi xmlns:a14="http://schemas.microsoft.com/office/drawing/2010/main" val="0"/>
              </a:ext>
            </a:extLst>
          </a:blip>
          <a:srcRect l="27581" r="8337" b="-3"/>
          <a:stretch/>
        </p:blipFill>
        <p:spPr>
          <a:xfrm>
            <a:off x="4749071" y="1690688"/>
            <a:ext cx="3886200" cy="4351338"/>
          </a:xfrm>
          <a:prstGeom prst="rect">
            <a:avLst/>
          </a:prstGeom>
          <a:noFill/>
        </p:spPr>
      </p:pic>
      <p:sp>
        <p:nvSpPr>
          <p:cNvPr id="20" name="Oval 19">
            <a:extLst>
              <a:ext uri="{FF2B5EF4-FFF2-40B4-BE49-F238E27FC236}">
                <a16:creationId xmlns:a16="http://schemas.microsoft.com/office/drawing/2014/main" id="{8740568B-9351-084C-B99D-13A6E1AB07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5187C5-5CF5-FF44-A3DE-2710FBFE26B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BEFECFE-5ED6-0343-8D1A-BAA558C05D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03C018-340F-BA49-A212-7086B4BF758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374567-0649-5649-BA47-36755A8EA80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CACE4A-515C-6048-9603-0136E17C28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2A8B5E-7F56-B140-8816-0052ABDD47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9CC806-47A7-C840-867F-8A2FE1BD17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4E1EA7-8A91-1244-94D5-C948718590B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5805DC-D220-A84F-87E1-BC2C7BF8453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1E2C51-2F13-A940-8DF8-58C76F9EBB0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82AA22-5953-FE42-8204-56A1D9B256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B6818C-1429-0840-B21E-D5BBB63CF7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6BD39E5-EBD2-B44F-A061-1728EC72FE4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65B78A9-8007-9B4D-ACDF-B255B4730A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2BF1E5-68CC-E149-8FA0-05DF536CBE1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338ABBE-2873-C94E-99DC-F9331D05FE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E9753D-212E-6B48-A923-68DB54560F1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C0085E94-18BE-8448-971D-042273D754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B9327E0-8DFC-D84B-BBB6-5964AFA46E2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AAA904B5-C943-2A46-91BD-64CE05CE58E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115A1FF6-C5A2-2341-A225-D3CEAAEB673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561183F8-D7FB-3F46-8D56-A7E32C81FB7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58886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81683-223F-A54D-ADE7-C8525E78BB49}"/>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C95F1DA8-FA81-3F4E-827F-7A85C8036C6F}"/>
              </a:ext>
            </a:extLst>
          </p:cNvPr>
          <p:cNvSpPr>
            <a:spLocks noGrp="1"/>
          </p:cNvSpPr>
          <p:nvPr>
            <p:ph sz="half" idx="1"/>
          </p:nvPr>
        </p:nvSpPr>
        <p:spPr/>
        <p:txBody>
          <a:bodyPr/>
          <a:lstStyle/>
          <a:p>
            <a:r>
              <a:rPr lang="en-US" sz="2600"/>
              <a:t>Sending or reading a text takes your eyes away from the road on average 4.6 seconds’</a:t>
            </a:r>
          </a:p>
          <a:p>
            <a:r>
              <a:rPr lang="en-US" sz="2600"/>
              <a:t>At 65 mph you will have driven the length of 1.2 football fields, BLIND!</a:t>
            </a:r>
          </a:p>
        </p:txBody>
      </p:sp>
      <p:sp>
        <p:nvSpPr>
          <p:cNvPr id="2" name="Slide Number Placeholder 1">
            <a:extLst>
              <a:ext uri="{FF2B5EF4-FFF2-40B4-BE49-F238E27FC236}">
                <a16:creationId xmlns:a16="http://schemas.microsoft.com/office/drawing/2014/main" id="{BE2A1F6B-D02E-9841-A4CB-7F9B31C16AD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93</a:t>
            </a:fld>
            <a:endParaRPr lang="en-US"/>
          </a:p>
        </p:txBody>
      </p:sp>
      <p:pic>
        <p:nvPicPr>
          <p:cNvPr id="8" name="Picture 7" descr="A football field with a crowd watching&#10;&#10;Description automatically generated with medium confidence">
            <a:extLst>
              <a:ext uri="{FF2B5EF4-FFF2-40B4-BE49-F238E27FC236}">
                <a16:creationId xmlns:a16="http://schemas.microsoft.com/office/drawing/2014/main" id="{80CF0CA5-2092-824E-8EB9-F6E062F5E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139" y="1690688"/>
            <a:ext cx="4565321" cy="3765790"/>
          </a:xfrm>
          <a:prstGeom prst="rect">
            <a:avLst/>
          </a:prstGeom>
        </p:spPr>
      </p:pic>
      <p:sp>
        <p:nvSpPr>
          <p:cNvPr id="12" name="Oval 11">
            <a:extLst>
              <a:ext uri="{FF2B5EF4-FFF2-40B4-BE49-F238E27FC236}">
                <a16:creationId xmlns:a16="http://schemas.microsoft.com/office/drawing/2014/main" id="{3C525D78-FBCE-F549-90A5-BEA0F655A7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645038-3750-3D4B-BBF5-6D78CC00D2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FAB940-B4C9-0349-98BA-298530B163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AC48E4-B6AC-9A48-A75C-E19D4FE76E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B5C683-240A-6840-9556-ED7073A65D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36B8FE-A4D7-B84A-B941-EC42C86069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2F76EE-66A3-0C41-BF6C-146FA4577A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200B9B-08A4-B44C-B0F1-58C8BB33AD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2C7CB2-F1AA-9744-98A3-F0DA8F6009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6654F7-127B-0844-96AF-F6F10BFAE2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BC73C3-F6DB-F242-9C11-9A6B6E2114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B7AD5C-5592-BA42-B4D7-4FC17DC078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499D907-A28B-0C46-B556-D6E9830AC2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AB7C58-13D0-3146-878A-53FCD65615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B54151-CE95-1049-B5BB-CB1ACA2116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770DC91-E306-BD45-A257-59E2125DFB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D3628D2-F535-FA48-80B6-7268388D89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D2A655-D7BA-1347-9D28-96BDECAD1E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E156F0A6-44B0-9E4D-89F5-F12D848620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8454D83-8274-8B44-861E-3CE66201E4D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CA0A456E-6F3A-6F46-B0BB-CF5FA90ED9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0D1A4F73-AE3B-0748-B8E8-89F5854BA1E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0ABB733C-EE87-BC49-9804-FFA7AC2FFAA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67789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FB430-2192-D34D-865C-A6E846470FC9}"/>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209B41B7-E907-CB43-80D3-F247F9D69753}"/>
              </a:ext>
            </a:extLst>
          </p:cNvPr>
          <p:cNvSpPr>
            <a:spLocks noGrp="1"/>
          </p:cNvSpPr>
          <p:nvPr>
            <p:ph idx="1"/>
          </p:nvPr>
        </p:nvSpPr>
        <p:spPr/>
        <p:txBody>
          <a:bodyPr/>
          <a:lstStyle/>
          <a:p>
            <a:pPr marL="0" indent="0">
              <a:buNone/>
            </a:pPr>
            <a:r>
              <a:rPr lang="en-US" sz="2800" b="1"/>
              <a:t>When you take one hand off the wheel to: </a:t>
            </a:r>
          </a:p>
          <a:p>
            <a:pPr lvl="1"/>
            <a:r>
              <a:rPr lang="en-US" sz="2800"/>
              <a:t>Use the two-way radio, cell phone or other on-board equipment (GPS, farebox)</a:t>
            </a:r>
          </a:p>
          <a:p>
            <a:pPr lvl="1"/>
            <a:r>
              <a:rPr lang="en-US" sz="2800"/>
              <a:t>Adjust the mirror, seat, or climate control</a:t>
            </a:r>
          </a:p>
          <a:p>
            <a:pPr lvl="1"/>
            <a:r>
              <a:rPr lang="en-US" sz="2800"/>
              <a:t>Secure items in the vehicle</a:t>
            </a:r>
          </a:p>
          <a:p>
            <a:pPr lvl="1"/>
            <a:r>
              <a:rPr lang="en-US" sz="2800"/>
              <a:t>Eat or drink</a:t>
            </a:r>
          </a:p>
          <a:p>
            <a:pPr lvl="1"/>
            <a:endParaRPr lang="en-US" sz="2800"/>
          </a:p>
          <a:p>
            <a:pPr marL="0" indent="0">
              <a:buNone/>
            </a:pPr>
            <a:r>
              <a:rPr lang="en-US" sz="2800" b="1"/>
              <a:t>You have GREATLY reduced your response time to anything that happens outside of your vehicle.</a:t>
            </a:r>
          </a:p>
        </p:txBody>
      </p:sp>
      <p:sp>
        <p:nvSpPr>
          <p:cNvPr id="2" name="Slide Number Placeholder 1">
            <a:extLst>
              <a:ext uri="{FF2B5EF4-FFF2-40B4-BE49-F238E27FC236}">
                <a16:creationId xmlns:a16="http://schemas.microsoft.com/office/drawing/2014/main" id="{19588597-CA36-D840-9402-5EAD36B2831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94</a:t>
            </a:fld>
            <a:endParaRPr lang="en-US"/>
          </a:p>
        </p:txBody>
      </p:sp>
      <p:sp>
        <p:nvSpPr>
          <p:cNvPr id="10" name="Oval 9">
            <a:extLst>
              <a:ext uri="{FF2B5EF4-FFF2-40B4-BE49-F238E27FC236}">
                <a16:creationId xmlns:a16="http://schemas.microsoft.com/office/drawing/2014/main" id="{6DDB3208-F33A-3041-98D2-28C013E909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9DDF117-50DD-5B43-AC2B-78F35EA1B5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909799-4139-CA40-8B20-AD248C7271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B799CD-559E-2544-953C-EA81208DE1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82ED99-2D42-4C4F-8748-0E82747CF9B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CFCD303-CCF3-824D-8867-C530A87B45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785427-D0ED-D345-8FAF-AAD22D9F51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40C208-02D0-7647-9C4F-8789CED5EBA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3216C-C1FA-C54E-BFE8-28E1C1966C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1C4869-FE9E-9C42-9820-5BA34323F8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BEA000-3F1A-5240-8294-C40DE2DD46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A60194E-05C8-834C-8488-8810720724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CA46362-7CDC-7843-BF59-7F51F32A686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1128C8E-8D04-8D4C-BCDD-E097A256C2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DDA48E-5A2E-4D4D-BC7F-24DBCF4F0E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2666310-FF69-2B4F-8D9C-942FD53186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113416-86CB-C94A-9236-C010D573762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D091EFB-B33E-0B4D-A725-E4E5FF5B197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658B970-568B-5A40-B7B0-B119B68843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F059217-542A-2244-9A4C-DD9402AD8D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F4E2E1E-2E35-BC43-BC98-4416AA05F2C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F588904-95F2-CD4E-B726-4FA077875C0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81A5877F-8B93-9447-9300-CEB4B00FF9C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88611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5FF771-E4AC-494F-9E10-62D153A13F27}"/>
              </a:ext>
            </a:extLst>
          </p:cNvPr>
          <p:cNvSpPr>
            <a:spLocks noGrp="1"/>
          </p:cNvSpPr>
          <p:nvPr>
            <p:ph idx="1"/>
          </p:nvPr>
        </p:nvSpPr>
        <p:spPr>
          <a:xfrm>
            <a:off x="653720" y="1818284"/>
            <a:ext cx="7886700" cy="4633039"/>
          </a:xfrm>
        </p:spPr>
        <p:txBody>
          <a:bodyPr/>
          <a:lstStyle/>
          <a:p>
            <a:pPr marL="0" indent="0">
              <a:buNone/>
            </a:pPr>
            <a:r>
              <a:rPr lang="en-US" sz="2400" b="1"/>
              <a:t>Let’s see what can happen in 5 seconds </a:t>
            </a:r>
          </a:p>
        </p:txBody>
      </p:sp>
      <p:sp>
        <p:nvSpPr>
          <p:cNvPr id="32" name="Content Placeholder 3">
            <a:extLst>
              <a:ext uri="{FF2B5EF4-FFF2-40B4-BE49-F238E27FC236}">
                <a16:creationId xmlns:a16="http://schemas.microsoft.com/office/drawing/2014/main" id="{FA70475C-72CB-4FB1-A00D-D8C4A620F330}"/>
              </a:ext>
            </a:extLst>
          </p:cNvPr>
          <p:cNvSpPr txBox="1">
            <a:spLocks/>
          </p:cNvSpPr>
          <p:nvPr/>
        </p:nvSpPr>
        <p:spPr bwMode="auto">
          <a:xfrm>
            <a:off x="653720" y="2194592"/>
            <a:ext cx="830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cs typeface="Calibri"/>
              </a:rPr>
              <a:t>Video: </a:t>
            </a:r>
            <a:r>
              <a:rPr lang="en-US" sz="1600">
                <a:hlinkClick r:id="rId3"/>
              </a:rPr>
              <a:t>Texting While Driving Caught on Tape. </a:t>
            </a:r>
            <a:r>
              <a:rPr lang="fr-FR" sz="1600" err="1"/>
              <a:t>Today</a:t>
            </a:r>
            <a:r>
              <a:rPr lang="fr-FR" sz="1600"/>
              <a:t> Show</a:t>
            </a:r>
            <a:r>
              <a:rPr lang="en-US" sz="1600">
                <a:cs typeface="Calibri"/>
              </a:rPr>
              <a:t>—2:27 minutes</a:t>
            </a:r>
          </a:p>
        </p:txBody>
      </p:sp>
      <p:sp>
        <p:nvSpPr>
          <p:cNvPr id="5" name="Title 4">
            <a:extLst>
              <a:ext uri="{FF2B5EF4-FFF2-40B4-BE49-F238E27FC236}">
                <a16:creationId xmlns:a16="http://schemas.microsoft.com/office/drawing/2014/main" id="{0FE45422-B1FD-D749-8788-7807400D41B1}"/>
              </a:ext>
            </a:extLst>
          </p:cNvPr>
          <p:cNvSpPr>
            <a:spLocks noGrp="1"/>
          </p:cNvSpPr>
          <p:nvPr>
            <p:ph type="title"/>
          </p:nvPr>
        </p:nvSpPr>
        <p:spPr/>
        <p:txBody>
          <a:bodyPr/>
          <a:lstStyle/>
          <a:p>
            <a:r>
              <a:rPr lang="en-US"/>
              <a:t>Distracted Driving</a:t>
            </a:r>
          </a:p>
        </p:txBody>
      </p:sp>
      <p:sp>
        <p:nvSpPr>
          <p:cNvPr id="2" name="Slide Number Placeholder 1">
            <a:extLst>
              <a:ext uri="{FF2B5EF4-FFF2-40B4-BE49-F238E27FC236}">
                <a16:creationId xmlns:a16="http://schemas.microsoft.com/office/drawing/2014/main" id="{3E0A5F8B-39BF-1D43-B680-F1F8C0ACB73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95</a:t>
            </a:fld>
            <a:endParaRPr lang="en-US"/>
          </a:p>
        </p:txBody>
      </p:sp>
      <p:pic>
        <p:nvPicPr>
          <p:cNvPr id="7" name="Online Media 6" descr="Texting While Driving Caught on Tape (Today Show)">
            <a:hlinkClick r:id="" action="ppaction://media"/>
            <a:extLst>
              <a:ext uri="{FF2B5EF4-FFF2-40B4-BE49-F238E27FC236}">
                <a16:creationId xmlns:a16="http://schemas.microsoft.com/office/drawing/2014/main" id="{45501E9C-F201-FF4A-BEB5-E1BCE54013B1}"/>
              </a:ext>
            </a:extLst>
          </p:cNvPr>
          <p:cNvPicPr>
            <a:picLocks noRot="1" noChangeAspect="1"/>
          </p:cNvPicPr>
          <p:nvPr>
            <a:videoFile r:link="rId1"/>
          </p:nvPr>
        </p:nvPicPr>
        <p:blipFill>
          <a:blip r:embed="rId4"/>
          <a:stretch>
            <a:fillRect/>
          </a:stretch>
        </p:blipFill>
        <p:spPr>
          <a:xfrm>
            <a:off x="1559374" y="2563924"/>
            <a:ext cx="6227313" cy="3518432"/>
          </a:xfrm>
          <a:prstGeom prst="rect">
            <a:avLst/>
          </a:prstGeom>
        </p:spPr>
      </p:pic>
      <p:sp>
        <p:nvSpPr>
          <p:cNvPr id="11" name="Oval 10">
            <a:extLst>
              <a:ext uri="{FF2B5EF4-FFF2-40B4-BE49-F238E27FC236}">
                <a16:creationId xmlns:a16="http://schemas.microsoft.com/office/drawing/2014/main" id="{E7DD739B-C25D-2340-9860-E11984C941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079EA4-9E27-8B44-B41D-5A80FEAD27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D7EFF1-74E8-174C-AC81-7465735B814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42E2CA-42E2-694E-99EF-89E872FC53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789B20A-F816-FF48-ACD0-5203BED4B43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03BB58-0CE3-2442-B62A-FD01DBE6FD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780858-DCA8-844B-85E6-A9C7F7B4C7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A8CED7-124B-4F40-875F-6C85E68EBF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ABB9B7-DAA9-4942-8011-800A13525F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9E6D97-9766-EF45-AB84-03BD3BB363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98286D-85BE-2744-8973-4D339D79C8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D0C118-AC30-7240-B69C-A82EDEF16A8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83E17B-0D41-1344-A810-380ED2E163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2E9DB1-A751-D147-A05A-F350954B1C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969E1E-5EE8-F545-8D24-AF09F7CBF8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071121C-66D9-2D45-85EF-0BAFC100A19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C95931-F802-F544-9B54-024CBE0D8C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DD41A2-D1BE-774A-BA44-946446254D5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2C317819-9E36-D941-B8BE-8647B6EAD8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35636-28DF-2544-B659-E39CED785D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EB3D044-3ABB-F049-A255-A0079072CCD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F880790-2EED-474B-8656-D9CD85530B1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25CEB052-7266-0742-BE31-844ED3B92B5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72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AF2B4-AFEE-EC4A-9285-4A89D9FCFDED}"/>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A178563F-D58F-7340-8819-0B5F93347A32}"/>
              </a:ext>
            </a:extLst>
          </p:cNvPr>
          <p:cNvSpPr>
            <a:spLocks noGrp="1"/>
          </p:cNvSpPr>
          <p:nvPr>
            <p:ph idx="1"/>
          </p:nvPr>
        </p:nvSpPr>
        <p:spPr>
          <a:xfrm>
            <a:off x="589381" y="1791289"/>
            <a:ext cx="7886700" cy="63034"/>
          </a:xfrm>
        </p:spPr>
        <p:txBody>
          <a:bodyPr/>
          <a:lstStyle/>
          <a:p>
            <a:pPr marL="0" indent="0">
              <a:buNone/>
            </a:pPr>
            <a:r>
              <a:rPr lang="en-US" sz="2400" b="1"/>
              <a:t>Here’s what the driver was doing: </a:t>
            </a:r>
          </a:p>
        </p:txBody>
      </p:sp>
      <p:sp>
        <p:nvSpPr>
          <p:cNvPr id="2" name="Slide Number Placeholder 1">
            <a:extLst>
              <a:ext uri="{FF2B5EF4-FFF2-40B4-BE49-F238E27FC236}">
                <a16:creationId xmlns:a16="http://schemas.microsoft.com/office/drawing/2014/main" id="{21D4FF19-121F-8C4C-9577-B33929CF133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96</a:t>
            </a:fld>
            <a:endParaRPr lang="en-US"/>
          </a:p>
        </p:txBody>
      </p:sp>
      <p:pic>
        <p:nvPicPr>
          <p:cNvPr id="8" name="Picture 7" descr="A picture containing text, indoor&#10;&#10;Description automatically generated">
            <a:extLst>
              <a:ext uri="{FF2B5EF4-FFF2-40B4-BE49-F238E27FC236}">
                <a16:creationId xmlns:a16="http://schemas.microsoft.com/office/drawing/2014/main" id="{1E4CDD0F-E232-5246-ABFC-A0949452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10" y="2330240"/>
            <a:ext cx="7255780" cy="3386558"/>
          </a:xfrm>
          <a:prstGeom prst="rect">
            <a:avLst/>
          </a:prstGeom>
        </p:spPr>
      </p:pic>
      <p:sp>
        <p:nvSpPr>
          <p:cNvPr id="12" name="Oval 11">
            <a:extLst>
              <a:ext uri="{FF2B5EF4-FFF2-40B4-BE49-F238E27FC236}">
                <a16:creationId xmlns:a16="http://schemas.microsoft.com/office/drawing/2014/main" id="{C994D326-A8C2-D24F-9B7F-5835B2F387B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BDB658-D8BE-BF44-905A-CA6AAF3CC4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67615E-1A08-A94E-8058-76E6EC4321C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50E48F-CE35-734C-B9D5-7751B88547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834B85-554D-9248-9A6B-7E71A6C76DD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173865-CC7F-DB47-89F8-5A2E167C9F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759865-D16B-C440-BF6F-F2B03BEF09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FA60E8-4B5A-E740-9D83-2810C5C4C6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07A9BA-C7D3-A945-AF2A-886CAF85E4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50400F-5D07-4A43-8186-C7462A5272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0807F8-E7F3-9F44-A1E9-63D4031D4D3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592C83-485C-5A4E-B1D6-FAD3030045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707C73-8AD3-F54F-B967-42A26433B9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890BC1-2FD5-D34A-8AAE-46980CF329E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B2547E-6AB4-9743-BA26-069C5B53D3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F9A644-E3AA-974E-8DA5-F8D046889D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63FA04-9CDA-3248-8DD6-7511C80115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9A1B12-A029-E144-9E02-A0D5A9B740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0672AC1B-5328-024A-AD28-0793C86F32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DEE42DD-7620-934B-A09E-8C46B3FF8E9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8F9E9EE2-96B6-744A-B163-77017DCCEB3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9D594B2-65D7-3A47-A470-B397ABB8B15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9AF4CE3A-22E6-9740-965A-E7FFEFEE8B7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2462642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5D668-3011-8249-B80C-F858F877E32F}"/>
              </a:ext>
            </a:extLst>
          </p:cNvPr>
          <p:cNvSpPr>
            <a:spLocks noGrp="1"/>
          </p:cNvSpPr>
          <p:nvPr>
            <p:ph type="title"/>
          </p:nvPr>
        </p:nvSpPr>
        <p:spPr/>
        <p:txBody>
          <a:bodyPr wrap="square" anchor="ctr">
            <a:normAutofit/>
          </a:bodyPr>
          <a:lstStyle/>
          <a:p>
            <a:r>
              <a:rPr lang="en-US" b="0"/>
              <a:t>Distracted Driving</a:t>
            </a:r>
          </a:p>
        </p:txBody>
      </p:sp>
      <p:sp>
        <p:nvSpPr>
          <p:cNvPr id="6" name="Content Placeholder 5">
            <a:extLst>
              <a:ext uri="{FF2B5EF4-FFF2-40B4-BE49-F238E27FC236}">
                <a16:creationId xmlns:a16="http://schemas.microsoft.com/office/drawing/2014/main" id="{B422728D-286B-BF4E-973B-E26EFB9B15EA}"/>
              </a:ext>
            </a:extLst>
          </p:cNvPr>
          <p:cNvSpPr>
            <a:spLocks noGrp="1"/>
          </p:cNvSpPr>
          <p:nvPr>
            <p:ph idx="1"/>
          </p:nvPr>
        </p:nvSpPr>
        <p:spPr>
          <a:xfrm>
            <a:off x="628650" y="2010291"/>
            <a:ext cx="7886700" cy="3982006"/>
          </a:xfrm>
        </p:spPr>
        <p:txBody>
          <a:bodyPr wrap="square" anchor="t">
            <a:normAutofit/>
          </a:bodyPr>
          <a:lstStyle/>
          <a:p>
            <a:pPr marL="0" indent="0">
              <a:buNone/>
            </a:pPr>
            <a:r>
              <a:rPr lang="en-US" sz="2400"/>
              <a:t>Look closely, notice the driver has</a:t>
            </a:r>
          </a:p>
          <a:p>
            <a:pPr lvl="1"/>
            <a:r>
              <a:rPr lang="en-US" sz="2100"/>
              <a:t>One hand on the wheel</a:t>
            </a:r>
          </a:p>
          <a:p>
            <a:pPr lvl="1"/>
            <a:r>
              <a:rPr lang="en-US" sz="2100"/>
              <a:t>And the other hand </a:t>
            </a:r>
            <a:br>
              <a:rPr lang="en-US" sz="2100"/>
            </a:br>
            <a:r>
              <a:rPr lang="en-US" sz="2100"/>
              <a:t>and his eyes on his cell phone</a:t>
            </a:r>
          </a:p>
          <a:p>
            <a:pPr lvl="1"/>
            <a:endParaRPr lang="en-US" sz="2100"/>
          </a:p>
        </p:txBody>
      </p:sp>
      <p:sp>
        <p:nvSpPr>
          <p:cNvPr id="13" name="Slide Number Placeholder 4">
            <a:extLst>
              <a:ext uri="{FF2B5EF4-FFF2-40B4-BE49-F238E27FC236}">
                <a16:creationId xmlns:a16="http://schemas.microsoft.com/office/drawing/2014/main" id="{174275AF-E610-465B-B7F6-AAC970E5BCC2}"/>
              </a:ext>
            </a:extLst>
          </p:cNvPr>
          <p:cNvSpPr>
            <a:spLocks noGrp="1"/>
          </p:cNvSpPr>
          <p:nvPr>
            <p:ph type="sldNum" sz="quarter" idx="10"/>
          </p:nvPr>
        </p:nvSpPr>
        <p:spPr/>
        <p:txBody>
          <a:bodyPr/>
          <a:lstStyle/>
          <a:p>
            <a:pPr>
              <a:spcAft>
                <a:spcPts val="600"/>
              </a:spcAft>
              <a:defRPr/>
            </a:pPr>
            <a:r>
              <a:rPr lang="en-US"/>
              <a:t>/ </a:t>
            </a:r>
            <a:fld id="{313A0AF6-48F0-4446-B57B-CB4FBA529D5C}" type="slidenum">
              <a:rPr lang="en-US" smtClean="0"/>
              <a:pPr>
                <a:spcAft>
                  <a:spcPts val="600"/>
                </a:spcAft>
                <a:defRPr/>
              </a:pPr>
              <a:t>97</a:t>
            </a:fld>
            <a:endParaRPr lang="en-US"/>
          </a:p>
        </p:txBody>
      </p:sp>
      <p:pic>
        <p:nvPicPr>
          <p:cNvPr id="8" name="Picture 7" descr="A picture containing text, indoor&#10;&#10;Description automatically generated">
            <a:extLst>
              <a:ext uri="{FF2B5EF4-FFF2-40B4-BE49-F238E27FC236}">
                <a16:creationId xmlns:a16="http://schemas.microsoft.com/office/drawing/2014/main" id="{1B2B42E0-A86A-0444-9079-44E0DA7C8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626551"/>
            <a:ext cx="3886200" cy="2749486"/>
          </a:xfrm>
          <a:prstGeom prst="rect">
            <a:avLst/>
          </a:prstGeom>
          <a:noFill/>
        </p:spPr>
      </p:pic>
      <p:sp>
        <p:nvSpPr>
          <p:cNvPr id="14" name="Oval 13">
            <a:extLst>
              <a:ext uri="{FF2B5EF4-FFF2-40B4-BE49-F238E27FC236}">
                <a16:creationId xmlns:a16="http://schemas.microsoft.com/office/drawing/2014/main" id="{1A4D65CA-BA18-1B43-B472-1A6B5F1E0D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FD5FB7-E348-3346-BF79-A8E40EB2D6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78584D-974C-324F-9DA7-E4EE5E9EE99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87E7D2-CF25-604C-A8CF-890277A6BC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2FE84E-D941-7042-B8D1-22F9C4254E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B89E73-2917-A34E-8C83-A154D5EB97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8F4B3B2-87C0-A249-8563-0C51EA3577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848CDB-AC2E-544D-ABFC-D15D843C25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81CC18-26FB-4447-B7A6-211E1B6392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AF8A87-05EC-5B4F-B8D4-9ABB4E1701C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6EB3F4-DC0E-C848-BE7E-259F3C09BC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4C5C20-6048-0049-B32C-B9A20D714C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9C36660-3E76-5042-BDDE-2814680790F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990A49-D6E1-2347-A0CE-5CE6B8EB32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D0D883-56D8-874B-B37A-40541172307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DDF91B-DAA3-E24C-BE3E-2CC338137C4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EC798B0-4F05-D74A-94D1-A83B709422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2D078B8-8D85-4A4A-94C9-EACD2EC3A63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6F05E282-BB5E-0D4E-95AB-F1C711A443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BF9EC02-0ED0-0943-A43F-12CAFF02CF9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2FBADD88-13EC-2140-A4B9-3ED3410D47D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98A70942-E88D-334F-B75C-B4D995A752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CD7EC34B-3956-5040-9999-0A362AC591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596892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AECE1C-8B50-4BF7-9CA5-01A11496C321}"/>
              </a:ext>
            </a:extLst>
          </p:cNvPr>
          <p:cNvSpPr txBox="1"/>
          <p:nvPr/>
        </p:nvSpPr>
        <p:spPr>
          <a:xfrm>
            <a:off x="1559374" y="1953185"/>
            <a:ext cx="62528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Light"/>
                <a:ea typeface="+mn-lt"/>
                <a:cs typeface="+mn-lt"/>
              </a:rPr>
              <a:t>Defensive Driving </a:t>
            </a:r>
            <a:r>
              <a:rPr lang="en-US" sz="4000">
                <a:latin typeface="Calibri Light"/>
                <a:ea typeface="+mn-lt"/>
                <a:cs typeface="+mn-lt"/>
              </a:rPr>
              <a:t>is driving to save lives, time, and money despite the conditions around you and the actions of others</a:t>
            </a:r>
          </a:p>
          <a:p>
            <a:pPr algn="l"/>
            <a:endParaRPr lang="en-US" sz="4000">
              <a:latin typeface="Calibri Light"/>
              <a:cs typeface="Calibri"/>
            </a:endParaRPr>
          </a:p>
        </p:txBody>
      </p:sp>
      <p:sp>
        <p:nvSpPr>
          <p:cNvPr id="4" name="Title 3">
            <a:extLst>
              <a:ext uri="{FF2B5EF4-FFF2-40B4-BE49-F238E27FC236}">
                <a16:creationId xmlns:a16="http://schemas.microsoft.com/office/drawing/2014/main" id="{B2C8AB25-9F82-B343-9A63-736E113F1135}"/>
              </a:ext>
            </a:extLst>
          </p:cNvPr>
          <p:cNvSpPr>
            <a:spLocks noGrp="1"/>
          </p:cNvSpPr>
          <p:nvPr>
            <p:ph type="title"/>
          </p:nvPr>
        </p:nvSpPr>
        <p:spPr/>
        <p:txBody>
          <a:bodyPr/>
          <a:lstStyle/>
          <a:p>
            <a:r>
              <a:rPr lang="en-US"/>
              <a:t>Defensive Driving</a:t>
            </a:r>
          </a:p>
        </p:txBody>
      </p:sp>
      <p:sp>
        <p:nvSpPr>
          <p:cNvPr id="3" name="Slide Number Placeholder 2">
            <a:extLst>
              <a:ext uri="{FF2B5EF4-FFF2-40B4-BE49-F238E27FC236}">
                <a16:creationId xmlns:a16="http://schemas.microsoft.com/office/drawing/2014/main" id="{8DD0549A-DCDF-4CAF-8172-3A1F111E1E89}"/>
              </a:ext>
            </a:extLst>
          </p:cNvPr>
          <p:cNvSpPr>
            <a:spLocks noGrp="1"/>
          </p:cNvSpPr>
          <p:nvPr>
            <p:ph type="sldNum" sz="quarter" idx="10"/>
          </p:nvPr>
        </p:nvSpPr>
        <p:spPr/>
        <p:txBody>
          <a:bodyPr/>
          <a:lstStyle/>
          <a:p>
            <a:pPr>
              <a:defRPr/>
            </a:pPr>
            <a:r>
              <a:rPr lang="en-US"/>
              <a:t> </a:t>
            </a:r>
            <a:fld id="{AD3726E9-9A9E-401F-BCCF-85EAABD85042}" type="slidenum">
              <a:rPr lang="en-US" smtClean="0"/>
              <a:pPr>
                <a:defRPr/>
              </a:pPr>
              <a:t>98</a:t>
            </a:fld>
            <a:endParaRPr lang="en-US"/>
          </a:p>
        </p:txBody>
      </p:sp>
      <p:sp>
        <p:nvSpPr>
          <p:cNvPr id="7" name="Oval 6">
            <a:extLst>
              <a:ext uri="{FF2B5EF4-FFF2-40B4-BE49-F238E27FC236}">
                <a16:creationId xmlns:a16="http://schemas.microsoft.com/office/drawing/2014/main" id="{203D7A10-C8C5-7043-B56A-E0CD42ADDF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B65221-DEB5-B34B-852D-AB84CE95FC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324B27-41CA-6F48-8D74-E825C996B8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D1D986-1816-7846-833D-C067D0B9C1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534833B-355A-0142-9B04-2BF3ECD79C0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F088EA2-22AF-D54B-B61F-7768792F07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BED63E-73F8-334E-AE54-3136529914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70C42F5-DAA0-794C-AB5B-0A64B840C42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BD0982-001B-DE4B-9F2A-1C52FA0660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7D1DD1E-FB95-9F45-8954-ABFA53DD06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227F8F7-99C0-F84F-AFD3-1922DCE4F69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230B84-6608-824B-A59D-7E39E8D44DB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672597A-9160-4741-8907-FB4F4C0CE7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B2B2C0D-B4E5-1E44-8508-2C7B22A3E5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C9215A-8284-D54A-B54C-0AD7036406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152EB2-6CB1-7643-BCFE-35A1EC4332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A2E1BF-CBA8-944E-99DA-18F9078995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B761E0C-28C4-E041-80D9-CCEA1F5BE9F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ED36C0FC-DE45-474C-B450-DCD21E96CF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F81A6AE-E59E-4E42-9539-8067AEA419E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3B76F5BE-0A78-0C40-BF43-92A32A0A1E0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EE89D65C-8F04-B24F-BDFE-E296D62ECB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5503325E-8A37-3247-A9BD-AFFB9649956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272737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4731A-F43F-420D-A0C9-441530D5A62C}"/>
              </a:ext>
            </a:extLst>
          </p:cNvPr>
          <p:cNvSpPr>
            <a:spLocks noGrp="1"/>
          </p:cNvSpPr>
          <p:nvPr>
            <p:ph type="title"/>
          </p:nvPr>
        </p:nvSpPr>
        <p:spPr/>
        <p:txBody>
          <a:bodyPr/>
          <a:lstStyle/>
          <a:p>
            <a:r>
              <a:rPr lang="en-US" b="0">
                <a:cs typeface="Calibri Light"/>
              </a:rPr>
              <a:t>Defensive Driving</a:t>
            </a:r>
            <a:endParaRPr lang="en-US" b="0"/>
          </a:p>
        </p:txBody>
      </p:sp>
      <p:sp>
        <p:nvSpPr>
          <p:cNvPr id="2" name="Content Placeholder 1">
            <a:extLst>
              <a:ext uri="{FF2B5EF4-FFF2-40B4-BE49-F238E27FC236}">
                <a16:creationId xmlns:a16="http://schemas.microsoft.com/office/drawing/2014/main" id="{DB7DB16B-6F45-412B-B441-72B2E7263C58}"/>
              </a:ext>
            </a:extLst>
          </p:cNvPr>
          <p:cNvSpPr>
            <a:spLocks noGrp="1"/>
          </p:cNvSpPr>
          <p:nvPr>
            <p:ph idx="1"/>
          </p:nvPr>
        </p:nvSpPr>
        <p:spPr/>
        <p:txBody>
          <a:bodyPr/>
          <a:lstStyle/>
          <a:p>
            <a:r>
              <a:rPr lang="en-US" sz="2800">
                <a:ea typeface="+mn-lt"/>
                <a:cs typeface="+mn-lt"/>
              </a:rPr>
              <a:t>Making safe and legal driving decisions</a:t>
            </a:r>
          </a:p>
          <a:p>
            <a:r>
              <a:rPr lang="en-US" sz="2800">
                <a:ea typeface="+mn-lt"/>
                <a:cs typeface="+mn-lt"/>
              </a:rPr>
              <a:t>Creating a safe, stress-free environment around your vehicle</a:t>
            </a:r>
          </a:p>
          <a:p>
            <a:r>
              <a:rPr lang="en-US" sz="2800">
                <a:ea typeface="+mn-lt"/>
                <a:cs typeface="+mn-lt"/>
              </a:rPr>
              <a:t>Driving to your destination safely without a ticket, crash, or affecting others’ safety</a:t>
            </a:r>
          </a:p>
          <a:p>
            <a:r>
              <a:rPr lang="en-US" sz="2800">
                <a:ea typeface="+mn-lt"/>
                <a:cs typeface="+mn-lt"/>
              </a:rPr>
              <a:t>Practicing common sense, courtesy, and cooperation</a:t>
            </a:r>
          </a:p>
          <a:p>
            <a:r>
              <a:rPr lang="en-US" sz="2800">
                <a:ea typeface="+mn-lt"/>
                <a:cs typeface="+mn-lt"/>
              </a:rPr>
              <a:t>Recognizing the risks of hazardous driving behaviors and conditions</a:t>
            </a:r>
          </a:p>
          <a:p>
            <a:endParaRPr lang="en-US" sz="2800">
              <a:cs typeface="Calibri"/>
            </a:endParaRPr>
          </a:p>
        </p:txBody>
      </p:sp>
      <p:sp>
        <p:nvSpPr>
          <p:cNvPr id="3" name="Slide Number Placeholder 2">
            <a:extLst>
              <a:ext uri="{FF2B5EF4-FFF2-40B4-BE49-F238E27FC236}">
                <a16:creationId xmlns:a16="http://schemas.microsoft.com/office/drawing/2014/main" id="{C70F7E21-B156-4A93-9391-72089673B494}"/>
              </a:ext>
            </a:extLst>
          </p:cNvPr>
          <p:cNvSpPr>
            <a:spLocks noGrp="1"/>
          </p:cNvSpPr>
          <p:nvPr>
            <p:ph type="sldNum" sz="quarter" idx="10"/>
          </p:nvPr>
        </p:nvSpPr>
        <p:spPr/>
        <p:txBody>
          <a:bodyPr/>
          <a:lstStyle/>
          <a:p>
            <a:pPr>
              <a:defRPr/>
            </a:pPr>
            <a:fld id="{7DB954C7-BD7A-4DE3-AB94-1D0BD569C2DE}" type="slidenum">
              <a:rPr lang="en-US" smtClean="0"/>
              <a:pPr>
                <a:defRPr/>
              </a:pPr>
              <a:t>99</a:t>
            </a:fld>
            <a:endParaRPr lang="en-US"/>
          </a:p>
        </p:txBody>
      </p:sp>
      <p:sp>
        <p:nvSpPr>
          <p:cNvPr id="8" name="Oval 7">
            <a:extLst>
              <a:ext uri="{FF2B5EF4-FFF2-40B4-BE49-F238E27FC236}">
                <a16:creationId xmlns:a16="http://schemas.microsoft.com/office/drawing/2014/main" id="{303C4D60-7B99-364E-9244-BDB7BBD9FB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2E2AC51-73CC-B548-A41F-98B940F2F2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B1BBC90-32A7-4044-ACEB-C09C83F142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D393F4-5BFB-4F46-B45D-88AFC6AF4B00}"/>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54D6B5-DEB0-8142-88A1-C2A4FCA288DA}"/>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DACA7F0-68F9-E946-9D5C-2DA4613BFD28}"/>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AA3669-E37B-6149-9194-4739611BF4BF}"/>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0AD77E-AAA7-1740-B42E-D6C921D914E3}"/>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E0AFCA-406F-374E-B13D-3871BC098E95}"/>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8554A6-9BD7-4740-9A2B-E43AA3483288}"/>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6A2334-326B-B54B-9E5D-C25E488B5F62}"/>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0F5CA0B-FCB7-0D48-9285-7D94D6C2C0A6}"/>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25FC23-759F-2A48-A7F4-74824941C6CC}"/>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E6967A3-5AED-7540-9146-20050D3A75B4}"/>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2292C24-1E16-A64D-AA7C-23817B269B35}"/>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FC43276-48FA-D04F-8343-4CE06E6E5D59}"/>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FAB118-146E-F448-BD50-0BDB2B0A3FF9}"/>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D446450-9A08-4442-8E44-BDB3FDC3BC73}"/>
              </a:ext>
            </a:extLst>
          </p:cNvPr>
          <p:cNvSpPr txBox="1"/>
          <p:nvPr/>
        </p:nvSpPr>
        <p:spPr>
          <a:xfrm>
            <a:off x="750062" y="221342"/>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0285ED2F-649C-194D-9492-3D6D1A7D1940}"/>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BF65F34-FB64-3740-A0C9-10864C4FD146}"/>
              </a:ext>
            </a:extLst>
          </p:cNvPr>
          <p:cNvSpPr txBox="1"/>
          <p:nvPr/>
        </p:nvSpPr>
        <p:spPr>
          <a:xfrm>
            <a:off x="339305" y="22262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6BAE9D29-2408-634D-9B4B-D01FD22BF82F}"/>
              </a:ext>
            </a:extLst>
          </p:cNvPr>
          <p:cNvSpPr txBox="1"/>
          <p:nvPr/>
        </p:nvSpPr>
        <p:spPr>
          <a:xfrm>
            <a:off x="1158408" y="219968"/>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E7161CD-C995-5D4B-914B-64D845F3EEE9}"/>
              </a:ext>
            </a:extLst>
          </p:cNvPr>
          <p:cNvSpPr/>
          <p:nvPr/>
        </p:nvSpPr>
        <p:spPr>
          <a:xfrm>
            <a:off x="1559374" y="240807"/>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43B73F2-1C9B-3E4F-BBC9-079D590608B6}"/>
              </a:ext>
            </a:extLst>
          </p:cNvPr>
          <p:cNvSpPr txBox="1"/>
          <p:nvPr/>
        </p:nvSpPr>
        <p:spPr>
          <a:xfrm>
            <a:off x="1497969" y="285544"/>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279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RTAP_Template.potx" id="{2A655FFE-5DDC-4A7E-8891-ADCEC684E0E6}" vid="{C1BE49B8-9589-48EA-AA38-58932E16A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RTAP_Template.potx" id="{2A655FFE-5DDC-4A7E-8891-ADCEC684E0E6}" vid="{C1BE49B8-9589-48EA-AA38-58932E16A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ECB7D3C0E6AE418D1A7594A6C87CF2" ma:contentTypeVersion="26" ma:contentTypeDescription="Create a new document." ma:contentTypeScope="" ma:versionID="dbe50362feacb3794dee70df373f6a31">
  <xsd:schema xmlns:xsd="http://www.w3.org/2001/XMLSchema" xmlns:xs="http://www.w3.org/2001/XMLSchema" xmlns:p="http://schemas.microsoft.com/office/2006/metadata/properties" xmlns:ns2="a2e3c8a2-f172-4cb1-979b-9592f1b64b8f" xmlns:ns3="2b94928a-28b0-4df5-b9a6-8a41af45d1b0" targetNamespace="http://schemas.microsoft.com/office/2006/metadata/properties" ma:root="true" ma:fieldsID="88f45ace147433ea7172d6babf4b6ecf" ns2:_="" ns3:_="">
    <xsd:import namespace="a2e3c8a2-f172-4cb1-979b-9592f1b64b8f"/>
    <xsd:import namespace="2b94928a-28b0-4df5-b9a6-8a41af45d1b0"/>
    <xsd:element name="properties">
      <xsd:complexType>
        <xsd:sequence>
          <xsd:element name="documentManagement">
            <xsd:complexType>
              <xsd:all>
                <xsd:element ref="ns2:MediaServiceMetadata" minOccurs="0"/>
                <xsd:element ref="ns2:MediaServiceFastMetadata" minOccurs="0"/>
                <xsd:element ref="ns2:Status" minOccurs="0"/>
                <xsd:element ref="ns2:ProjectManager" minOccurs="0"/>
                <xsd:element ref="ns2:DRBRole" minOccurs="0"/>
                <xsd:element ref="ns2:ProjectDescription"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DateofMeeting" minOccurs="0"/>
                <xsd:element ref="ns3:SharedWithUsers" minOccurs="0"/>
                <xsd:element ref="ns3:SharedWithDetails" minOccurs="0"/>
                <xsd:element ref="ns2:ConversationFacilitator" minOccurs="0"/>
                <xsd:element ref="ns2:ConversationFacilitator0" minOccurs="0"/>
                <xsd:element ref="ns2:Meeting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3c8a2-f172-4cb1-979b-9592f1b64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tus" ma:index="10" nillable="true" ma:displayName="Status" ma:description="status of the pursuit" ma:format="Dropdown" ma:internalName="Status">
      <xsd:simpleType>
        <xsd:restriction base="dms:Choice">
          <xsd:enumeration value="Win"/>
          <xsd:enumeration value="Loss"/>
          <xsd:enumeration value="No Go"/>
          <xsd:enumeration value="TBD"/>
        </xsd:restriction>
      </xsd:simpleType>
    </xsd:element>
    <xsd:element name="ProjectManager" ma:index="11" nillable="true" ma:displayName="Project Manager" ma:format="Dropdown" ma:internalName="ProjectManager">
      <xsd:simpleType>
        <xsd:restriction base="dms:Choice">
          <xsd:enumeration value="Deb Brisk"/>
          <xsd:enumeration value="Rae Farley"/>
          <xsd:enumeration value="Mariah Kathan"/>
          <xsd:enumeration value="Berta Hartig"/>
        </xsd:restriction>
      </xsd:simpleType>
    </xsd:element>
    <xsd:element name="DRBRole" ma:index="12" nillable="true" ma:displayName="DRB Role" ma:format="Dropdown" ma:internalName="DRBRole">
      <xsd:simpleType>
        <xsd:restriction base="dms:Choice">
          <xsd:enumeration value="Prime "/>
          <xsd:enumeration value="Subconsultant"/>
        </xsd:restriction>
      </xsd:simpleType>
    </xsd:element>
    <xsd:element name="ProjectDescription" ma:index="13" nillable="true" ma:displayName="Project Description" ma:format="Dropdown" ma:internalName="ProjectDescription">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b9bb14-4e4a-47a0-8423-93212e47c42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DateofMeeting" ma:index="23" nillable="true" ma:displayName="Date of Meeting" ma:format="DateOnly" ma:internalName="DateofMeeting">
      <xsd:simpleType>
        <xsd:restriction base="dms:DateTime"/>
      </xsd:simpleType>
    </xsd:element>
    <xsd:element name="ConversationFacilitator" ma:index="26" nillable="true" ma:displayName="Conversation Facilitator" ma:description="person who led the conversation from the DRB Team with the agency " ma:format="Dropdown" ma:internalName="ConversationFacilitator">
      <xsd:simpleType>
        <xsd:restriction base="dms:Choice">
          <xsd:enumeration value="Deb"/>
          <xsd:enumeration value="Choice 2"/>
          <xsd:enumeration value="Jill C"/>
        </xsd:restriction>
      </xsd:simpleType>
    </xsd:element>
    <xsd:element name="ConversationFacilitator0" ma:index="27" nillable="true" ma:displayName="Conversation Facilitator " ma:format="Dropdown" ma:internalName="ConversationFacilitator0">
      <xsd:simpleType>
        <xsd:restriction base="dms:Choice">
          <xsd:enumeration value="Deb"/>
          <xsd:enumeration value="Choice 2"/>
          <xsd:enumeration value="Choice 3"/>
        </xsd:restriction>
      </xsd:simpleType>
    </xsd:element>
    <xsd:element name="MeetingDate" ma:index="28" nillable="true" ma:displayName="Meeting Date" ma:description="date of the meeting " ma:format="Dropdown" ma:internalName="MeetingDate">
      <xsd:simpleType>
        <xsd:restriction base="dms:Text">
          <xsd:maxLength value="255"/>
        </xsd:restrictio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94928a-28b0-4df5-b9a6-8a41af45d1b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e19f399-2dd2-4f9e-b3d9-370ab476837f}" ma:internalName="TaxCatchAll" ma:showField="CatchAllData" ma:web="2b94928a-28b0-4df5-b9a6-8a41af45d1b0">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Description xmlns="a2e3c8a2-f172-4cb1-979b-9592f1b64b8f" xsi:nil="true"/>
    <ProjectManager xmlns="a2e3c8a2-f172-4cb1-979b-9592f1b64b8f" xsi:nil="true"/>
    <DRBRole xmlns="a2e3c8a2-f172-4cb1-979b-9592f1b64b8f" xsi:nil="true"/>
    <TaxCatchAll xmlns="2b94928a-28b0-4df5-b9a6-8a41af45d1b0" xsi:nil="true"/>
    <Status xmlns="a2e3c8a2-f172-4cb1-979b-9592f1b64b8f" xsi:nil="true"/>
    <lcf76f155ced4ddcb4097134ff3c332f xmlns="a2e3c8a2-f172-4cb1-979b-9592f1b64b8f">
      <Terms xmlns="http://schemas.microsoft.com/office/infopath/2007/PartnerControls"/>
    </lcf76f155ced4ddcb4097134ff3c332f>
    <DateofMeeting xmlns="a2e3c8a2-f172-4cb1-979b-9592f1b64b8f" xsi:nil="true"/>
    <MeetingDate xmlns="a2e3c8a2-f172-4cb1-979b-9592f1b64b8f" xsi:nil="true"/>
    <ConversationFacilitator0 xmlns="a2e3c8a2-f172-4cb1-979b-9592f1b64b8f" xsi:nil="true"/>
    <ConversationFacilitator xmlns="a2e3c8a2-f172-4cb1-979b-9592f1b64b8f" xsi:nil="true"/>
  </documentManagement>
</p:properties>
</file>

<file path=customXml/itemProps1.xml><?xml version="1.0" encoding="utf-8"?>
<ds:datastoreItem xmlns:ds="http://schemas.openxmlformats.org/officeDocument/2006/customXml" ds:itemID="{6BE00276-C54B-4383-A386-9A4D96AFC861}">
  <ds:schemaRefs>
    <ds:schemaRef ds:uri="http://schemas.microsoft.com/sharepoint/v3/contenttype/forms"/>
  </ds:schemaRefs>
</ds:datastoreItem>
</file>

<file path=customXml/itemProps2.xml><?xml version="1.0" encoding="utf-8"?>
<ds:datastoreItem xmlns:ds="http://schemas.openxmlformats.org/officeDocument/2006/customXml" ds:itemID="{0C6F1BAC-E866-4718-9894-0F9F6ABD6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3c8a2-f172-4cb1-979b-9592f1b64b8f"/>
    <ds:schemaRef ds:uri="2b94928a-28b0-4df5-b9a6-8a41af45d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44BCA-91CF-49AF-8B89-DC2225C69815}">
  <ds:schemaRefs>
    <ds:schemaRef ds:uri="http://schemas.microsoft.com/office/2006/metadata/properties"/>
    <ds:schemaRef ds:uri="http://purl.org/dc/dcmitype/"/>
    <ds:schemaRef ds:uri="http://purl.org/dc/terms/"/>
    <ds:schemaRef ds:uri="http://schemas.openxmlformats.org/package/2006/metadata/core-properties"/>
    <ds:schemaRef ds:uri="7254f06c-ba03-42cd-aa30-8dd7d560db2c"/>
    <ds:schemaRef ds:uri="http://www.w3.org/XML/1998/namespace"/>
    <ds:schemaRef ds:uri="http://schemas.microsoft.com/office/2006/documentManagement/types"/>
    <ds:schemaRef ds:uri="http://schemas.microsoft.com/office/infopath/2007/PartnerControls"/>
    <ds:schemaRef ds:uri="07da9606-95b2-43e5-ad79-ac8cf628a528"/>
    <ds:schemaRef ds:uri="http://purl.org/dc/elements/1.1/"/>
    <ds:schemaRef ds:uri="a2e3c8a2-f172-4cb1-979b-9592f1b64b8f"/>
    <ds:schemaRef ds:uri="2b94928a-28b0-4df5-b9a6-8a41af45d1b0"/>
  </ds:schemaRefs>
</ds:datastoreItem>
</file>

<file path=docProps/app.xml><?xml version="1.0" encoding="utf-8"?>
<Properties xmlns="http://schemas.openxmlformats.org/officeDocument/2006/extended-properties" xmlns:vt="http://schemas.openxmlformats.org/officeDocument/2006/docPropsVTypes">
  <Template/>
  <TotalTime>0</TotalTime>
  <Words>20802</Words>
  <Application>Microsoft Office PowerPoint</Application>
  <PresentationFormat>On-screen Show (4:3)</PresentationFormat>
  <Paragraphs>2586</Paragraphs>
  <Slides>245</Slides>
  <Notes>112</Notes>
  <HiddenSlides>0</HiddenSlides>
  <MMClips>8</MMClips>
  <ScaleCrop>false</ScaleCrop>
  <HeadingPairs>
    <vt:vector size="4" baseType="variant">
      <vt:variant>
        <vt:lpstr>Theme</vt:lpstr>
      </vt:variant>
      <vt:variant>
        <vt:i4>2</vt:i4>
      </vt:variant>
      <vt:variant>
        <vt:lpstr>Slide Titles</vt:lpstr>
      </vt:variant>
      <vt:variant>
        <vt:i4>245</vt:i4>
      </vt:variant>
    </vt:vector>
  </HeadingPairs>
  <TitlesOfParts>
    <vt:vector size="247" baseType="lpstr">
      <vt:lpstr>Office Theme</vt:lpstr>
      <vt:lpstr>Office Theme</vt:lpstr>
      <vt:lpstr>Entry-Level Driver Training (ELDT) Theory Curriculum</vt:lpstr>
      <vt:lpstr>Symbols Guide</vt:lpstr>
      <vt:lpstr>Introduction</vt:lpstr>
      <vt:lpstr>Section 1: Basic Operation </vt:lpstr>
      <vt:lpstr>Unit 1.1 Orientation </vt:lpstr>
      <vt:lpstr> </vt:lpstr>
      <vt:lpstr> </vt:lpstr>
      <vt:lpstr> </vt:lpstr>
      <vt:lpstr> </vt:lpstr>
      <vt:lpstr> </vt:lpstr>
      <vt:lpstr> </vt:lpstr>
      <vt:lpstr> </vt:lpstr>
      <vt:lpstr> </vt:lpstr>
      <vt:lpstr> </vt:lpstr>
      <vt:lpstr> </vt:lpstr>
      <vt:lpstr> </vt:lpstr>
      <vt:lpstr> </vt:lpstr>
      <vt:lpstr>Orientation</vt:lpstr>
      <vt:lpstr>Orientation</vt:lpstr>
      <vt:lpstr>Orientation</vt:lpstr>
      <vt:lpstr>Orientation</vt:lpstr>
      <vt:lpstr> </vt:lpstr>
      <vt:lpstr> </vt:lpstr>
      <vt:lpstr> </vt:lpstr>
      <vt:lpstr> </vt:lpstr>
      <vt:lpstr> </vt:lpstr>
      <vt:lpstr> </vt:lpstr>
      <vt:lpstr> </vt:lpstr>
      <vt:lpstr> </vt:lpstr>
      <vt:lpstr> </vt:lpstr>
      <vt:lpstr> </vt:lpstr>
      <vt:lpstr> </vt:lpstr>
      <vt:lpstr> </vt:lpstr>
      <vt:lpstr> </vt:lpstr>
      <vt:lpstr> </vt:lpstr>
      <vt:lpstr> </vt:lpstr>
      <vt:lpstr> </vt:lpstr>
      <vt:lpstr>Unit 1.2 Control Systems/Dashboard </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Unit 1.3 Pre-Trip, Enroute, and Post-Trip Inspections* *Note that the CDL Manual Now Refers to this as "Vehicle Inspections" </vt:lpstr>
      <vt:lpstr> Pre-Trip, Enroute, and Post-Trip Inspections (Referred to as Vehicle Inspections in the CDL Manual) </vt:lpstr>
      <vt:lpstr> Pre-Trip, Enroute, and Post-Trip Inspections (Referred to as Vehicle Inspections in the CDL Manual) </vt:lpstr>
      <vt:lpstr> Pre-Trip, Enroute, and Post-Trip Inspections (Referred to as Vehicle Inspections in the CDL Manual) </vt:lpstr>
      <vt:lpstr> Pre-Trip, Enroute, and Post-Trip Inspections (Referred to as Vehicle Inspections in the CDL Manual) </vt:lpstr>
      <vt:lpstr> Pre-Trip, Enroute, and Post-Trip Inspections (Referred to as Vehicle Inspections in the CDL Manual) </vt:lpstr>
      <vt:lpstr> Pre-Trip, Enroute, &amp; Post-Trip Inspections (Referred to as Vehicle Inspections in the CDL Manual) </vt:lpstr>
      <vt:lpstr>Pre-Trip, Enroute, and Post-Trip Inspections (Referred to as Vehicle Inspections in the CDL Manual) </vt:lpstr>
      <vt:lpstr>Pre-Trip, Enroute, and Post-Trip Inspections (Referred to as Vehicle Inspections in the CDL Manual)</vt:lpstr>
      <vt:lpstr> Pre-Trip, Enroute, and Post-Trip Inspections (Referred to as Vehicle Inspections in the CDL Manual) </vt:lpstr>
      <vt:lpstr> Pre-Trip, Enroute, and Post-Trip Inspections (Referred to as Vehicle Inspections in the CDL Manual) </vt:lpstr>
      <vt:lpstr> Pre-Trip, Enroute, and Post-Trip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Pre-Trip Inspections (Referred to as Vehicle Inspections in the CDL Manual) </vt:lpstr>
      <vt:lpstr> Enroute Inspections (Referred to as Vehicle Inspections in the CDL Manual) </vt:lpstr>
      <vt:lpstr> Post-Trip Inspections (Referred to as Vehicle Inspections in the CDL Manual) </vt:lpstr>
      <vt:lpstr>Cycling Accessible Lifts</vt:lpstr>
      <vt:lpstr>Cycling Accessible Lifts</vt:lpstr>
      <vt:lpstr>Unit 2.3 Distracted Driving  </vt:lpstr>
      <vt:lpstr>Distracted Driving</vt:lpstr>
      <vt:lpstr>Distracted Driving</vt:lpstr>
      <vt:lpstr>Distracted Driving</vt:lpstr>
      <vt:lpstr>Distracted Driving</vt:lpstr>
      <vt:lpstr>Distracted Driving</vt:lpstr>
      <vt:lpstr>Distracted Driving</vt:lpstr>
      <vt:lpstr>Distracted Driving</vt:lpstr>
      <vt:lpstr>PowerPoint Presentation</vt:lpstr>
      <vt:lpstr>Distracted Driving</vt:lpstr>
      <vt:lpstr>Distracted Driving</vt:lpstr>
      <vt:lpstr>Distracted Driving</vt:lpstr>
      <vt:lpstr>Distracted Driving</vt:lpstr>
      <vt:lpstr>Distracted Driving</vt:lpstr>
      <vt:lpstr>Distracted Driving</vt:lpstr>
      <vt:lpstr>Defensive Driving</vt:lpstr>
      <vt:lpstr>Defensive Driving</vt:lpstr>
      <vt:lpstr>The Five Keys</vt:lpstr>
      <vt:lpstr>Distracted Driving</vt:lpstr>
      <vt:lpstr>Defensive Driving</vt:lpstr>
      <vt:lpstr>Defensive Driving</vt:lpstr>
      <vt:lpstr>Defensive Driving</vt:lpstr>
      <vt:lpstr>Distracted Driving</vt:lpstr>
      <vt:lpstr>Unit 3.3 Railroad (RR)-Highway Grade Crossings and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Unit 4.2 Roadside Inspections   </vt:lpstr>
      <vt:lpstr>Roadside Inspections</vt:lpstr>
      <vt:lpstr>Roadside Inspections</vt:lpstr>
      <vt:lpstr>Roadside Inspections</vt:lpstr>
      <vt:lpstr>Roadside Inspections</vt:lpstr>
      <vt:lpstr>Roadside Inspections</vt:lpstr>
      <vt:lpstr>Roadside Inspections</vt:lpstr>
      <vt:lpstr> </vt:lpstr>
      <vt:lpstr> </vt:lpstr>
      <vt:lpstr> </vt:lpstr>
      <vt:lpstr> </vt:lpstr>
      <vt:lpstr> </vt:lpstr>
      <vt:lpstr> </vt:lpstr>
      <vt:lpstr> </vt:lpstr>
      <vt:lpstr>Handling &amp; Documenting of Cargo</vt:lpstr>
      <vt:lpstr>Handling &amp; Documenting of Cargo</vt:lpstr>
      <vt:lpstr>Unit 5.3 Hours of Service Requirements  </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Unit 5.4 Fatigue and Wellness Awareness  </vt:lpstr>
      <vt:lpstr>Driver Fatigue</vt:lpstr>
      <vt:lpstr>Fatigue &amp; Wellness Awareness</vt:lpstr>
      <vt:lpstr>Fatigue &amp; Wellness Awareness</vt:lpstr>
      <vt:lpstr>Driver Fatigue</vt:lpstr>
      <vt:lpstr>Driver Fatigue</vt:lpstr>
      <vt:lpstr>Driver Fatigue</vt:lpstr>
      <vt:lpstr>Driver Fatigue</vt:lpstr>
      <vt:lpstr>Driver Fatigue</vt:lpstr>
      <vt:lpstr>Wellness Awareness</vt:lpstr>
      <vt:lpstr>Wellness Awareness</vt:lpstr>
      <vt:lpstr>Wellness Awareness</vt:lpstr>
      <vt:lpstr>Wellness Awareness</vt:lpstr>
      <vt:lpstr>Wellness Awareness</vt:lpstr>
      <vt:lpstr>Unit 5.5 Post-Crash Procedures  </vt:lpstr>
      <vt:lpstr>Accident &amp; Emergency Handling Procedures</vt:lpstr>
      <vt:lpstr>Accident &amp; Emergency Handling Procedures</vt:lpstr>
      <vt:lpstr>Accident &amp; Emergency Handling Procedures</vt:lpstr>
      <vt:lpstr>Accident &amp; Emergency Handling Procedures</vt:lpstr>
      <vt:lpstr>Accident &amp; Emergency Handling Procedures</vt:lpstr>
      <vt:lpstr>Post-Accident Procedures</vt:lpstr>
      <vt:lpstr>Post-Accident Procedures</vt:lpstr>
      <vt:lpstr>Post-Accident Procedures</vt:lpstr>
      <vt:lpstr>Evacuation</vt:lpstr>
      <vt:lpstr>The Evacuation Decision</vt:lpstr>
      <vt:lpstr>Evacuation</vt:lpstr>
      <vt:lpstr>Evacuation</vt:lpstr>
      <vt:lpstr>Evacuation</vt:lpstr>
      <vt:lpstr>Communicating with Passengers &amp; helpers</vt:lpstr>
      <vt:lpstr>Communicating with Passengers &amp; helpers</vt:lpstr>
      <vt:lpstr>Communicating with Passengers &amp; helpers</vt:lpstr>
      <vt:lpstr>Fire Extinguishers</vt:lpstr>
      <vt:lpstr>Fire Extinguisher Operation</vt:lpstr>
      <vt:lpstr>Special Considerations for Fires</vt:lpstr>
      <vt:lpstr>Post-Crash Testing Requirements</vt:lpstr>
      <vt:lpstr>Unit 5.11 Fueling  </vt:lpstr>
      <vt:lpstr>Fueling</vt:lpstr>
      <vt:lpstr>Unit 5.12 Idling</vt:lpstr>
      <vt:lpstr> Idling Restrictions – Set by Local Jurisdictions</vt:lpstr>
      <vt:lpstr> Idling Restrictions</vt:lpstr>
      <vt:lpstr> Idling Restrictions – Set by Local Jurisdictions</vt:lpstr>
      <vt:lpstr>Unit 5.13 Passenger Safety Awareness Briefing</vt:lpstr>
      <vt:lpstr>Passenger Safety Awareness Briefing</vt:lpstr>
      <vt:lpstr>Passenger Safety Awareness Briefing</vt:lpstr>
      <vt:lpstr>Passenger Safety Awareness Briefing</vt:lpstr>
      <vt:lpstr>Unit 5.14 Passenger Management  </vt:lpstr>
      <vt:lpstr>Passenger Management</vt:lpstr>
      <vt:lpstr>Passenger Management</vt:lpstr>
      <vt:lpstr>Passenger Management</vt:lpstr>
      <vt:lpstr>Passenger Management</vt:lpstr>
      <vt:lpstr>Passenger Management</vt:lpstr>
      <vt:lpstr>Unit 5.15 Americans With Disabilities Act (ADA) Compliance </vt:lpstr>
      <vt:lpstr>What is the ADA?</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Unit 5.16 Safety Belt Safety </vt:lpstr>
      <vt:lpstr>Seat Belt Law - MN</vt:lpstr>
      <vt:lpstr>Seat Belt Safety</vt:lpstr>
      <vt:lpstr>Unit 5.17 Weigh Stations   </vt:lpstr>
      <vt:lpstr>Weigh Stations</vt:lpstr>
      <vt:lpstr>Weigh Stations</vt:lpstr>
      <vt:lpstr>Weigh Stations</vt:lpstr>
      <vt:lpstr>Weigh Stations</vt:lpstr>
      <vt:lpstr>Unit 5.18 Security and Crime</vt:lpstr>
      <vt:lpstr>Security &amp; Crime</vt:lpstr>
      <vt:lpstr>Security &amp; Crime</vt:lpstr>
      <vt:lpstr>Unit 5.19 Penalties and Fines </vt:lpstr>
      <vt:lpstr>Penalties &amp; Fines</vt:lpstr>
      <vt:lpstr>Penalties &amp; Fines</vt:lpstr>
      <vt:lpstr>Penalties &amp; Fines</vt:lpstr>
      <vt:lpstr>Penalties &amp; Fines</vt:lpstr>
      <vt:lpstr>Penalties &amp; Fines</vt:lpstr>
      <vt:lpstr>Unit 5.20 Other Emergency Procedures </vt:lpstr>
      <vt:lpstr>Other Emergency Procedures</vt:lpstr>
      <vt:lpstr>Other Emergency Procedures</vt:lpstr>
      <vt:lpstr>Other Emergency Procedures</vt:lpstr>
      <vt:lpstr>Other Emergency Procedures</vt:lpstr>
      <vt:lpstr>Other Emergency Procedures</vt:lpstr>
      <vt:lpstr>Other Emergency Procedures</vt:lpstr>
      <vt:lpstr>Other Emergency Procedures</vt:lpstr>
      <vt:lpstr>Other Emergency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CareyRuiz, Julia</dc:creator>
  <cp:lastModifiedBy>Berta Hartig</cp:lastModifiedBy>
  <cp:revision>149</cp:revision>
  <dcterms:created xsi:type="dcterms:W3CDTF">2019-10-04T19:46:40Z</dcterms:created>
  <dcterms:modified xsi:type="dcterms:W3CDTF">2024-08-31T00:39:00Z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0x010100C0ECB7D3C0E6AE418D1A7594A6C87CF2</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